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2" r:id="rId4"/>
    <p:sldId id="264" r:id="rId5"/>
    <p:sldId id="265" r:id="rId6"/>
    <p:sldId id="266" r:id="rId7"/>
    <p:sldId id="279" r:id="rId8"/>
    <p:sldId id="263" r:id="rId9"/>
    <p:sldId id="278" r:id="rId10"/>
    <p:sldId id="276" r:id="rId11"/>
    <p:sldId id="281" r:id="rId12"/>
    <p:sldId id="282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295900"/>
            <a:ext cx="3962400" cy="762000"/>
          </a:xfrm>
          <a:solidFill>
            <a:srgbClr val="FF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067" y="2997378"/>
            <a:ext cx="3811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endParaRPr lang="en-US" dirty="0"/>
          </a:p>
          <a:p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1" y="50245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998303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1" y="2965847"/>
            <a:ext cx="342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endParaRPr lang="en-US" sz="2000" dirty="0" smtClean="0"/>
          </a:p>
          <a:p>
            <a:endParaRPr lang="en-US" dirty="0"/>
          </a:p>
          <a:p>
            <a:r>
              <a:rPr lang="en-US" sz="2400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95082" y="3428265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82" y="3428265"/>
                <a:ext cx="38183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114733" y="2819400"/>
            <a:ext cx="685800" cy="1630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6087" y="2832538"/>
            <a:ext cx="685800" cy="1630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95617" y="2819400"/>
            <a:ext cx="685800" cy="1630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95617" y="2832538"/>
            <a:ext cx="685800" cy="1630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14733" y="2800948"/>
            <a:ext cx="685800" cy="1630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68069" y="2477814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762000"/>
            <a:ext cx="4438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উদাহরণঃ শক্তি সেট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13" y="16092"/>
            <a:ext cx="472440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30216" y="745252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6116" y="5199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8816" y="96924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477" y="82769"/>
                <a:ext cx="2180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800" dirty="0" smtClean="0"/>
                  <a:t>=U-A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7" y="82769"/>
                <a:ext cx="2180897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0" y="2091292"/>
            <a:ext cx="1706563" cy="74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093370" y="545809"/>
            <a:ext cx="685800" cy="6248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94736" y="583487"/>
            <a:ext cx="685800" cy="6248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82610" y="-2495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863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446575" y="1900902"/>
            <a:ext cx="685800" cy="6248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00692" y="1900902"/>
            <a:ext cx="685800" cy="6248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34248" y="1900902"/>
            <a:ext cx="685800" cy="6248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56482" y="1922832"/>
            <a:ext cx="685800" cy="6248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82610" y="2635437"/>
            <a:ext cx="120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(A,B)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2635436"/>
            <a:ext cx="113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(B,A)</a:t>
            </a:r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7086600" y="74525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ক্রমজোড়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354714" y="6180080"/>
            <a:ext cx="220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কার্তেসীয় গুণজ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8" name="Oval 1027"/>
          <p:cNvSpPr/>
          <p:nvPr/>
        </p:nvSpPr>
        <p:spPr>
          <a:xfrm>
            <a:off x="1430091" y="3810000"/>
            <a:ext cx="735723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6407" y="3788979"/>
            <a:ext cx="735723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Box 1028"/>
          <p:cNvSpPr txBox="1"/>
          <p:nvPr/>
        </p:nvSpPr>
        <p:spPr>
          <a:xfrm>
            <a:off x="457200" y="3281768"/>
            <a:ext cx="56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63467" y="3295554"/>
            <a:ext cx="56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97980" y="4009684"/>
            <a:ext cx="44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endParaRPr lang="en-US" dirty="0"/>
          </a:p>
          <a:p>
            <a:r>
              <a:rPr lang="en-US" sz="2800" dirty="0"/>
              <a:t>2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31" name="TextBox 1030"/>
          <p:cNvSpPr txBox="1"/>
          <p:nvPr/>
        </p:nvSpPr>
        <p:spPr>
          <a:xfrm>
            <a:off x="1590949" y="4198876"/>
            <a:ext cx="219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  <a:endParaRPr lang="en-US" sz="3200" dirty="0" smtClean="0"/>
          </a:p>
          <a:p>
            <a:endParaRPr lang="en-US" dirty="0"/>
          </a:p>
          <a:p>
            <a:r>
              <a:rPr lang="en-US" sz="3600" dirty="0" smtClean="0"/>
              <a:t>b</a:t>
            </a:r>
            <a:endParaRPr lang="en-US" sz="36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39665" y="4198876"/>
            <a:ext cx="823802" cy="373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9665" y="4385438"/>
            <a:ext cx="851284" cy="872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9665" y="4724400"/>
            <a:ext cx="823802" cy="207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9665" y="4979180"/>
            <a:ext cx="823802" cy="320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39665" y="4724400"/>
            <a:ext cx="96101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39665" y="5486400"/>
            <a:ext cx="851284" cy="189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00556" y="4724400"/>
            <a:ext cx="8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(1,a)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962400" y="4724400"/>
            <a:ext cx="123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,(1,b)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63813" y="4724400"/>
            <a:ext cx="132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,(2,a)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45511" y="4742787"/>
            <a:ext cx="128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,(2,b)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436270" y="4729660"/>
            <a:ext cx="135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,(3,a)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08763" y="4737535"/>
            <a:ext cx="99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,(3,b)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35174" y="466395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{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16359" y="4653460"/>
            <a:ext cx="56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12" grpId="0" animBg="1"/>
      <p:bldP spid="15" grpId="0" animBg="1"/>
      <p:bldP spid="13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1024" grpId="0"/>
      <p:bldP spid="1025" grpId="0"/>
      <p:bldP spid="1028" grpId="0" animBg="1"/>
      <p:bldP spid="37" grpId="0" animBg="1"/>
      <p:bldP spid="1029" grpId="0"/>
      <p:bldP spid="39" grpId="0"/>
      <p:bldP spid="1030" grpId="0"/>
      <p:bldP spid="1031" grpId="0"/>
      <p:bldP spid="31" grpId="0"/>
      <p:bldP spid="33" grpId="0"/>
      <p:bldP spid="34" grpId="0"/>
      <p:bldP spid="35" grpId="0"/>
      <p:bldP spid="36" grpId="0"/>
      <p:bldP spid="38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সংযোগ সেট ও ছেদ সেট এর মধ্যে পার্থক্য কর।</a:t>
            </a:r>
          </a:p>
          <a:p>
            <a:pPr marL="571500" indent="-571500">
              <a:buFont typeface="+mj-lt"/>
              <a:buAutoNum type="romanU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অন্তর সেট ও পূরক সেট এর পার্থক্য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0" indent="-571500">
                  <a:buFont typeface="+mj-lt"/>
                  <a:buAutoNum type="romanUcPeriod"/>
                </a:pP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সেট কি?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dirty="0" smtClean="0"/>
                  <a:t>A</a:t>
                </a:r>
                <a:r>
                  <a:rPr lang="bn-BD" dirty="0" smtClean="0"/>
                  <a:t>={</a:t>
                </a:r>
                <a:r>
                  <a:rPr lang="en-US" dirty="0" smtClean="0"/>
                  <a:t>1,2,3</a:t>
                </a:r>
                <a:r>
                  <a:rPr lang="bn-BD" dirty="0" smtClean="0"/>
                  <a:t>} ও </a:t>
                </a:r>
                <a:r>
                  <a:rPr lang="en-US" dirty="0" smtClean="0"/>
                  <a:t>B={3,4,5}</a:t>
                </a:r>
                <a:r>
                  <a:rPr lang="bn-BD" dirty="0" smtClean="0"/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হয় তাহলে </a:t>
                </a:r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dirty="0" smtClean="0"/>
                  <a:t>B</a:t>
                </a:r>
                <a:r>
                  <a:rPr lang="bn-BD" dirty="0" smtClean="0"/>
                  <a:t>,</a:t>
                </a:r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dirty="0" smtClean="0"/>
                  <a:t>B</a:t>
                </a:r>
                <a:r>
                  <a:rPr lang="bn-BD" dirty="0" smtClean="0"/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কি হবে?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latin typeface="Cambria Math"/>
                        <a:cs typeface="NikoshBAN" pitchFamily="2" charset="0"/>
                      </a:rPr>
                      <m:t>যদি</m:t>
                    </m:r>
                    <m:r>
                      <a:rPr lang="bn-BD" sz="4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U</a:t>
                </a:r>
                <a:r>
                  <a:rPr lang="en-US" dirty="0" smtClean="0">
                    <a:cs typeface="NikoshBAN" pitchFamily="2" charset="0"/>
                  </a:rPr>
                  <a:t>=</a:t>
                </a:r>
                <a:r>
                  <a:rPr lang="en-US" sz="4000" dirty="0" smtClean="0">
                    <a:cs typeface="NikoshBAN" pitchFamily="2" charset="0"/>
                  </a:rPr>
                  <a:t>{</a:t>
                </a:r>
                <a:r>
                  <a:rPr lang="en-US" sz="4000" dirty="0" smtClean="0">
                    <a:cs typeface="NikoshBAN" pitchFamily="2" charset="0"/>
                  </a:rPr>
                  <a:t>1,2,3,4,5,6,7,8,9</a:t>
                </a:r>
                <a:r>
                  <a:rPr lang="en-US" sz="4000" dirty="0" smtClean="0">
                    <a:cs typeface="NikoshBAN" pitchFamily="2" charset="0"/>
                  </a:rPr>
                  <a:t>}</a:t>
                </a:r>
                <a:r>
                  <a:rPr lang="en-US" dirty="0" smtClean="0">
                    <a:cs typeface="NikoshBAN" pitchFamily="2" charset="0"/>
                  </a:rPr>
                  <a:t> </a:t>
                </a:r>
                <a:r>
                  <a:rPr lang="en-US" sz="4000" dirty="0" smtClean="0">
                    <a:cs typeface="NikoshBAN" pitchFamily="2" charset="0"/>
                  </a:rPr>
                  <a:t>A={2,3,4,5}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0" i="0" smtClean="0">
                            <a:latin typeface="Cambria Math"/>
                            <a:cs typeface="NikoshBAN" pitchFamily="2" charset="0"/>
                          </a:rPr>
                          <m:t>হয়</m:t>
                        </m:r>
                        <m:r>
                          <a:rPr lang="bn-BD" sz="40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0" i="0" smtClean="0">
                            <a:latin typeface="Cambria Math"/>
                            <a:cs typeface="NikoshBAN" pitchFamily="2" charset="0"/>
                          </a:rPr>
                          <m:t>তাহলে</m:t>
                        </m:r>
                        <m:r>
                          <a:rPr lang="bn-BD" sz="4000" b="0" i="0" smtClean="0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bn-BD" sz="4000" dirty="0" smtClean="0">
                    <a:cs typeface="NikoshBAN" pitchFamily="2" charset="0"/>
                  </a:rPr>
                  <a:t> নির্ণয় 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99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Assignment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NikoshBAN" pitchFamily="2" charset="0"/>
                    <a:cs typeface="NikoshBAN" pitchFamily="2" charset="0"/>
                    <a:sym typeface="Wingdings 2"/>
                  </a:rPr>
                  <a:t>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2800" dirty="0" smtClean="0">
                    <a:cs typeface="NikoshBAN" pitchFamily="2" charset="0"/>
                  </a:rPr>
                  <a:t>=</a:t>
                </a:r>
                <a:r>
                  <a:rPr lang="bn-BD" sz="4000" dirty="0" smtClean="0">
                    <a:cs typeface="NikoshBAN" pitchFamily="2" charset="0"/>
                  </a:rPr>
                  <a:t>{</a:t>
                </a:r>
                <a:r>
                  <a:rPr lang="en-US" sz="4000" dirty="0" smtClean="0">
                    <a:cs typeface="NikoshBAN" pitchFamily="2" charset="0"/>
                  </a:rPr>
                  <a:t>1,2,3,4</a:t>
                </a:r>
                <a:r>
                  <a:rPr lang="bn-BD" sz="4000" dirty="0" smtClean="0">
                    <a:cs typeface="NikoshBAN" pitchFamily="2" charset="0"/>
                  </a:rPr>
                  <a:t>}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{</a:t>
                </a:r>
                <a:r>
                  <a:rPr lang="en-US" sz="4000" dirty="0" smtClean="0">
                    <a:cs typeface="NikoshBAN" pitchFamily="2" charset="0"/>
                  </a:rPr>
                  <a:t>2,4,6,8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},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2400" dirty="0" smtClean="0">
                    <a:cs typeface="NikoshBAN" pitchFamily="2" charset="0"/>
                  </a:rPr>
                  <a:t>=</a:t>
                </a:r>
                <a:r>
                  <a:rPr lang="bn-BD" sz="4000" dirty="0" smtClean="0">
                    <a:cs typeface="NikoshBAN" pitchFamily="2" charset="0"/>
                  </a:rPr>
                  <a:t>{</a:t>
                </a:r>
                <a:r>
                  <a:rPr lang="en-US" sz="4000" dirty="0" smtClean="0">
                    <a:cs typeface="NikoshBAN" pitchFamily="2" charset="0"/>
                  </a:rPr>
                  <a:t>3,4,5,6</a:t>
                </a:r>
                <a:r>
                  <a:rPr lang="bn-BD" sz="4000" dirty="0" smtClean="0">
                    <a:cs typeface="NikoshBAN" pitchFamily="2" charset="0"/>
                  </a:rPr>
                  <a:t>}</a:t>
                </a:r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br>
                  <a:rPr lang="bn-BD" sz="4800" dirty="0" smtClean="0">
                    <a:latin typeface="NikoshBAN" pitchFamily="2" charset="0"/>
                    <a:cs typeface="NikoshBAN" pitchFamily="2" charset="0"/>
                  </a:rPr>
                </a:br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হলে দেখাও যে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(</m:t>
                    </m:r>
                  </m:oMath>
                </a14:m>
                <a:r>
                  <a:rPr lang="en-US" sz="3600" dirty="0" smtClean="0"/>
                  <a:t>B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3600" dirty="0" smtClean="0"/>
                  <a:t>C</a:t>
                </a:r>
                <a:r>
                  <a:rPr lang="en-US" sz="3600" dirty="0" smtClean="0"/>
                  <a:t>)=(</a:t>
                </a:r>
                <a:r>
                  <a:rPr lang="en-US" sz="3600" dirty="0" smtClean="0"/>
                  <a:t>A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3600" dirty="0" smtClean="0"/>
                  <a:t>B)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3600" dirty="0" smtClean="0"/>
                  <a:t>C)</a:t>
                </a:r>
                <a:endParaRPr lang="bn-BD" sz="3600" dirty="0" smtClean="0"/>
              </a:p>
              <a:p>
                <a:pPr marL="0" indent="0">
                  <a:buNone/>
                </a:pPr>
                <a:endParaRPr lang="bn-BD" sz="3600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 2"/>
                  </a:rPr>
                  <a:t></a:t>
                </a:r>
                <a:r>
                  <a:rPr lang="bn-BD" sz="2400" b="1" dirty="0" smtClean="0">
                    <a:sym typeface="Wingdings 2"/>
                  </a:rPr>
                  <a:t>(</a:t>
                </a:r>
                <a:r>
                  <a:rPr lang="en-US" sz="4400" dirty="0" smtClean="0">
                    <a:sym typeface="Wingdings 2"/>
                  </a:rPr>
                  <a:t>x+y,</a:t>
                </a:r>
                <a:r>
                  <a:rPr lang="en-US" sz="4000" dirty="0" smtClean="0">
                    <a:sym typeface="Wingdings 2"/>
                  </a:rPr>
                  <a:t>1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  <a:sym typeface="Wingdings 2"/>
                  </a:rPr>
                  <a:t>) এবং (</a:t>
                </a:r>
                <a:r>
                  <a:rPr lang="en-US" sz="3600" dirty="0" smtClean="0">
                    <a:sym typeface="Wingdings 2"/>
                  </a:rPr>
                  <a:t>3</a:t>
                </a:r>
                <a:r>
                  <a:rPr lang="en-US" dirty="0" smtClean="0">
                    <a:sym typeface="Wingdings 2"/>
                  </a:rPr>
                  <a:t>,</a:t>
                </a:r>
                <a:r>
                  <a:rPr lang="en-US" sz="4400" dirty="0" smtClean="0">
                    <a:sym typeface="Wingdings 2"/>
                  </a:rPr>
                  <a:t>x-y</a:t>
                </a:r>
                <a:r>
                  <a:rPr lang="bn-BD" sz="2400" b="1" dirty="0" smtClean="0">
                    <a:sym typeface="Wingdings 2"/>
                  </a:rPr>
                  <a:t>)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  <a:sym typeface="Wingdings 2"/>
                  </a:rPr>
                  <a:t>ক্রমজোড় দুটি সমান হলে </a:t>
                </a:r>
                <a:r>
                  <a:rPr lang="en-US" sz="3600" dirty="0" smtClean="0">
                    <a:cs typeface="NikoshBAN" pitchFamily="2" charset="0"/>
                    <a:sym typeface="Wingdings 2"/>
                  </a:rPr>
                  <a:t>x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  <a:sym typeface="Wingdings 2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  <a:sym typeface="Wingdings 2"/>
                  </a:rPr>
                  <a:t>y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  <a:sym typeface="Wingdings 2"/>
                  </a:rPr>
                  <a:t> এর মান নির্ণয় কর।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333" t="-310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5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69642"/>
            <a:ext cx="9144000" cy="11167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429000" cy="685800"/>
          </a:xfrm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3124200"/>
            <a:ext cx="3886200" cy="2590799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বেনজীর আহমেদ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প্রভাষকঃগণিত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পার্বতীপুর মহিলা ডিগ্রী কলেজে, পার্বতীপুর, দিনাজপুর।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3048000"/>
            <a:ext cx="3810000" cy="2362199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শ্রেণীঃএকাদশ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সময়ঃ৬০ মিনিট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তারিখঃ২৩/০৬১৩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126"/>
            <a:ext cx="3962400" cy="5006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4747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লিচু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1"/>
            <a:ext cx="4800600" cy="5164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53340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প্লেট সেট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ঘোষণাঃ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শিক্ষারীরা যা বলতে পারবে......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set</a:t>
            </a:r>
            <a:r>
              <a:rPr lang="en-US" dirty="0" smtClean="0"/>
              <a:t>)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কি জানতে পারবে?</a:t>
            </a:r>
          </a:p>
          <a:p>
            <a:pPr>
              <a:buFont typeface="Wingdings" pitchFamily="2" charset="2"/>
              <a:buChar char="Ø"/>
            </a:pPr>
            <a:endParaRPr lang="bn-BD" dirty="0" smtClean="0"/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সেট এর সংযোগ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Union</a:t>
            </a:r>
            <a:r>
              <a:rPr lang="en-US" dirty="0" smtClean="0"/>
              <a:t>)</a:t>
            </a:r>
            <a:r>
              <a:rPr lang="bn-BD" dirty="0" smtClean="0"/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Intersection</a:t>
            </a:r>
            <a:r>
              <a:rPr lang="en-US" dirty="0" smtClean="0"/>
              <a:t>)</a:t>
            </a:r>
            <a:r>
              <a:rPr lang="bn-BD" dirty="0" smtClean="0"/>
              <a:t>,</a:t>
            </a:r>
            <a:r>
              <a:rPr lang="en-US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Difference</a:t>
            </a:r>
            <a:r>
              <a:rPr lang="en-US" dirty="0" smtClean="0"/>
              <a:t>)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ইত্যাদি সম্পর্কে বলতে পারবে।</a:t>
            </a:r>
          </a:p>
          <a:p>
            <a:pPr>
              <a:buFont typeface="Wingdings" pitchFamily="2" charset="2"/>
              <a:buChar char="Ø"/>
            </a:pPr>
            <a:endParaRPr lang="bn-BD" dirty="0" smtClean="0"/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SubSet</a:t>
            </a:r>
            <a:r>
              <a:rPr lang="en-US" dirty="0" smtClean="0"/>
              <a:t>)</a:t>
            </a:r>
            <a:r>
              <a:rPr lang="bn-BD" dirty="0" smtClean="0"/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শক্তি সেট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Power Set</a:t>
            </a:r>
            <a:r>
              <a:rPr lang="en-US" dirty="0" smtClean="0"/>
              <a:t>)</a:t>
            </a:r>
            <a:r>
              <a:rPr lang="bn-BD" dirty="0" smtClean="0"/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Universal Set</a:t>
            </a:r>
            <a:r>
              <a:rPr lang="en-US" dirty="0" smtClean="0"/>
              <a:t>)</a:t>
            </a:r>
            <a:r>
              <a:rPr lang="bn-BD" dirty="0" smtClean="0"/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পূরক সেট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Complement Set</a:t>
            </a:r>
            <a:r>
              <a:rPr lang="en-US" dirty="0" smtClean="0"/>
              <a:t>)</a:t>
            </a:r>
            <a:r>
              <a:rPr lang="bn-BD" dirty="0" smtClean="0"/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Ordered Set</a:t>
            </a:r>
            <a:r>
              <a:rPr lang="en-US" dirty="0" smtClean="0"/>
              <a:t>)</a:t>
            </a:r>
            <a:r>
              <a:rPr lang="bn-BD" dirty="0" smtClean="0"/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কার্তেসীয়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গুণজ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Cartesian Product</a:t>
            </a:r>
            <a:r>
              <a:rPr lang="en-US" dirty="0" smtClean="0"/>
              <a:t>)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ইত্যাদি শনাক্ত করতে পারবে।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9377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2590800"/>
            <a:ext cx="16002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3429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14478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4600" y="1437290"/>
            <a:ext cx="495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5334000"/>
            <a:ext cx="495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17783" y="11554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তালিকা পদ্ধতি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51054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গঠনকারী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125262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800" dirty="0" smtClean="0"/>
              <a:t>A={</a:t>
            </a:r>
            <a:r>
              <a:rPr lang="en-US" sz="2800" dirty="0" err="1" smtClean="0"/>
              <a:t>a,b,c,d</a:t>
            </a:r>
            <a:r>
              <a:rPr lang="en-US" sz="2800" dirty="0" smtClean="0"/>
              <a:t>}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1600" y="5334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উদাহরনণঃ</a:t>
            </a:r>
            <a:r>
              <a:rPr lang="en-US" sz="2800" dirty="0" smtClean="0"/>
              <a:t>B={</a:t>
            </a:r>
            <a:r>
              <a:rPr lang="bn-BD" sz="2800" dirty="0" smtClean="0"/>
              <a:t> </a:t>
            </a:r>
            <a:r>
              <a:rPr lang="en-US" sz="3200" dirty="0" smtClean="0"/>
              <a:t>x</a:t>
            </a:r>
            <a:r>
              <a:rPr lang="en-US" sz="2800" dirty="0" smtClean="0"/>
              <a:t>:</a:t>
            </a:r>
            <a:r>
              <a:rPr lang="bn-BD" sz="2800" dirty="0" smtClean="0"/>
              <a:t> </a:t>
            </a:r>
            <a:r>
              <a:rPr lang="en-US" sz="3200" dirty="0" smtClean="0"/>
              <a:t>x</a:t>
            </a:r>
            <a:r>
              <a:rPr lang="bn-BD" dirty="0" smtClean="0"/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2800" dirty="0" smtClean="0"/>
              <a:t>}</a:t>
            </a:r>
            <a:endParaRPr lang="en-US" dirty="0"/>
          </a:p>
        </p:txBody>
      </p:sp>
      <p:sp>
        <p:nvSpPr>
          <p:cNvPr id="28" name="Curved Down Arrow 27"/>
          <p:cNvSpPr/>
          <p:nvPr/>
        </p:nvSpPr>
        <p:spPr>
          <a:xfrm>
            <a:off x="4495800" y="609600"/>
            <a:ext cx="2209800" cy="5458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>
            <a:off x="4008383" y="6019800"/>
            <a:ext cx="2544817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3200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3" grpId="0"/>
      <p:bldP spid="24" grpId="0"/>
      <p:bldP spid="26" grpId="0"/>
      <p:bldP spid="28" grpId="0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843" y="1151536"/>
            <a:ext cx="1524000" cy="609601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endParaRPr 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630022"/>
            <a:ext cx="1295400" cy="551578"/>
          </a:xfrm>
        </p:spPr>
        <p:txBody>
          <a:bodyPr>
            <a:normAutofit lnSpcReduction="10000"/>
          </a:bodyPr>
          <a:lstStyle/>
          <a:p>
            <a:r>
              <a:rPr lang="bn-BD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কাপ</a:t>
            </a:r>
            <a:endParaRPr 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1" y="-1"/>
            <a:ext cx="3810000" cy="3474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2" t="1753" r="24214" b="-1753"/>
          <a:stretch/>
        </p:blipFill>
        <p:spPr>
          <a:xfrm>
            <a:off x="378156" y="3788979"/>
            <a:ext cx="3053687" cy="3053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28911" y="152400"/>
                <a:ext cx="18288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latin typeface="Cambria Math"/>
                          <a:ea typeface="Cambria Math"/>
                        </a:rPr>
                        <m:t>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11" y="152400"/>
                <a:ext cx="1828800" cy="22159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0017" y="3474980"/>
                <a:ext cx="1790875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017" y="3474980"/>
                <a:ext cx="1790875" cy="22159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19800" y="2242267"/>
            <a:ext cx="165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ছেদ চিহ্ন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5562600"/>
            <a:ext cx="203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 চিহ্ন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67200" y="2133600"/>
            <a:ext cx="1143000" cy="108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29200" y="4724400"/>
            <a:ext cx="89971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1" grpId="0"/>
      <p:bldP spid="12" grpId="0"/>
      <p:bldP spid="13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3979479"/>
            <a:ext cx="4156841" cy="2837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2958" y="4572000"/>
            <a:ext cx="1739463" cy="1794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84634" y="4550979"/>
            <a:ext cx="1739463" cy="1794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84634" y="4902419"/>
            <a:ext cx="417787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4572000"/>
            <a:ext cx="29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46331" y="4572000"/>
            <a:ext cx="34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60104" y="3503308"/>
            <a:ext cx="762000" cy="1617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122104" y="1734758"/>
            <a:ext cx="1739463" cy="179464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00401" y="1925258"/>
            <a:ext cx="905861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91246" y="4946587"/>
            <a:ext cx="394139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67096" y="2031280"/>
            <a:ext cx="1739463" cy="1794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04537" y="2040321"/>
            <a:ext cx="1739463" cy="1794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12420" y="2366142"/>
            <a:ext cx="394139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99641" y="5473919"/>
            <a:ext cx="3581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400097" y="3236609"/>
            <a:ext cx="2593427" cy="1499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141" y="806072"/>
            <a:ext cx="1945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(অন্তর সেট)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7904" y="698350"/>
            <a:ext cx="156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36826" y="1154456"/>
                <a:ext cx="19023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(সংযোগ সেট)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26" y="1154456"/>
                <a:ext cx="1902373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6731" t="-2920"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31115" y="4366313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15" y="4366313"/>
                <a:ext cx="1447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361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839967" y="4127281"/>
            <a:ext cx="90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393527" y="3008349"/>
            <a:ext cx="650326" cy="178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83719" y="2743935"/>
            <a:ext cx="63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35152" y="2743935"/>
            <a:ext cx="6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13082" y="197180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ধরনের সেট চিএ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141" y="1847689"/>
            <a:ext cx="1739463" cy="179464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4106" y="2005400"/>
            <a:ext cx="905861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81492" y="6345621"/>
            <a:ext cx="174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</a:t>
            </a:r>
            <a:r>
              <a:rPr lang="bn-BD" b="1" dirty="0" smtClean="0"/>
              <a:t>ছেদ সেট)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5341" y="6345621"/>
            <a:ext cx="182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সার্বিক সেট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/>
      <p:bldP spid="14" grpId="0"/>
      <p:bldP spid="11" grpId="0" animBg="1"/>
      <p:bldP spid="15" grpId="0" animBg="1"/>
      <p:bldP spid="17" grpId="0" animBg="1"/>
      <p:bldP spid="24" grpId="0" animBg="1"/>
      <p:bldP spid="25" grpId="0" animBg="1"/>
      <p:bldP spid="26" grpId="0" animBg="1"/>
      <p:bldP spid="27" grpId="0"/>
      <p:bldP spid="31" grpId="0"/>
      <p:bldP spid="33" grpId="0"/>
      <p:bldP spid="39" grpId="0"/>
      <p:bldP spid="40" grpId="0"/>
      <p:bldP spid="2" grpId="0"/>
      <p:bldP spid="28" grpId="0" animBg="1"/>
      <p:bldP spid="30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3440" y="2186384"/>
            <a:ext cx="1158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4338" y="2536377"/>
            <a:ext cx="1344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7059" y="5562599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 সেট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9128" y="340146"/>
            <a:ext cx="940672" cy="2550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5433851" y="837047"/>
            <a:ext cx="457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</a:t>
            </a:r>
          </a:p>
          <a:p>
            <a:endParaRPr lang="en-US" sz="2000" dirty="0" smtClean="0"/>
          </a:p>
          <a:p>
            <a:r>
              <a:rPr lang="en-US" sz="2000" dirty="0"/>
              <a:t>q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77" y="35750"/>
            <a:ext cx="4724400" cy="2901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8116" y="268014"/>
            <a:ext cx="3352800" cy="21975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458308" y="729269"/>
            <a:ext cx="1676400" cy="11322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2907" y="268014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17319" y="35993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07719" y="85281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050227" y="729269"/>
            <a:ext cx="3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0199" y="1182124"/>
            <a:ext cx="35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23971" y="1037479"/>
            <a:ext cx="51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005092" y="1439386"/>
            <a:ext cx="5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637354" y="1871279"/>
            <a:ext cx="48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23338" y="-291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010400" y="452680"/>
            <a:ext cx="935421" cy="2530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flipH="1">
            <a:off x="7249510" y="888082"/>
            <a:ext cx="457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</a:t>
            </a:r>
          </a:p>
          <a:p>
            <a:endParaRPr lang="en-US" sz="2000" dirty="0" smtClean="0"/>
          </a:p>
          <a:p>
            <a:r>
              <a:rPr lang="en-US" sz="2000" dirty="0"/>
              <a:t>q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8117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6185338" y="1615233"/>
            <a:ext cx="672662" cy="8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" y="3302203"/>
            <a:ext cx="4685079" cy="2854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790" y="6174089"/>
            <a:ext cx="9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লাইট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5956" y="3522824"/>
                <a:ext cx="2112565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5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5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15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56" y="3522824"/>
                <a:ext cx="2112565" cy="18620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4953000" y="4572000"/>
            <a:ext cx="1332956" cy="15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/>
      <p:bldP spid="26" grpId="0" animBg="1"/>
      <p:bldP spid="28" grpId="0"/>
      <p:bldP spid="11" grpId="0" animBg="1"/>
      <p:bldP spid="13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 animBg="1"/>
      <p:bldP spid="52" grpId="0"/>
      <p:bldP spid="24" grpId="0"/>
      <p:bldP spid="2" grpId="0" animBg="1"/>
      <p:bldP spid="5" grpId="0"/>
      <p:bldP spid="6" grpId="0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318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Flow</vt:lpstr>
      <vt:lpstr>PowerPoint Presentation</vt:lpstr>
      <vt:lpstr>পরিচিতি</vt:lpstr>
      <vt:lpstr>PowerPoint Presentation</vt:lpstr>
      <vt:lpstr>পাঠ ঘোষণাঃ   সেট</vt:lpstr>
      <vt:lpstr>এই পাঠ শেষে শিক্ষারীরা যা বলতে পারবে......</vt:lpstr>
      <vt:lpstr>PowerPoint Presentation</vt:lpstr>
      <vt:lpstr>টুপি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Assignment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177</cp:revision>
  <dcterms:created xsi:type="dcterms:W3CDTF">2006-08-16T00:00:00Z</dcterms:created>
  <dcterms:modified xsi:type="dcterms:W3CDTF">2013-06-29T10:48:03Z</dcterms:modified>
</cp:coreProperties>
</file>