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74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8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0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4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35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68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62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7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4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17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95711-4867-4E21-B3FE-70286105B817}" type="datetimeFigureOut">
              <a:rPr lang="en-US" smtClean="0"/>
              <a:t>6/27/2013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81150-7138-45FE-832F-BEC1FCA8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93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60812" y="1009934"/>
            <a:ext cx="5936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সবাইকে শুভেচ্ছা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301" y="2586037"/>
            <a:ext cx="8281725" cy="371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1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dirty="0" smtClean="0"/>
              <a:t>পরিচিতি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n-BD" dirty="0" smtClean="0"/>
              <a:t> পরিচিতি                                            </a:t>
            </a:r>
          </a:p>
          <a:p>
            <a:pPr marL="0" indent="0">
              <a:buNone/>
            </a:pPr>
            <a:r>
              <a:rPr lang="bn-BD" dirty="0" smtClean="0"/>
              <a:t>মোঃ জাহিদুল ইসলাম</a:t>
            </a:r>
          </a:p>
          <a:p>
            <a:pPr marL="0" indent="0">
              <a:buNone/>
            </a:pPr>
            <a:r>
              <a:rPr lang="bn-BD" dirty="0" smtClean="0"/>
              <a:t>উপজেলা একাডেমিক সুপারভাইজার</a:t>
            </a:r>
          </a:p>
          <a:p>
            <a:pPr marL="0" indent="0">
              <a:buNone/>
            </a:pPr>
            <a:r>
              <a:rPr lang="bn-BD" dirty="0" smtClean="0"/>
              <a:t>রাণীনগর, নওগাঁ।</a:t>
            </a:r>
            <a:endParaRPr lang="bn-BD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bn-BD" dirty="0"/>
              <a:t>শ্রেণী :</a:t>
            </a:r>
            <a:r>
              <a:rPr lang="bn-BD" dirty="0" smtClean="0"/>
              <a:t> ৮ম শ্রেণী।</a:t>
            </a:r>
          </a:p>
          <a:p>
            <a:pPr marL="0" indent="0">
              <a:buNone/>
            </a:pPr>
            <a:r>
              <a:rPr lang="bn-BD" dirty="0" smtClean="0"/>
              <a:t>বিষয় : গণিত</a:t>
            </a:r>
          </a:p>
          <a:p>
            <a:pPr marL="0" indent="0">
              <a:buNone/>
            </a:pPr>
            <a:r>
              <a:rPr lang="bn-BD" dirty="0" smtClean="0"/>
              <a:t>পাঠক্রম : (a+b)²</a:t>
            </a:r>
          </a:p>
          <a:p>
            <a:pPr marL="0" indent="0">
              <a:buNone/>
            </a:pPr>
            <a:r>
              <a:rPr lang="bn-BD" dirty="0" smtClean="0"/>
              <a:t>সময় : ৪৫ মিনিট।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81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dirty="0" smtClean="0"/>
              <a:t>শিখনফল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30272" y="3016155"/>
            <a:ext cx="1051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১। চলক কি বলতে পারবে</a:t>
            </a:r>
          </a:p>
          <a:p>
            <a:r>
              <a:rPr lang="bn-BD" dirty="0" smtClean="0"/>
              <a:t>২। বর্গের ক্ষেত্রফল বলতে কি বুঝায় তা বলতে পারবে</a:t>
            </a:r>
          </a:p>
          <a:p>
            <a:r>
              <a:rPr lang="bn-BD" dirty="0" smtClean="0"/>
              <a:t>২। দুটি অজানা রাশির বর্গ নির্ণয় করতে পারবে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7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32764" y="873457"/>
            <a:ext cx="9362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১।  a    ,    b   ,     c   এ সমস্ত সংখ্যাগুলো গানিতিক পরিভাষায় কি বলে ?</a:t>
            </a:r>
          </a:p>
          <a:p>
            <a:r>
              <a:rPr lang="bn-BD" dirty="0" smtClean="0"/>
              <a:t>২। বর্গক্ষেত্রের ক্ষেত্রফল বলতে কি বুঝায়?</a:t>
            </a:r>
          </a:p>
          <a:p>
            <a:r>
              <a:rPr lang="bn-BD" dirty="0" smtClean="0"/>
              <a:t>৩। a × a = ?                 a²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3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চল এবার আমরা  (a+b)² এর জ্যামিতিক ব্যাখ্যা ও এর প্রয়োগ সম্পর্কে জানি ।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998793" y="2429301"/>
            <a:ext cx="3016155" cy="24565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745707" y="2429301"/>
            <a:ext cx="95535" cy="2456598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854887" y="2429301"/>
            <a:ext cx="1" cy="24565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998793" y="3398296"/>
            <a:ext cx="3016155" cy="13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998793" y="1992573"/>
            <a:ext cx="301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          a              +            b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674961" y="2429301"/>
            <a:ext cx="1009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    b</a:t>
            </a:r>
          </a:p>
          <a:p>
            <a:endParaRPr lang="bn-BD" dirty="0"/>
          </a:p>
          <a:p>
            <a:endParaRPr lang="bn-BD" dirty="0" smtClean="0"/>
          </a:p>
          <a:p>
            <a:r>
              <a:rPr lang="bn-BD" dirty="0" smtClean="0"/>
              <a:t>  a+b</a:t>
            </a:r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endParaRPr lang="bn-BD" dirty="0" smtClean="0"/>
          </a:p>
          <a:p>
            <a:r>
              <a:rPr lang="bn-BD" dirty="0"/>
              <a:t> </a:t>
            </a:r>
            <a:r>
              <a:rPr lang="bn-BD" dirty="0" smtClean="0"/>
              <a:t>   a </a:t>
            </a:r>
            <a:endParaRPr lang="en-US" dirty="0"/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2743197" y="2511188"/>
            <a:ext cx="27297" cy="88710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715903" y="3575713"/>
            <a:ext cx="13646" cy="103950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653887" y="2784142"/>
            <a:ext cx="77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ab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6032310" y="3779589"/>
            <a:ext cx="77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ab</a:t>
            </a:r>
            <a:endParaRPr lang="en-US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3998793" y="1992573"/>
            <a:ext cx="1856094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6032310" y="1992573"/>
            <a:ext cx="98263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151193" y="5570565"/>
            <a:ext cx="1856094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6184710" y="5584215"/>
            <a:ext cx="98263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7972569" y="2663588"/>
            <a:ext cx="27297" cy="88710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8013521" y="3728113"/>
            <a:ext cx="13646" cy="103950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558352" y="3779589"/>
            <a:ext cx="873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a²</a:t>
            </a:r>
            <a:endParaRPr lang="en-US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7328848" y="2361905"/>
            <a:ext cx="545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  <a:p>
            <a:r>
              <a:rPr lang="bn-BD" dirty="0"/>
              <a:t>a</a:t>
            </a:r>
            <a:endParaRPr lang="bn-BD" dirty="0" smtClean="0"/>
          </a:p>
          <a:p>
            <a:endParaRPr lang="bn-BD" dirty="0"/>
          </a:p>
          <a:p>
            <a:r>
              <a:rPr lang="bn-BD" dirty="0" smtClean="0"/>
              <a:t>a+b</a:t>
            </a:r>
          </a:p>
          <a:p>
            <a:endParaRPr lang="bn-BD" dirty="0"/>
          </a:p>
          <a:p>
            <a:endParaRPr lang="bn-BD" dirty="0" smtClean="0"/>
          </a:p>
          <a:p>
            <a:endParaRPr lang="bn-BD" dirty="0"/>
          </a:p>
          <a:p>
            <a:r>
              <a:rPr lang="bn-BD" dirty="0" smtClean="0"/>
              <a:t>a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032310" y="2784142"/>
            <a:ext cx="777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b²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44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48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bn-BD" b="0" dirty="0" smtClean="0"/>
                  <a:t>(</a:t>
                </a:r>
                <a14:m>
                  <m:oMath xmlns:m="http://schemas.openxmlformats.org/officeDocument/2006/math">
                    <m:r>
                      <a:rPr lang="bn-BD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bn-BD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bn-BD" dirty="0" smtClean="0"/>
                  <a:t> এর জ্যামিতিক ব্যাখ্যা নিম্নরুপঃ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377" b="-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55594" y="2524836"/>
                <a:ext cx="7942997" cy="400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dirty="0" smtClean="0"/>
                  <a:t>সম্পূর্ণ বর্গক্ষেত্রটির ক্ষেত্রফল= </a:t>
                </a:r>
                <a14:m>
                  <m:oMath xmlns:m="http://schemas.openxmlformats.org/officeDocument/2006/math">
                    <m:r>
                      <a:rPr lang="bn-BD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bn-BD" dirty="0" smtClean="0"/>
                  <a:t>)</a:t>
                </a:r>
                <a14:m>
                  <m:oMath xmlns:m="http://schemas.openxmlformats.org/officeDocument/2006/math">
                    <m:r>
                      <a:rPr lang="bn-BD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bn-BD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bn-BD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bn-BD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bn-BD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bn-BD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bn-BD" b="0" dirty="0" smtClean="0"/>
                      <m:t>(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bn-BD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594" y="2524836"/>
                <a:ext cx="7942997" cy="400944"/>
              </a:xfrm>
              <a:prstGeom prst="rect">
                <a:avLst/>
              </a:prstGeom>
              <a:blipFill rotWithShape="0">
                <a:blip r:embed="rId3"/>
                <a:stretch>
                  <a:fillRect l="-691" t="-3030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33266" y="3248167"/>
                <a:ext cx="4981433" cy="701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r>
                        <m:rPr>
                          <m:nor/>
                        </m:rPr>
                        <a:rPr lang="bn-BD" b="0" dirty="0" smtClean="0"/>
                        <m:t>(</m:t>
                      </m:r>
                      <m:r>
                        <a:rPr lang="bn-BD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bn-BD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bn-BD" b="0" i="1" smtClean="0">
                          <a:latin typeface="Cambria Math" panose="02040503050406030204" pitchFamily="18" charset="0"/>
                        </a:rPr>
                        <m:t>𝑏</m:t>
                      </m:r>
                      <m:sSup>
                        <m:sSupPr>
                          <m:ctrlPr>
                            <a:rPr lang="bn-BD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bn-BD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bn-BD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bn-BD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bn-B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bn-B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bn-B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bn-B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bn-B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bn-B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bn-B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bn-BD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bn-BD" b="0" dirty="0" smtClean="0">
                  <a:ea typeface="Cambria Math" panose="02040503050406030204" pitchFamily="18" charset="0"/>
                </a:endParaRPr>
              </a:p>
              <a:p>
                <a:r>
                  <a:rPr lang="bn-BD" dirty="0" smtClean="0"/>
                  <a:t>                    </a:t>
                </a:r>
                <a14:m>
                  <m:oMath xmlns:m="http://schemas.openxmlformats.org/officeDocument/2006/math">
                    <m:r>
                      <a:rPr lang="bn-B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bn-BD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bn-B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266" y="3248167"/>
                <a:ext cx="4981433" cy="701602"/>
              </a:xfrm>
              <a:prstGeom prst="rect">
                <a:avLst/>
              </a:prstGeom>
              <a:blipFill rotWithShape="0">
                <a:blip r:embed="rId4"/>
                <a:stretch>
                  <a:fillRect l="-979" t="-2609" b="-11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55594" y="4421875"/>
                <a:ext cx="661916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dirty="0" smtClean="0"/>
                  <a:t>আবার বর্গক্ষেত্রটির  অংশগুলোর ক্ষেত্রফলের সমষ্টি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bn-BD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bn-BD" b="0" dirty="0" smtClean="0">
                  <a:ea typeface="Cambria Math" panose="02040503050406030204" pitchFamily="18" charset="0"/>
                </a:endParaRPr>
              </a:p>
              <a:p>
                <a:r>
                  <a:rPr lang="bn-BD" dirty="0" smtClean="0"/>
                  <a:t>                    </a:t>
                </a:r>
                <a14:m>
                  <m:oMath xmlns:m="http://schemas.openxmlformats.org/officeDocument/2006/math">
                    <m:r>
                      <a:rPr lang="bn-B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bn-BD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bn-B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bn-BD" dirty="0" smtClean="0"/>
              </a:p>
              <a:p>
                <a:r>
                  <a:rPr lang="bn-BD" dirty="0"/>
                  <a:t> </a:t>
                </a:r>
                <a:r>
                  <a:rPr lang="bn-BD" dirty="0" smtClean="0"/>
                  <a:t>                    </a:t>
                </a:r>
                <a14:m>
                  <m:oMath xmlns:m="http://schemas.openxmlformats.org/officeDocument/2006/math">
                    <m:r>
                      <a:rPr lang="bn-B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bn-BD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bn-B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594" y="4421875"/>
                <a:ext cx="6619164" cy="1200329"/>
              </a:xfrm>
              <a:prstGeom prst="rect">
                <a:avLst/>
              </a:prstGeom>
              <a:blipFill rotWithShape="0">
                <a:blip r:embed="rId5"/>
                <a:stretch>
                  <a:fillRect l="-829" t="-2030" b="-8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19367" y="5895833"/>
                <a:ext cx="7137779" cy="954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dirty="0" smtClean="0"/>
                  <a:t>সম্পূর্ণ বর্গক্ষেত্রটির ক্ষেত্রফল= বর্গক্ষেত্রটির  অংশগুলোর ক্ষেত্রফলের সমষ্টি</a:t>
                </a:r>
              </a:p>
              <a:p>
                <a:r>
                  <a:rPr lang="bn-BD" dirty="0"/>
                  <a:t> </a:t>
                </a:r>
                <a:r>
                  <a:rPr lang="bn-BD" dirty="0" smtClean="0"/>
                  <a:t>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m:rPr>
                        <m:nor/>
                      </m:rPr>
                      <a:rPr lang="bn-BD" b="0" dirty="0" smtClean="0"/>
                      <m:t>(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</a:rPr>
                      <m:t>𝑏</m:t>
                    </m:r>
                    <m:sSup>
                      <m:sSupPr>
                        <m:ctrlPr>
                          <a:rPr lang="bn-BD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bn-BD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bn-BD" dirty="0" smtClean="0"/>
                  <a:t> </a:t>
                </a:r>
                <a14:m>
                  <m:oMath xmlns:m="http://schemas.openxmlformats.org/officeDocument/2006/math">
                    <m:r>
                      <a:rPr lang="bn-B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bn-BD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bn-B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𝑎𝑏</m:t>
                    </m:r>
                    <m:r>
                      <a:rPr lang="bn-B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bn-B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bn-BD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367" y="5895833"/>
                <a:ext cx="7137779" cy="954941"/>
              </a:xfrm>
              <a:prstGeom prst="rect">
                <a:avLst/>
              </a:prstGeom>
              <a:blipFill rotWithShape="0">
                <a:blip r:embed="rId6"/>
                <a:stretch>
                  <a:fillRect l="-769" t="-2548" r="-11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782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3987" y="2647666"/>
            <a:ext cx="7642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প্রিয় শিক্ষার্থীরা উপরোক্ত সূত্রের সাহায্যে নিম্নের রাশিগুলোর বর্গ নির্ণয় কর</a:t>
            </a:r>
          </a:p>
          <a:p>
            <a:endParaRPr lang="bn-BD" dirty="0" smtClean="0"/>
          </a:p>
          <a:p>
            <a:r>
              <a:rPr lang="bn-BD" dirty="0" smtClean="0"/>
              <a:t>ক) 6x+7 খ) 3p+2q-5r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38985" y="327546"/>
            <a:ext cx="5472752" cy="5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06972" y="1037230"/>
            <a:ext cx="5936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মূল্যায়ন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166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2634019"/>
            <a:ext cx="7206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/>
              <a:t>ধন্যবাদ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265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198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Vrinda</vt:lpstr>
      <vt:lpstr>Office Theme</vt:lpstr>
      <vt:lpstr>PowerPoint Presentation</vt:lpstr>
      <vt:lpstr>পরিচিতি</vt:lpstr>
      <vt:lpstr>শিখনফল</vt:lpstr>
      <vt:lpstr>PowerPoint Presentation</vt:lpstr>
      <vt:lpstr>চল এবার আমরা  (a+b)² এর জ্যামিতিক ব্যাখ্যা ও এর প্রয়োগ সম্পর্কে জানি ।</vt:lpstr>
      <vt:lpstr>(a+b)^(2 ) এর জ্যামিতিক ব্যাখ্যা নিম্নরুপঃ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TSS</cp:lastModifiedBy>
  <cp:revision>17</cp:revision>
  <dcterms:created xsi:type="dcterms:W3CDTF">2013-06-27T08:10:20Z</dcterms:created>
  <dcterms:modified xsi:type="dcterms:W3CDTF">2013-06-27T10:33:15Z</dcterms:modified>
</cp:coreProperties>
</file>