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59" r:id="rId5"/>
    <p:sldId id="267" r:id="rId6"/>
    <p:sldId id="258" r:id="rId7"/>
    <p:sldId id="260" r:id="rId8"/>
    <p:sldId id="264" r:id="rId9"/>
    <p:sldId id="263" r:id="rId10"/>
    <p:sldId id="274" r:id="rId11"/>
    <p:sldId id="265" r:id="rId12"/>
    <p:sldId id="266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265" autoAdjust="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slide" Target="slide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.bin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9200" y="0"/>
            <a:ext cx="7696200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image-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828506"/>
            <a:ext cx="6172200" cy="4623193"/>
          </a:xfrm>
          <a:prstGeom prst="rect">
            <a:avLst/>
          </a:prstGeom>
        </p:spPr>
      </p:pic>
      <p:sp>
        <p:nvSpPr>
          <p:cNvPr id="8" name="Curved Up Ribbon 7"/>
          <p:cNvSpPr/>
          <p:nvPr/>
        </p:nvSpPr>
        <p:spPr>
          <a:xfrm>
            <a:off x="1295400" y="0"/>
            <a:ext cx="7467600" cy="1295400"/>
          </a:xfrm>
          <a:prstGeom prst="ellipseRibbon2">
            <a:avLst>
              <a:gd name="adj1" fmla="val 25000"/>
              <a:gd name="adj2" fmla="val 50422"/>
              <a:gd name="adj3" fmla="val 125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  <a:ln w="28575">
            <a:solidFill>
              <a:srgbClr val="00B050"/>
            </a:solidFill>
          </a:ln>
        </p:spPr>
        <p:txBody>
          <a:bodyPr/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জাহেলী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যুগের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নারী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 descr="images-2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0" y="1592418"/>
            <a:ext cx="3200400" cy="2005885"/>
          </a:xfrm>
        </p:spPr>
      </p:pic>
      <p:pic>
        <p:nvPicPr>
          <p:cNvPr id="7" name="Content Placeholder 6" descr="image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38800" y="1524000"/>
            <a:ext cx="2057400" cy="2509575"/>
          </a:xfrm>
        </p:spPr>
      </p:pic>
      <p:pic>
        <p:nvPicPr>
          <p:cNvPr id="10" name="Picture 9" descr="images-2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4161468"/>
            <a:ext cx="3600008" cy="2696532"/>
          </a:xfrm>
          <a:prstGeom prst="rect">
            <a:avLst/>
          </a:prstGeom>
        </p:spPr>
      </p:pic>
      <p:pic>
        <p:nvPicPr>
          <p:cNvPr id="8" name="Picture 7" descr="Tourchering-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080" y="3657600"/>
            <a:ext cx="3895520" cy="2895600"/>
          </a:xfrm>
          <a:prstGeom prst="rect">
            <a:avLst/>
          </a:prstGeom>
        </p:spPr>
      </p:pic>
      <p:sp>
        <p:nvSpPr>
          <p:cNvPr id="9" name="Up Arrow Callout 8">
            <a:hlinkClick r:id="rId6" action="ppaction://hlinksldjump"/>
          </p:cNvPr>
          <p:cNvSpPr/>
          <p:nvPr/>
        </p:nvSpPr>
        <p:spPr>
          <a:xfrm>
            <a:off x="8382000" y="5105400"/>
            <a:ext cx="762000" cy="144780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28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ইসলামে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নারীর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মর্যাদা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endParaRPr lang="en-US" sz="3600" dirty="0" smtClean="0"/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নারীর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অধিকার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রক্ষায়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ইসলামের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অবদান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অপরিসীম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নবী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তাঁর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স্ত্রীদের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উত্তম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আচরণ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তিনি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বলেছেন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 </a:t>
            </a:r>
          </a:p>
          <a:p>
            <a:pPr>
              <a:buNone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ar-SA" sz="3600" dirty="0" smtClean="0">
                <a:latin typeface="_PDMS_Saleem_QuranFont" pitchFamily="2" charset="-78"/>
                <a:cs typeface="_PDMS_Saleem_QuranFont" pitchFamily="2" charset="-78"/>
              </a:rPr>
              <a:t>خَيْرُكُمْ  خَيْرُكُمْ لِاَهْلِه</a:t>
            </a:r>
            <a:r>
              <a:rPr lang="ar-SA" sz="3600" dirty="0" smtClean="0">
                <a:latin typeface="_PDMS_Saleem_QuranFont"/>
                <a:cs typeface="_PDMS_Saleem_QuranFont"/>
              </a:rPr>
              <a:t>ٖ     وَ اَنَا خَيْرُكُمْ  لِاَهْلِىْ. ماَ  نَصَرَ الْمَرْأَةَ اِلاَّ الْاِسْلَامُ. 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নারীদের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ইনসাফ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করেছে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Up Arrow Callout 4">
            <a:hlinkClick r:id="rId2" action="ppaction://hlinksldjump"/>
          </p:cNvPr>
          <p:cNvSpPr/>
          <p:nvPr/>
        </p:nvSpPr>
        <p:spPr>
          <a:xfrm>
            <a:off x="7772400" y="5791200"/>
            <a:ext cx="914400" cy="9144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0C0C0"/>
          </a:solidFill>
        </p:spPr>
        <p:txBody>
          <a:bodyPr>
            <a:normAutofit/>
          </a:bodyPr>
          <a:lstStyle/>
          <a:p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জাহেলী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যুগে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নারীর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অবস্থা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endParaRPr lang="ar-SA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মেয়েদের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সুবিচার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§"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কন্যাসন্তান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জন্মগ্রহণ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মুখ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মলিন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§"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কন্যাসন্তানকে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জীবন্ত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কবর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দেয়া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Font typeface="Wingdings" pitchFamily="2" charset="2"/>
              <a:buChar char="§"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মর্যাদা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অর্থনৈতিক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অধিকার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Font typeface="Wingdings" pitchFamily="2" charset="2"/>
              <a:buChar char="§"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আল্লাহ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তা’য়ালা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বলেন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: </a:t>
            </a:r>
          </a:p>
          <a:p>
            <a:pPr>
              <a:buNone/>
            </a:pPr>
            <a:r>
              <a:rPr lang="ar-SA" sz="4000" dirty="0" smtClean="0">
                <a:latin typeface="_PDMS_Saleem_QuranFont" pitchFamily="2" charset="-78"/>
                <a:cs typeface="_PDMS_Saleem_QuranFont" pitchFamily="2" charset="-78"/>
              </a:rPr>
              <a:t>وَاِذَا بُشِّرَ اَحَدُهُمْ  بِالْاُنْث</a:t>
            </a:r>
            <a:r>
              <a:rPr lang="ar-SA" sz="4000" dirty="0" smtClean="0">
                <a:latin typeface="_PDMS_Saleem_QuranFont"/>
                <a:cs typeface="_PDMS_Saleem_QuranFont"/>
              </a:rPr>
              <a:t>ٰى ظَلَّ  وَجْهُه  مُسْوَدًّا وَ هُوَ كَظِيْمٌ</a:t>
            </a:r>
            <a:r>
              <a:rPr lang="ar-SA" dirty="0" smtClean="0">
                <a:latin typeface="_PDMS_Saleem_QuranFont"/>
                <a:cs typeface="_PDMS_Saleem_QuranFont"/>
              </a:rPr>
              <a:t>. </a:t>
            </a:r>
            <a:endParaRPr lang="en-US" dirty="0">
              <a:latin typeface="_PDMS_Saleem_QuranFont" pitchFamily="2" charset="-78"/>
              <a:cs typeface="_PDMS_Saleem_QuranFont" pitchFamily="2" charset="-78"/>
            </a:endParaRPr>
          </a:p>
        </p:txBody>
      </p:sp>
      <p:sp>
        <p:nvSpPr>
          <p:cNvPr id="4" name="Up Arrow Callout 3">
            <a:hlinkClick r:id="rId2" action="ppaction://hlinksldjump"/>
          </p:cNvPr>
          <p:cNvSpPr/>
          <p:nvPr/>
        </p:nvSpPr>
        <p:spPr>
          <a:xfrm>
            <a:off x="7848600" y="5638800"/>
            <a:ext cx="914400" cy="9144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76800"/>
          </a:xfr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ar-SA" dirty="0" smtClean="0">
              <a:latin typeface="_PDMS_Saleem_QuranFont" pitchFamily="2" charset="-78"/>
              <a:cs typeface="_PDMS_Saleem_QuranFont" pitchFamily="2" charset="-78"/>
            </a:endParaRPr>
          </a:p>
          <a:p>
            <a:pPr>
              <a:buFont typeface="Wingdings" pitchFamily="2" charset="2"/>
              <a:buChar char="§"/>
            </a:pPr>
            <a:r>
              <a:rPr lang="ar-SA" sz="5400" dirty="0" smtClean="0">
                <a:latin typeface="_PDMS_Saleem_QuranFont" pitchFamily="2" charset="-78"/>
                <a:cs typeface="_PDMS_Saleem_QuranFont" pitchFamily="2" charset="-78"/>
              </a:rPr>
              <a:t>بِمِاذَا كَانَتْ فَاطِمَةُ  مَشْغُوْلَةً؟ </a:t>
            </a:r>
            <a:endParaRPr lang="en-US" sz="5400" dirty="0" smtClean="0">
              <a:latin typeface="_PDMS_Saleem_QuranFont" pitchFamily="2" charset="-78"/>
              <a:cs typeface="_PDMS_Saleem_QuranFont" pitchFamily="2" charset="-78"/>
            </a:endParaRPr>
          </a:p>
          <a:p>
            <a:pPr>
              <a:buFont typeface="Wingdings" pitchFamily="2" charset="2"/>
              <a:buChar char="§"/>
            </a:pPr>
            <a:r>
              <a:rPr lang="ar-SA" sz="5400" dirty="0" smtClean="0">
                <a:latin typeface="_PDMS_Saleem_QuranFont" pitchFamily="2" charset="-78"/>
                <a:cs typeface="_PDMS_Saleem_QuranFont" pitchFamily="2" charset="-78"/>
              </a:rPr>
              <a:t>مَا ذَا اِشْتِرى   وَالِدُ فاَطِمَةَ  لَهَا؟ </a:t>
            </a:r>
          </a:p>
          <a:p>
            <a:pPr>
              <a:buFont typeface="Wingdings" pitchFamily="2" charset="2"/>
              <a:buChar char="§"/>
            </a:pPr>
            <a:r>
              <a:rPr lang="ar-SA" sz="5400" dirty="0" smtClean="0">
                <a:latin typeface="_PDMS_Saleem_QuranFont" pitchFamily="2" charset="-78"/>
                <a:cs typeface="_PDMS_Saleem_QuranFont" pitchFamily="2" charset="-78"/>
              </a:rPr>
              <a:t>مَنْ هِىَ الْكَاتِبُ الْمَشْهُوْرَةُ؟</a:t>
            </a:r>
          </a:p>
          <a:p>
            <a:pPr>
              <a:buFont typeface="Wingdings" pitchFamily="2" charset="2"/>
              <a:buChar char="§"/>
            </a:pPr>
            <a:r>
              <a:rPr lang="ar-SA" sz="5400" dirty="0" smtClean="0">
                <a:latin typeface="_PDMS_Saleem_QuranFont" pitchFamily="2" charset="-78"/>
                <a:cs typeface="_PDMS_Saleem_QuranFont" pitchFamily="2" charset="-78"/>
              </a:rPr>
              <a:t>كَيْفَ كَانَتِ الْمَرْأَةُ  تَعَامُلُ  فِى الْجَاهِلِيَّةِ؟  </a:t>
            </a:r>
            <a:endParaRPr lang="en-US" sz="5400" dirty="0">
              <a:latin typeface="_PDMS_Saleem_QuranFont" pitchFamily="2" charset="-78"/>
              <a:cs typeface="_PDMS_Saleem_QuranFont" pitchFamily="2" charset="-78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2667000" y="762000"/>
            <a:ext cx="2209800" cy="762000"/>
          </a:xfrm>
          <a:prstGeom prst="horizontalScroll">
            <a:avLst/>
          </a:prstGeom>
          <a:solidFill>
            <a:schemeClr val="bg1">
              <a:lumMod val="9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মূল্যায়ণ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4400" dirty="0"/>
          </a:p>
        </p:txBody>
      </p:sp>
      <p:sp>
        <p:nvSpPr>
          <p:cNvPr id="5" name="Up Arrow Callout 4">
            <a:hlinkClick r:id="rId2" action="ppaction://hlinksldjump"/>
          </p:cNvPr>
          <p:cNvSpPr/>
          <p:nvPr/>
        </p:nvSpPr>
        <p:spPr>
          <a:xfrm>
            <a:off x="7391400" y="5334000"/>
            <a:ext cx="685800" cy="9144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নারীর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মর্যাদা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রক্ষায়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সব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নির্দেশণা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দিয়েছে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একটা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জাহেলী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যুগের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নারীদের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অবস্থা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কেমন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এ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জাহেলিয়াত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বর্তমান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সমাজের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নারীদের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তুলনামূলক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একটা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চার্ট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Up Arrow Callout 3">
            <a:hlinkClick r:id="rId2" action="ppaction://hlinksldjump"/>
          </p:cNvPr>
          <p:cNvSpPr/>
          <p:nvPr/>
        </p:nvSpPr>
        <p:spPr>
          <a:xfrm>
            <a:off x="8229600" y="5715000"/>
            <a:ext cx="914400" cy="9144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ar-SA" sz="6600" dirty="0" smtClean="0">
                <a:solidFill>
                  <a:schemeClr val="bg1"/>
                </a:solidFill>
                <a:latin typeface="_PDMS_Saleem_QuranFont" pitchFamily="2" charset="-78"/>
                <a:cs typeface="_PDMS_Saleem_QuranFont" pitchFamily="2" charset="-78"/>
              </a:rPr>
              <a:t>مَعَ السَّلاَمَةِ</a:t>
            </a:r>
            <a:endParaRPr lang="en-US" sz="6600" dirty="0">
              <a:solidFill>
                <a:schemeClr val="bg1"/>
              </a:solidFill>
              <a:latin typeface="_PDMS_Saleem_QuranFont" pitchFamily="2" charset="-78"/>
              <a:cs typeface="_PDMS_Saleem_QuranFont" pitchFamily="2" charset="-78"/>
            </a:endParaRPr>
          </a:p>
        </p:txBody>
      </p:sp>
      <p:pic>
        <p:nvPicPr>
          <p:cNvPr id="4" name="Content Placeholder 3" descr="images-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905000"/>
            <a:ext cx="6932659" cy="4555033"/>
          </a:xfrm>
        </p:spPr>
      </p:pic>
      <p:sp>
        <p:nvSpPr>
          <p:cNvPr id="5" name="Up Arrow Callout 4">
            <a:hlinkClick r:id="rId3" action="ppaction://hlinksldjump"/>
          </p:cNvPr>
          <p:cNvSpPr/>
          <p:nvPr/>
        </p:nvSpPr>
        <p:spPr>
          <a:xfrm>
            <a:off x="8153400" y="5867400"/>
            <a:ext cx="990600" cy="12192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6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  <a:ln w="12700">
            <a:solidFill>
              <a:srgbClr val="FF0000"/>
            </a:solidFill>
          </a:ln>
        </p:spPr>
        <p:txBody>
          <a:bodyPr>
            <a:normAutofit fontScale="32500" lnSpcReduction="20000"/>
          </a:bodyPr>
          <a:lstStyle/>
          <a:p>
            <a:pPr lvl="1" algn="ctr">
              <a:buNone/>
            </a:pPr>
            <a:endParaRPr lang="en-US" sz="9600" dirty="0" smtClean="0">
              <a:latin typeface="NikoshBAN" pitchFamily="2" charset="0"/>
              <a:cs typeface="NikoshBAN" pitchFamily="2" charset="0"/>
            </a:endParaRPr>
          </a:p>
          <a:p>
            <a:pPr lvl="1" algn="ctr">
              <a:buNone/>
            </a:pPr>
            <a:r>
              <a:rPr lang="en-US" sz="15000" dirty="0" err="1" smtClean="0">
                <a:latin typeface="NikoshBAN" pitchFamily="2" charset="0"/>
                <a:cs typeface="NikoshBAN" pitchFamily="2" charset="0"/>
              </a:rPr>
              <a:t>মুহাম্মদ</a:t>
            </a:r>
            <a:r>
              <a:rPr lang="en-US" sz="15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5000" dirty="0" err="1" smtClean="0">
                <a:latin typeface="NikoshBAN" pitchFamily="2" charset="0"/>
                <a:cs typeface="NikoshBAN" pitchFamily="2" charset="0"/>
              </a:rPr>
              <a:t>মিসবাহ</a:t>
            </a:r>
            <a:r>
              <a:rPr lang="en-US" sz="15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5000" dirty="0" err="1" smtClean="0">
                <a:latin typeface="NikoshBAN" pitchFamily="2" charset="0"/>
                <a:cs typeface="NikoshBAN" pitchFamily="2" charset="0"/>
              </a:rPr>
              <a:t>উদ্দীন</a:t>
            </a:r>
            <a:endParaRPr lang="en-US" sz="15000" dirty="0" smtClean="0">
              <a:latin typeface="NikoshBAN" pitchFamily="2" charset="0"/>
              <a:cs typeface="NikoshBAN" pitchFamily="2" charset="0"/>
            </a:endParaRPr>
          </a:p>
          <a:p>
            <a:pPr lvl="1" algn="ctr">
              <a:buNone/>
            </a:pPr>
            <a:r>
              <a:rPr lang="en-US" sz="11100" dirty="0" err="1" smtClean="0">
                <a:latin typeface="NikoshBAN" pitchFamily="2" charset="0"/>
                <a:cs typeface="NikoshBAN" pitchFamily="2" charset="0"/>
              </a:rPr>
              <a:t>আরবী</a:t>
            </a:r>
            <a:r>
              <a:rPr lang="en-US" sz="111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11100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980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pPr lvl="1" algn="ctr">
              <a:buNone/>
            </a:pPr>
            <a:r>
              <a:rPr lang="en-US" sz="8600" dirty="0" err="1" smtClean="0">
                <a:latin typeface="NikoshBAN" pitchFamily="2" charset="0"/>
                <a:cs typeface="NikoshBAN" pitchFamily="2" charset="0"/>
              </a:rPr>
              <a:t>দ্বীনী</a:t>
            </a:r>
            <a:r>
              <a:rPr lang="en-US" sz="8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600" dirty="0" err="1" smtClean="0"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8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8600" dirty="0" err="1" smtClean="0">
                <a:latin typeface="NikoshBAN" pitchFamily="2" charset="0"/>
                <a:cs typeface="NikoshBAN" pitchFamily="2" charset="0"/>
              </a:rPr>
              <a:t>আলিম</a:t>
            </a:r>
            <a:r>
              <a:rPr lang="en-US" sz="8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600" dirty="0" err="1" smtClean="0"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sz="8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600" dirty="0" err="1" smtClean="0">
                <a:latin typeface="NikoshBAN" pitchFamily="2" charset="0"/>
                <a:cs typeface="NikoshBAN" pitchFamily="2" charset="0"/>
              </a:rPr>
              <a:t>মাদরাসাহ</a:t>
            </a:r>
            <a:r>
              <a:rPr lang="en-US" sz="8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600" dirty="0" err="1" smtClean="0">
                <a:latin typeface="NikoshBAN" pitchFamily="2" charset="0"/>
                <a:cs typeface="NikoshBAN" pitchFamily="2" charset="0"/>
              </a:rPr>
              <a:t>সুনামগাঞ্জ</a:t>
            </a:r>
            <a:endParaRPr lang="en-US" sz="8600" dirty="0" smtClean="0">
              <a:latin typeface="NikoshBAN" pitchFamily="2" charset="0"/>
              <a:cs typeface="NikoshBAN" pitchFamily="2" charset="0"/>
            </a:endParaRPr>
          </a:p>
          <a:p>
            <a:pPr lvl="1" algn="ctr">
              <a:buNone/>
            </a:pPr>
            <a:r>
              <a:rPr lang="en-US" sz="7000" dirty="0" err="1" smtClean="0">
                <a:latin typeface="NikoshBAN" pitchFamily="2" charset="0"/>
                <a:cs typeface="NikoshBAN" pitchFamily="2" charset="0"/>
              </a:rPr>
              <a:t>আই</a:t>
            </a:r>
            <a:r>
              <a:rPr lang="en-US" sz="7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000" dirty="0" err="1" smtClean="0"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7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000" dirty="0" err="1" smtClean="0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7000" dirty="0" smtClean="0">
                <a:latin typeface="NikoshBAN" pitchFamily="2" charset="0"/>
                <a:cs typeface="NikoshBAN" pitchFamily="2" charset="0"/>
              </a:rPr>
              <a:t>- ৩১-১৮-মিসবাহ</a:t>
            </a:r>
          </a:p>
          <a:p>
            <a:pPr lvl="1" algn="ctr">
              <a:buNone/>
            </a:pP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lvl="1">
              <a:buNone/>
            </a:pPr>
            <a:r>
              <a:rPr lang="en-US" sz="9800" dirty="0" smtClean="0">
                <a:latin typeface="NikoshBAN" pitchFamily="2" charset="0"/>
                <a:cs typeface="NikoshBAN" pitchFamily="2" charset="0"/>
              </a:rPr>
              <a:t>Mobile no: </a:t>
            </a:r>
            <a:r>
              <a:rPr lang="en-US" sz="9800" dirty="0" smtClean="0">
                <a:cs typeface="NikoshBAN" pitchFamily="2" charset="0"/>
              </a:rPr>
              <a:t>01748126323</a:t>
            </a:r>
          </a:p>
          <a:p>
            <a:pPr lvl="1">
              <a:buNone/>
            </a:pPr>
            <a:r>
              <a:rPr lang="en-US" sz="6200" dirty="0" smtClean="0">
                <a:latin typeface="+mj-lt"/>
                <a:cs typeface="NikoshBAN" pitchFamily="2" charset="0"/>
              </a:rPr>
              <a:t>E-</a:t>
            </a:r>
            <a:r>
              <a:rPr lang="en-US" sz="6200" dirty="0" err="1" smtClean="0">
                <a:latin typeface="+mj-lt"/>
                <a:cs typeface="NikoshBAN" pitchFamily="2" charset="0"/>
              </a:rPr>
              <a:t>mail:abuhafsmesbah@yahoo.com</a:t>
            </a:r>
            <a:r>
              <a:rPr lang="en-US" sz="6200" dirty="0" smtClean="0">
                <a:latin typeface="+mj-lt"/>
                <a:cs typeface="NikoshBAN" pitchFamily="2" charset="0"/>
              </a:rPr>
              <a:t>.</a:t>
            </a:r>
          </a:p>
          <a:p>
            <a:pPr lvl="1">
              <a:buNone/>
            </a:pPr>
            <a:r>
              <a:rPr lang="en-US" sz="6200" dirty="0" err="1" smtClean="0">
                <a:latin typeface="+mj-lt"/>
                <a:cs typeface="NikoshBAN" pitchFamily="2" charset="0"/>
              </a:rPr>
              <a:t>Facebook</a:t>
            </a:r>
            <a:r>
              <a:rPr lang="en-US" sz="6200" dirty="0" smtClean="0">
                <a:latin typeface="+mj-lt"/>
                <a:cs typeface="NikoshBAN" pitchFamily="2" charset="0"/>
              </a:rPr>
              <a:t> </a:t>
            </a:r>
            <a:r>
              <a:rPr lang="en-US" sz="6200" dirty="0" err="1" smtClean="0">
                <a:latin typeface="+mj-lt"/>
                <a:cs typeface="NikoshBAN" pitchFamily="2" charset="0"/>
              </a:rPr>
              <a:t>ID:abuhafsmesbah</a:t>
            </a:r>
            <a:endParaRPr lang="en-US" sz="6200" dirty="0" smtClean="0">
              <a:latin typeface="+mj-lt"/>
              <a:cs typeface="NikoshBAN" pitchFamily="2" charset="0"/>
            </a:endParaRPr>
          </a:p>
          <a:p>
            <a:pPr lvl="1">
              <a:buNone/>
            </a:pPr>
            <a:r>
              <a:rPr lang="en-US" sz="6200" dirty="0" err="1" smtClean="0">
                <a:latin typeface="+mj-lt"/>
                <a:cs typeface="NikoshBAN" pitchFamily="2" charset="0"/>
              </a:rPr>
              <a:t>Twiteer</a:t>
            </a:r>
            <a:r>
              <a:rPr lang="en-US" sz="6200" dirty="0" smtClean="0">
                <a:latin typeface="+mj-lt"/>
                <a:cs typeface="NikoshBAN" pitchFamily="2" charset="0"/>
              </a:rPr>
              <a:t>: </a:t>
            </a:r>
            <a:r>
              <a:rPr lang="en-US" sz="6200" dirty="0" err="1" smtClean="0">
                <a:latin typeface="+mj-lt"/>
                <a:cs typeface="NikoshBAN" pitchFamily="2" charset="0"/>
              </a:rPr>
              <a:t>asmmesbah_uddin</a:t>
            </a:r>
            <a:endParaRPr lang="en-US" sz="6200" dirty="0" smtClean="0">
              <a:latin typeface="+mj-lt"/>
              <a:cs typeface="NikoshBAN" pitchFamily="2" charset="0"/>
            </a:endParaRPr>
          </a:p>
          <a:p>
            <a:pPr lvl="1">
              <a:buNone/>
            </a:pPr>
            <a:r>
              <a:rPr lang="en-US" sz="6200" smtClean="0">
                <a:latin typeface="+mj-lt"/>
                <a:cs typeface="NikoshBAN" pitchFamily="2" charset="0"/>
              </a:rPr>
              <a:t>Skype </a:t>
            </a:r>
            <a:r>
              <a:rPr lang="en-US" sz="6200" dirty="0" smtClean="0">
                <a:latin typeface="+mj-lt"/>
                <a:cs typeface="NikoshBAN" pitchFamily="2" charset="0"/>
              </a:rPr>
              <a:t>ID:  </a:t>
            </a:r>
            <a:r>
              <a:rPr lang="en-US" sz="6200" dirty="0" err="1" smtClean="0">
                <a:latin typeface="+mj-lt"/>
                <a:cs typeface="NikoshBAN" pitchFamily="2" charset="0"/>
              </a:rPr>
              <a:t>asmmesbah_u</a:t>
            </a:r>
            <a:endParaRPr lang="en-US" sz="6200" dirty="0" smtClean="0">
              <a:latin typeface="+mj-lt"/>
              <a:cs typeface="NikoshBAN" pitchFamily="2" charset="0"/>
            </a:endParaRPr>
          </a:p>
          <a:p>
            <a:pPr lvl="1" algn="ctr"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>
              <a:lumMod val="75000"/>
            </a:schemeClr>
          </a:solidFill>
          <a:ln w="38100">
            <a:solidFill>
              <a:srgbClr val="FF0000"/>
            </a:solidFill>
          </a:ln>
        </p:spPr>
        <p:txBody>
          <a:bodyPr/>
          <a:lstStyle/>
          <a:p>
            <a:pPr algn="ctr">
              <a:buNone/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অষ্টম</a:t>
            </a:r>
            <a:endParaRPr lang="en-US" sz="66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আরবি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সাহিত্য</a:t>
            </a:r>
            <a:endParaRPr lang="en-US" sz="66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ar-SA" sz="6600" dirty="0" smtClean="0">
                <a:latin typeface="_PDMS_Saleem_QuranFont" pitchFamily="2" charset="-78"/>
                <a:cs typeface="_PDMS_Saleem_QuranFont" pitchFamily="2" charset="-78"/>
              </a:rPr>
              <a:t>: اَالدَّرْسُ الْاَوَّلُ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ar-SA" sz="6600" dirty="0" smtClean="0">
                <a:latin typeface="_PDMS_Saleem_QuranFont" pitchFamily="2" charset="-78"/>
                <a:cs typeface="_PDMS_Saleem_QuranFont" pitchFamily="2" charset="-78"/>
              </a:rPr>
              <a:t>اَلْوَحْدَةُ الثَّانِيَةُ</a:t>
            </a:r>
            <a:r>
              <a:rPr lang="en-US" sz="6600" dirty="0" smtClean="0">
                <a:latin typeface="_PDMS_Saleem_QuranFont" pitchFamily="2" charset="-78"/>
                <a:cs typeface="_PDMS_Saleem_QuranFont" pitchFamily="2" charset="-78"/>
              </a:rPr>
              <a:t> </a:t>
            </a:r>
          </a:p>
          <a:p>
            <a:pPr>
              <a:buNone/>
            </a:pPr>
            <a:endParaRPr lang="en-US" dirty="0">
              <a:latin typeface="_PDMS_Saleem_QuranFont" pitchFamily="2" charset="-78"/>
              <a:cs typeface="_PDMS_Saleem_QuranFont" pitchFamily="2" charset="-78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457200" y="0"/>
            <a:ext cx="8229600" cy="1524000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sz="6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পর্দা</a:t>
            </a:r>
            <a:r>
              <a:rPr lang="en-US" sz="6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নারীর</a:t>
            </a:r>
            <a:r>
              <a:rPr lang="en-US" sz="6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মর্যাদা</a:t>
            </a:r>
            <a:r>
              <a:rPr lang="en-US" sz="6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বাড়ায়</a:t>
            </a:r>
            <a:endParaRPr lang="en-US" sz="6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পারিবারিক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পরিমন্ডল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শ্রেণীকক্ষ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Content Placeholder 7" descr="image-23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495800" y="2438400"/>
            <a:ext cx="4309355" cy="3266768"/>
          </a:xfrm>
          <a:ln w="38100">
            <a:solidFill>
              <a:schemeClr val="tx2">
                <a:lumMod val="50000"/>
              </a:schemeClr>
            </a:solidFill>
          </a:ln>
        </p:spPr>
      </p:pic>
      <p:pic>
        <p:nvPicPr>
          <p:cNvPr id="10" name="Content Placeholder 9" descr="images-2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0942" y="2488272"/>
            <a:ext cx="3622457" cy="3226727"/>
          </a:xfrm>
        </p:spPr>
      </p:pic>
      <p:sp>
        <p:nvSpPr>
          <p:cNvPr id="7" name="Notched Right Arrow 6">
            <a:hlinkClick r:id="rId4" action="ppaction://hlinksldjump"/>
          </p:cNvPr>
          <p:cNvSpPr/>
          <p:nvPr/>
        </p:nvSpPr>
        <p:spPr>
          <a:xfrm>
            <a:off x="7772400" y="5867400"/>
            <a:ext cx="381000" cy="1524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Callout 8">
            <a:hlinkClick r:id="rId4" action="ppaction://hlinksldjump"/>
          </p:cNvPr>
          <p:cNvSpPr/>
          <p:nvPr/>
        </p:nvSpPr>
        <p:spPr>
          <a:xfrm>
            <a:off x="7543800" y="5410200"/>
            <a:ext cx="914400" cy="11430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  <a:solidFill>
            <a:srgbClr val="92D05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Women in Islam</a:t>
            </a:r>
            <a:endParaRPr lang="en-US" sz="8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 descr="image-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343400" y="1752600"/>
            <a:ext cx="4495800" cy="4495800"/>
          </a:xfrm>
        </p:spPr>
      </p:pic>
      <p:sp>
        <p:nvSpPr>
          <p:cNvPr id="5" name="Up Arrow Callout 4">
            <a:hlinkClick r:id="rId4" action="ppaction://hlinksldjump"/>
          </p:cNvPr>
          <p:cNvSpPr/>
          <p:nvPr/>
        </p:nvSpPr>
        <p:spPr>
          <a:xfrm>
            <a:off x="1752600" y="5410200"/>
            <a:ext cx="914400" cy="9144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0671853"/>
              </p:ext>
            </p:extLst>
          </p:nvPr>
        </p:nvGraphicFramePr>
        <p:xfrm>
          <a:off x="1219200" y="30480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8" name="Packager Shell Object" showAsIcon="1" r:id="rId5" imgW="914400" imgH="771480" progId="Package">
                  <p:embed/>
                </p:oleObj>
              </mc:Choice>
              <mc:Fallback>
                <p:oleObj name="Packager Shell Object" showAsIcon="1" r:id="rId5" imgW="914400" imgH="771480" progId="Package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048000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077200" cy="4525963"/>
          </a:xfrm>
          <a:solidFill>
            <a:schemeClr val="bg1">
              <a:lumMod val="85000"/>
            </a:schemeClr>
          </a:solidFill>
          <a:ln w="762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 smtClean="0">
                <a:latin typeface="_PDMS_Saleem_QuranFont" pitchFamily="2" charset="-78"/>
                <a:cs typeface="_PDMS_Saleem_QuranFont" pitchFamily="2" charset="-78"/>
              </a:rPr>
              <a:t> </a:t>
            </a:r>
          </a:p>
          <a:p>
            <a:pPr algn="ctr">
              <a:buNone/>
            </a:pPr>
            <a:r>
              <a:rPr lang="ar-SA" sz="6600" dirty="0" smtClean="0">
                <a:latin typeface="_PDMS_Saleem_QuranFont" pitchFamily="2" charset="-78"/>
                <a:cs typeface="_PDMS_Saleem_QuranFont" pitchFamily="2" charset="-78"/>
              </a:rPr>
              <a:t>اَلْمَرْأَةُ  فِىْ  الْاِسْلاَمِ </a:t>
            </a:r>
            <a:endParaRPr lang="en-US" sz="6600" dirty="0" smtClean="0">
              <a:latin typeface="_PDMS_Saleem_QuranFont" pitchFamily="2" charset="-78"/>
              <a:cs typeface="_PDMS_Saleem_QuranFont" pitchFamily="2" charset="-78"/>
            </a:endParaRPr>
          </a:p>
          <a:p>
            <a:pPr algn="ctr">
              <a:buNone/>
            </a:pP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ইসলামে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নারী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ফল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905000"/>
            <a:ext cx="8077200" cy="43396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…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কীভাবে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কথোপকথন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ইসলামে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নারীর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মর্যাদা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নবী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স্বীয়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স্ত্রীদের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কেমন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আচরণ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পারেবে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জাহেলীযুগের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নারীদের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অবস্থার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তুলনামূলমক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lvl="2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2438400" y="304800"/>
            <a:ext cx="4191000" cy="1261872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Up Arrow Callout 4">
            <a:hlinkClick r:id="rId2" action="ppaction://hlinksldjump"/>
          </p:cNvPr>
          <p:cNvSpPr/>
          <p:nvPr/>
        </p:nvSpPr>
        <p:spPr>
          <a:xfrm>
            <a:off x="7543800" y="5715000"/>
            <a:ext cx="762000" cy="8382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কার্যক্রম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পরিকল্পনা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1371600"/>
          <a:ext cx="8686800" cy="44500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90600"/>
                <a:gridCol w="1752600"/>
                <a:gridCol w="3581400"/>
                <a:gridCol w="1143000"/>
                <a:gridCol w="1219200"/>
              </a:tblGrid>
              <a:tr h="635670"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ক্রমিক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নং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ধাপ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কার্যক্রম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সময়কাল</a:t>
                      </a:r>
                      <a:endParaRPr lang="en-US" b="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(৪০ </a:t>
                      </a:r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মি</a:t>
                      </a:r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:)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  <a:hlinkClick r:id="rId2" action="ppaction://hlinksldjump"/>
                        </a:rPr>
                        <a:t>উপকরণ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63368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১.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প্রস্তুতি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পূর্বজ্ঞান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যাচাই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ও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পাঠ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ঘোষণা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(২+৩)=৫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  <a:hlinkClick r:id="rId3" action="ppaction://hlinksldjump"/>
                        </a:rPr>
                        <a:t>D.C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3368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২. 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শিখনফল</a:t>
                      </a:r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- ১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প্রদর্শণী</a:t>
                      </a:r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 ও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জোড়ায়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কাজ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(২+৩)=৫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  <a:hlinkClick r:id="rId4" action="ppaction://hlinksldjump"/>
                        </a:rPr>
                        <a:t>D.C.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1459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৩. 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শিখনফল</a:t>
                      </a:r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- ২</a:t>
                      </a:r>
                    </a:p>
                    <a:p>
                      <a:pPr algn="ctr"/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মাইন্ড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ম্যাপিং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,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জোড়ায়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কাজ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(১+৪)=৫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latin typeface="NikoshBAN" pitchFamily="2" charset="0"/>
                          <a:cs typeface="NikoshBAN" pitchFamily="2" charset="0"/>
                          <a:hlinkClick r:id="rId5" action="ppaction://hlinksldjump"/>
                        </a:rPr>
                        <a:t>D.C ও</a:t>
                      </a:r>
                      <a:endParaRPr lang="en-US" sz="1400" b="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r>
                        <a:rPr lang="en-US" sz="1400" b="0" dirty="0" err="1" smtClean="0">
                          <a:latin typeface="NikoshBAN" pitchFamily="2" charset="0"/>
                          <a:cs typeface="NikoshBAN" pitchFamily="2" charset="0"/>
                        </a:rPr>
                        <a:t>ব্লাকবোর্ড</a:t>
                      </a:r>
                      <a:endParaRPr lang="en-US" sz="1400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3368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৪.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শিখনফল</a:t>
                      </a:r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- ৩</a:t>
                      </a:r>
                    </a:p>
                    <a:p>
                      <a:pPr algn="ctr"/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ভিডি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ও </a:t>
                      </a:r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প্রদর্শণ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ও</a:t>
                      </a:r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মিনি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লেকচার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(১+৭)=৮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  <a:hlinkClick r:id="rId6" action="ppaction://hlinksldjump"/>
                        </a:rPr>
                        <a:t>D.C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63368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৫.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শিখনফল</a:t>
                      </a:r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- ৪</a:t>
                      </a:r>
                    </a:p>
                    <a:p>
                      <a:pPr algn="ctr"/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জোড়ায়</a:t>
                      </a:r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কাজ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63368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৬.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  <a:hlinkClick r:id="" action="ppaction://noaction"/>
                        </a:rPr>
                        <a:t>মূল্যায়ণ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প্রশ্নো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ত্তর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৬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  <a:hlinkClick r:id="rId7" action="ppaction://hlinksldjump"/>
                        </a:rPr>
                        <a:t>D.C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78702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৭.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বাড়ির</a:t>
                      </a:r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কাজ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ও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সমাপ্তি</a:t>
                      </a:r>
                      <a:r>
                        <a:rPr lang="en-US" b="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="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ঘোষণা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latin typeface="NikoshBAN" pitchFamily="2" charset="0"/>
                          <a:cs typeface="NikoshBAN" pitchFamily="2" charset="0"/>
                        </a:rPr>
                        <a:t>প্রশ্ন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latin typeface="NikoshBAN" pitchFamily="2" charset="0"/>
                          <a:cs typeface="NikoshBAN" pitchFamily="2" charset="0"/>
                          <a:hlinkClick r:id="rId8" action="ppaction://hlinksldjump"/>
                        </a:rPr>
                        <a:t>D.C</a:t>
                      </a:r>
                      <a:r>
                        <a:rPr lang="en-US" sz="1400" b="0" dirty="0" smtClean="0">
                          <a:latin typeface="NikoshBAN" pitchFamily="2" charset="0"/>
                          <a:cs typeface="NikoshBAN" pitchFamily="2" charset="0"/>
                        </a:rPr>
                        <a:t> ও</a:t>
                      </a:r>
                    </a:p>
                    <a:p>
                      <a:pPr algn="ctr"/>
                      <a:r>
                        <a:rPr lang="en-US" sz="1400" b="0" dirty="0" err="1" smtClean="0">
                          <a:latin typeface="NikoshBAN" pitchFamily="2" charset="0"/>
                          <a:cs typeface="NikoshBAN" pitchFamily="2" charset="0"/>
                        </a:rPr>
                        <a:t>ব্লাকবোর্ড</a:t>
                      </a:r>
                      <a:endParaRPr lang="en-US" sz="1400" b="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algn="ctr"/>
                      <a:endParaRPr lang="en-US" b="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6600" dirty="0" smtClean="0">
                <a:latin typeface="_PDMS_Saleem_QuranFont" pitchFamily="2" charset="-78"/>
                <a:cs typeface="_PDMS_Saleem_QuranFont" pitchFamily="2" charset="-78"/>
              </a:rPr>
              <a:t>اَلْمَرْأَةُ    فِى  الْاِسْلاَمِ</a:t>
            </a:r>
            <a:endParaRPr lang="en-US" sz="6600" dirty="0">
              <a:latin typeface="_PDMS_Saleem_QuranFont" pitchFamily="2" charset="-78"/>
              <a:cs typeface="_PDMS_Saleem_QuranFont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ar-SA" sz="4800" b="0" dirty="0" smtClean="0">
                <a:latin typeface="_PDMS_Saleem_QuranFont" pitchFamily="2" charset="-78"/>
                <a:cs typeface="_PDMS_Saleem_QuranFont" pitchFamily="2" charset="-78"/>
              </a:rPr>
              <a:t>اَلْحِوَارُ  بَيْنَ الصَّدِيْقَتَيْنِ</a:t>
            </a:r>
            <a:endParaRPr lang="en-US" sz="1800" b="0" dirty="0">
              <a:latin typeface="_PDMS_Saleem_QuranFont" pitchFamily="2" charset="-78"/>
              <a:cs typeface="_PDMS_Saleem_QuranFont" pitchFamily="2" charset="-7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1535113"/>
            <a:ext cx="3581400" cy="63976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ar-SA" sz="19200" b="0" dirty="0" smtClean="0">
                <a:latin typeface="_PDMS_Saleem_QuranFont" pitchFamily="2" charset="-78"/>
                <a:cs typeface="_PDMS_Saleem_QuranFont" pitchFamily="2" charset="-78"/>
              </a:rPr>
              <a:t>اَلْمَرْأَةُ الْمُسْلِمَةُ </a:t>
            </a:r>
            <a:endParaRPr lang="en-US" b="0" dirty="0">
              <a:latin typeface="_PDMS_Saleem_QuranFont" pitchFamily="2" charset="-78"/>
              <a:cs typeface="_PDMS_Saleem_QuranFont" pitchFamily="2" charset="-78"/>
            </a:endParaRPr>
          </a:p>
        </p:txBody>
      </p:sp>
      <p:pic>
        <p:nvPicPr>
          <p:cNvPr id="9" name="Content Placeholder 8" descr="images-15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432425" y="2438400"/>
            <a:ext cx="3519255" cy="2636044"/>
          </a:xfrm>
        </p:spPr>
      </p:pic>
      <p:sp>
        <p:nvSpPr>
          <p:cNvPr id="7" name="Up Arrow Callout 6">
            <a:hlinkClick r:id="rId4" action="ppaction://hlinksldjump"/>
          </p:cNvPr>
          <p:cNvSpPr/>
          <p:nvPr/>
        </p:nvSpPr>
        <p:spPr>
          <a:xfrm>
            <a:off x="7924800" y="5562600"/>
            <a:ext cx="533400" cy="9144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4091775"/>
              </p:ext>
            </p:extLst>
          </p:nvPr>
        </p:nvGraphicFramePr>
        <p:xfrm>
          <a:off x="1752600" y="32766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9" name="Packager Shell Object" showAsIcon="1" r:id="rId5" imgW="914400" imgH="771480" progId="Package">
                  <p:embed/>
                </p:oleObj>
              </mc:Choice>
              <mc:Fallback>
                <p:oleObj name="Packager Shell Object" showAsIcon="1" r:id="rId5" imgW="914400" imgH="771480" progId="Package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276600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418</Words>
  <Application>Microsoft Office PowerPoint</Application>
  <PresentationFormat>On-screen Show (4:3)</PresentationFormat>
  <Paragraphs>109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_PDMS_Saleem_QuranFont</vt:lpstr>
      <vt:lpstr>Arial</vt:lpstr>
      <vt:lpstr>Calibri</vt:lpstr>
      <vt:lpstr>NikoshBAN</vt:lpstr>
      <vt:lpstr>Wingdings</vt:lpstr>
      <vt:lpstr>Office Theme</vt:lpstr>
      <vt:lpstr>Package</vt:lpstr>
      <vt:lpstr>PowerPoint Presentation</vt:lpstr>
      <vt:lpstr>পরিচিতি</vt:lpstr>
      <vt:lpstr>পাঠ পরিচিতি</vt:lpstr>
      <vt:lpstr>পর্দা নারীর মর্যাদা বাড়ায়</vt:lpstr>
      <vt:lpstr> Women in Islam</vt:lpstr>
      <vt:lpstr>আজকের পাঠ </vt:lpstr>
      <vt:lpstr>শিখন ফল</vt:lpstr>
      <vt:lpstr>পাঠ কার্যক্রম পরিকল্পনা</vt:lpstr>
      <vt:lpstr>اَلْمَرْأَةُ    فِى  الْاِسْلاَمِ</vt:lpstr>
      <vt:lpstr>ইসলাম ও জাহেলী যুগের নারী</vt:lpstr>
      <vt:lpstr>ইসলামে নারীর মর্যাদা</vt:lpstr>
      <vt:lpstr>জাহেলী যুগে নারীর অবস্থা</vt:lpstr>
      <vt:lpstr> </vt:lpstr>
      <vt:lpstr>বাড়ির কাজ</vt:lpstr>
      <vt:lpstr>مَعَ السَّلاَمَةِ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Computer House</dc:creator>
  <cp:lastModifiedBy>DOEL</cp:lastModifiedBy>
  <cp:revision>154</cp:revision>
  <dcterms:created xsi:type="dcterms:W3CDTF">2006-08-16T00:00:00Z</dcterms:created>
  <dcterms:modified xsi:type="dcterms:W3CDTF">2013-06-21T13:54:11Z</dcterms:modified>
</cp:coreProperties>
</file>