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95" r:id="rId2"/>
    <p:sldId id="280" r:id="rId3"/>
    <p:sldId id="281" r:id="rId4"/>
    <p:sldId id="282" r:id="rId5"/>
    <p:sldId id="286" r:id="rId6"/>
    <p:sldId id="283" r:id="rId7"/>
    <p:sldId id="284" r:id="rId8"/>
    <p:sldId id="285" r:id="rId9"/>
    <p:sldId id="296" r:id="rId10"/>
    <p:sldId id="297" r:id="rId11"/>
    <p:sldId id="298" r:id="rId12"/>
    <p:sldId id="287" r:id="rId13"/>
    <p:sldId id="273" r:id="rId14"/>
    <p:sldId id="277" r:id="rId15"/>
    <p:sldId id="278" r:id="rId16"/>
    <p:sldId id="279" r:id="rId17"/>
    <p:sldId id="291" r:id="rId18"/>
    <p:sldId id="292" r:id="rId19"/>
    <p:sldId id="276" r:id="rId20"/>
    <p:sldId id="288" r:id="rId21"/>
    <p:sldId id="290" r:id="rId22"/>
    <p:sldId id="294" r:id="rId23"/>
    <p:sldId id="289" r:id="rId24"/>
    <p:sldId id="293" r:id="rId25"/>
    <p:sldId id="299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9C7FF"/>
    <a:srgbClr val="FF00FF"/>
    <a:srgbClr val="A40000"/>
    <a:srgbClr val="CC0066"/>
    <a:srgbClr val="990099"/>
    <a:srgbClr val="CC0099"/>
    <a:srgbClr val="ABC674"/>
    <a:srgbClr val="641F6B"/>
    <a:srgbClr val="793905"/>
    <a:srgbClr val="652B91"/>
  </p:clrMru>
</p:presentationPr>
</file>

<file path=ppt/tableStyles.xml><?xml version="1.0" encoding="utf-8"?>
<a:tblStyleLst xmlns:a="http://schemas.openxmlformats.org/drawingml/2006/main" def="{5C22544A-7EE6-4342-B048-85BDC9FD1C3A}"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8329D1-AAA0-49E0-AAF4-9153627462F2}" type="datetimeFigureOut">
              <a:rPr lang="en-US" smtClean="0"/>
              <a:pPr/>
              <a:t>24-06-2013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D64F66-60FC-4F2E-86E7-889926A2001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813084-7534-444D-B624-C9374D3B00E9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813084-7534-444D-B624-C9374D3B00E9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24-06-2013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24-06-2013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24-06-2013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24-06-2013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24-06-2013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24-06-2013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24-06-2013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24-06-2013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24-06-2013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24-06-2013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24-06-2013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24-06-2013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oftschools.com/math/calendar/activities/calendar_game/" TargetMode="External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gi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drH3_Flt85g" TargetMode="External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tint val="50000"/>
                  <a:satMod val="300000"/>
                </a:schemeClr>
              </a:gs>
              <a:gs pos="35000">
                <a:schemeClr val="accent3"/>
              </a:gs>
              <a:gs pos="100000">
                <a:schemeClr val="accent3">
                  <a:tint val="15000"/>
                  <a:satMod val="350000"/>
                </a:schemeClr>
              </a:gs>
            </a:gsLst>
            <a:lin ang="13500000" scaled="1"/>
            <a:tileRect/>
          </a:gra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3000000"/>
            </a:lightRig>
          </a:scene3d>
          <a:sp3d prstMaterial="metal">
            <a:bevelT w="38100" h="57150" prst="angle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nimated-Beautiful-Flowers-Pictures-3.gif"/>
          <p:cNvPicPr>
            <a:picLocks noChangeAspect="1"/>
          </p:cNvPicPr>
          <p:nvPr/>
        </p:nvPicPr>
        <p:blipFill>
          <a:blip r:embed="rId2" cstate="print">
            <a:lum contrast="40000"/>
          </a:blip>
          <a:stretch>
            <a:fillRect/>
          </a:stretch>
        </p:blipFill>
        <p:spPr>
          <a:xfrm>
            <a:off x="228600" y="228600"/>
            <a:ext cx="1543050" cy="1714500"/>
          </a:xfrm>
          <a:prstGeom prst="rect">
            <a:avLst/>
          </a:prstGeom>
        </p:spPr>
      </p:pic>
      <p:pic>
        <p:nvPicPr>
          <p:cNvPr id="5" name="Picture 4" descr="Animated-Beautiful-Flowers-Pictures-3.gif"/>
          <p:cNvPicPr>
            <a:picLocks noChangeAspect="1"/>
          </p:cNvPicPr>
          <p:nvPr/>
        </p:nvPicPr>
        <p:blipFill>
          <a:blip r:embed="rId2" cstate="print">
            <a:lum contrast="40000"/>
          </a:blip>
          <a:stretch>
            <a:fillRect/>
          </a:stretch>
        </p:blipFill>
        <p:spPr>
          <a:xfrm>
            <a:off x="7239000" y="4876800"/>
            <a:ext cx="1543050" cy="1714500"/>
          </a:xfrm>
          <a:prstGeom prst="rect">
            <a:avLst/>
          </a:prstGeom>
        </p:spPr>
      </p:pic>
      <p:pic>
        <p:nvPicPr>
          <p:cNvPr id="6" name="Picture 5" descr="Animated-Beautiful-Flowers-Pictures-3.gif"/>
          <p:cNvPicPr>
            <a:picLocks noChangeAspect="1"/>
          </p:cNvPicPr>
          <p:nvPr/>
        </p:nvPicPr>
        <p:blipFill>
          <a:blip r:embed="rId2" cstate="print">
            <a:lum contrast="40000"/>
          </a:blip>
          <a:stretch>
            <a:fillRect/>
          </a:stretch>
        </p:blipFill>
        <p:spPr>
          <a:xfrm>
            <a:off x="7600950" y="0"/>
            <a:ext cx="1543050" cy="1714500"/>
          </a:xfrm>
          <a:prstGeom prst="rect">
            <a:avLst/>
          </a:prstGeom>
        </p:spPr>
      </p:pic>
      <p:pic>
        <p:nvPicPr>
          <p:cNvPr id="7" name="Picture 6" descr="Animated-Beautiful-Flowers-Pictures-3.gif"/>
          <p:cNvPicPr>
            <a:picLocks noChangeAspect="1"/>
          </p:cNvPicPr>
          <p:nvPr/>
        </p:nvPicPr>
        <p:blipFill>
          <a:blip r:embed="rId2" cstate="print">
            <a:lum contrast="40000"/>
          </a:blip>
          <a:stretch>
            <a:fillRect/>
          </a:stretch>
        </p:blipFill>
        <p:spPr>
          <a:xfrm>
            <a:off x="228600" y="4953000"/>
            <a:ext cx="1543050" cy="1714500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2514600" y="1143000"/>
            <a:ext cx="4724400" cy="39624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rgbClr val="7030A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96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9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4495800" y="1600200"/>
            <a:ext cx="609600" cy="533400"/>
          </a:xfrm>
          <a:prstGeom prst="ellipse">
            <a:avLst/>
          </a:prstGeom>
          <a:ln>
            <a:noFill/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4648200" y="1752600"/>
            <a:ext cx="609600" cy="533400"/>
          </a:xfrm>
          <a:prstGeom prst="ellipse">
            <a:avLst/>
          </a:prstGeom>
          <a:ln>
            <a:noFill/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4343400" y="4267200"/>
            <a:ext cx="609600" cy="533400"/>
          </a:xfrm>
          <a:prstGeom prst="ellipse">
            <a:avLst/>
          </a:prstGeom>
          <a:ln>
            <a:noFill/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4495800" y="4419600"/>
            <a:ext cx="609600" cy="533400"/>
          </a:xfrm>
          <a:prstGeom prst="ellipse">
            <a:avLst/>
          </a:prstGeom>
          <a:ln>
            <a:noFill/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 descr="67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4600" y="2590800"/>
            <a:ext cx="4676775" cy="1352550"/>
          </a:xfrm>
          <a:prstGeom prst="rect">
            <a:avLst/>
          </a:prstGeom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1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5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4">
                  <a:tint val="45000"/>
                  <a:satMod val="200000"/>
                </a:schemeClr>
              </a:gs>
              <a:gs pos="30000">
                <a:schemeClr val="accent4">
                  <a:tint val="61000"/>
                  <a:satMod val="200000"/>
                </a:schemeClr>
              </a:gs>
              <a:gs pos="45000">
                <a:schemeClr val="accent4">
                  <a:tint val="66000"/>
                  <a:satMod val="200000"/>
                </a:schemeClr>
              </a:gs>
              <a:gs pos="55000">
                <a:schemeClr val="accent5">
                  <a:lumMod val="20000"/>
                  <a:lumOff val="80000"/>
                </a:schemeClr>
              </a:gs>
              <a:gs pos="73000">
                <a:schemeClr val="accent4">
                  <a:tint val="61000"/>
                  <a:satMod val="200000"/>
                </a:schemeClr>
              </a:gs>
              <a:gs pos="100000">
                <a:schemeClr val="accent4">
                  <a:tint val="45000"/>
                  <a:satMod val="200000"/>
                </a:schemeClr>
              </a:gs>
            </a:gsLst>
            <a:lin ang="13500000" scaled="1"/>
            <a:tileRect/>
          </a:gradFill>
          <a:ln>
            <a:noFill/>
          </a:ln>
          <a:effectLst>
            <a:innerShdw blurRad="63500" dist="50800" dir="54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28600" y="381000"/>
            <a:ext cx="8534400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New words with sentences: 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(by using picture) </a:t>
            </a:r>
            <a:endParaRPr lang="en-US" sz="32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3276600" y="2514600"/>
            <a:ext cx="609600" cy="381000"/>
          </a:xfrm>
          <a:prstGeom prst="rightArrow">
            <a:avLst/>
          </a:prstGeom>
          <a:solidFill>
            <a:srgbClr val="C00000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4053590" y="2136231"/>
            <a:ext cx="4876800" cy="1200329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Record means illustrating past history. 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Down Arrow 12"/>
          <p:cNvSpPr/>
          <p:nvPr/>
        </p:nvSpPr>
        <p:spPr>
          <a:xfrm>
            <a:off x="6324600" y="3690080"/>
            <a:ext cx="457200" cy="685800"/>
          </a:xfrm>
          <a:prstGeom prst="down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4343400" y="4495800"/>
            <a:ext cx="4572000" cy="146119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He got a record mark the Primary Completion Examination.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9" descr="student-file-color.gif"/>
          <p:cNvPicPr>
            <a:picLocks noChangeAspect="1"/>
          </p:cNvPicPr>
          <p:nvPr/>
        </p:nvPicPr>
        <p:blipFill>
          <a:blip r:embed="rId2" cstate="print">
            <a:lum bright="-10000" contrast="40000"/>
          </a:blip>
          <a:stretch>
            <a:fillRect/>
          </a:stretch>
        </p:blipFill>
        <p:spPr>
          <a:xfrm>
            <a:off x="304800" y="1828800"/>
            <a:ext cx="2834640" cy="19999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5" name="TextBox 14"/>
          <p:cNvSpPr txBox="1"/>
          <p:nvPr/>
        </p:nvSpPr>
        <p:spPr>
          <a:xfrm>
            <a:off x="609600" y="4038600"/>
            <a:ext cx="274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Record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4">
                  <a:tint val="45000"/>
                  <a:satMod val="200000"/>
                </a:schemeClr>
              </a:gs>
              <a:gs pos="30000">
                <a:schemeClr val="accent4">
                  <a:tint val="61000"/>
                  <a:satMod val="200000"/>
                </a:schemeClr>
              </a:gs>
              <a:gs pos="45000">
                <a:schemeClr val="accent4">
                  <a:tint val="66000"/>
                  <a:satMod val="200000"/>
                </a:schemeClr>
              </a:gs>
              <a:gs pos="55000">
                <a:schemeClr val="accent5">
                  <a:lumMod val="20000"/>
                  <a:lumOff val="80000"/>
                </a:schemeClr>
              </a:gs>
              <a:gs pos="73000">
                <a:schemeClr val="accent4">
                  <a:tint val="61000"/>
                  <a:satMod val="200000"/>
                </a:schemeClr>
              </a:gs>
              <a:gs pos="100000">
                <a:schemeClr val="accent4">
                  <a:tint val="45000"/>
                  <a:satMod val="200000"/>
                </a:schemeClr>
              </a:gs>
            </a:gsLst>
            <a:lin ang="13500000" scaled="1"/>
            <a:tileRect/>
          </a:gradFill>
          <a:ln>
            <a:noFill/>
          </a:ln>
          <a:effectLst>
            <a:innerShdw blurRad="63500" dist="50800" dir="54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28600" y="381000"/>
            <a:ext cx="8534400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New words with sentences: 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(by using picture) </a:t>
            </a:r>
            <a:endParaRPr lang="en-US" sz="32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3276600" y="2514600"/>
            <a:ext cx="609600" cy="381000"/>
          </a:xfrm>
          <a:prstGeom prst="rightArrow">
            <a:avLst/>
          </a:prstGeom>
          <a:solidFill>
            <a:srgbClr val="C00000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4007370" y="2098620"/>
            <a:ext cx="4572000" cy="1200329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Below means into a lower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place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Down Arrow 12"/>
          <p:cNvSpPr/>
          <p:nvPr/>
        </p:nvSpPr>
        <p:spPr>
          <a:xfrm>
            <a:off x="6096000" y="3657600"/>
            <a:ext cx="457200" cy="685800"/>
          </a:xfrm>
          <a:prstGeom prst="down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 descr="madhabkundu waterfall.jpg"/>
          <p:cNvPicPr>
            <a:picLocks noChangeAspect="1"/>
          </p:cNvPicPr>
          <p:nvPr/>
        </p:nvPicPr>
        <p:blipFill>
          <a:blip r:embed="rId3" cstate="print">
            <a:lum bright="10000" contrast="40000"/>
          </a:blip>
          <a:stretch>
            <a:fillRect/>
          </a:stretch>
        </p:blipFill>
        <p:spPr>
          <a:xfrm>
            <a:off x="228600" y="1676400"/>
            <a:ext cx="2926080" cy="2194560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3600000"/>
            </a:lightRig>
          </a:scene3d>
          <a:sp3d prstMaterial="metal">
            <a:bevelT w="38100" h="57150" prst="angle"/>
          </a:sp3d>
        </p:spPr>
      </p:pic>
      <p:sp>
        <p:nvSpPr>
          <p:cNvPr id="17" name="TextBox 16"/>
          <p:cNvSpPr txBox="1"/>
          <p:nvPr/>
        </p:nvSpPr>
        <p:spPr>
          <a:xfrm>
            <a:off x="533400" y="3962400"/>
            <a:ext cx="2057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Below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385873" y="4480810"/>
            <a:ext cx="3967397" cy="120032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The boy is standing below the hill.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7" grpId="0"/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-3750" y="776990"/>
            <a:ext cx="6629400" cy="1588"/>
          </a:xfrm>
          <a:prstGeom prst="line">
            <a:avLst/>
          </a:prstGeom>
          <a:ln w="28575">
            <a:solidFill>
              <a:srgbClr val="00823B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14990" y="0"/>
            <a:ext cx="3947410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Loud Reading</a:t>
            </a:r>
            <a:endParaRPr lang="en-US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98265" y="1583865"/>
            <a:ext cx="77574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Open your book at page 69.</a:t>
            </a:r>
          </a:p>
        </p:txBody>
      </p:sp>
      <p:pic>
        <p:nvPicPr>
          <p:cNvPr id="5" name="Picture 4" descr="bookiiii.png"/>
          <p:cNvPicPr>
            <a:picLocks noChangeAspect="1"/>
          </p:cNvPicPr>
          <p:nvPr/>
        </p:nvPicPr>
        <p:blipFill>
          <a:blip r:embed="rId3" cstate="print">
            <a:lum contrast="30000"/>
          </a:blip>
          <a:srcRect l="8077" t="15196" r="5594" b="17596"/>
          <a:stretch>
            <a:fillRect/>
          </a:stretch>
        </p:blipFill>
        <p:spPr>
          <a:xfrm>
            <a:off x="2938072" y="3374609"/>
            <a:ext cx="3691328" cy="2873791"/>
          </a:xfrm>
          <a:prstGeom prst="rect">
            <a:avLst/>
          </a:prstGeom>
        </p:spPr>
      </p:pic>
      <p:sp>
        <p:nvSpPr>
          <p:cNvPr id="7" name="Striped Right Arrow 6"/>
          <p:cNvSpPr/>
          <p:nvPr/>
        </p:nvSpPr>
        <p:spPr>
          <a:xfrm>
            <a:off x="685800" y="4267200"/>
            <a:ext cx="2209800" cy="1219200"/>
          </a:xfrm>
          <a:prstGeom prst="stripedRightArrow">
            <a:avLst/>
          </a:prstGeom>
          <a:solidFill>
            <a:schemeClr val="bg1"/>
          </a:solidFill>
          <a:ln>
            <a:solidFill>
              <a:srgbClr val="66FF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Text Audio</a:t>
            </a:r>
            <a:endParaRPr lang="en-US" sz="2800" dirty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3139190" y="4525780"/>
          <a:ext cx="914400" cy="771525"/>
        </p:xfrm>
        <a:graphic>
          <a:graphicData uri="http://schemas.openxmlformats.org/presentationml/2006/ole">
            <p:oleObj spid="_x0000_s1027" name="Packager Shell Object" showAsIcon="1" r:id="rId4" imgW="914400" imgH="771480" progId="Package">
              <p:embed/>
            </p:oleObj>
          </a:graphicData>
        </a:graphic>
      </p:graphicFrame>
    </p:spTree>
  </p:cSld>
  <p:clrMapOvr>
    <a:masterClrMapping/>
  </p:clrMapOvr>
  <p:transition spd="med">
    <p:strips dir="r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>
                <a:alpha val="41000"/>
              </a:srgbClr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" name="Table 28"/>
          <p:cNvGraphicFramePr>
            <a:graphicFrameLocks noGrp="1"/>
          </p:cNvGraphicFramePr>
          <p:nvPr/>
        </p:nvGraphicFramePr>
        <p:xfrm>
          <a:off x="45720" y="470275"/>
          <a:ext cx="9052561" cy="4525195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1293223"/>
                <a:gridCol w="1293223"/>
                <a:gridCol w="1293223"/>
                <a:gridCol w="1293223"/>
                <a:gridCol w="1293223"/>
                <a:gridCol w="1293223"/>
                <a:gridCol w="1293223"/>
              </a:tblGrid>
              <a:tr h="563651">
                <a:tc gridSpan="7">
                  <a:txBody>
                    <a:bodyPr/>
                    <a:lstStyle/>
                    <a:p>
                      <a:pPr algn="ctr"/>
                      <a:r>
                        <a:rPr lang="en-US" sz="4000" dirty="0" smtClean="0">
                          <a:solidFill>
                            <a:srgbClr val="A4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January-</a:t>
                      </a:r>
                      <a:r>
                        <a:rPr lang="en-US" sz="3200" dirty="0" smtClean="0">
                          <a:solidFill>
                            <a:srgbClr val="A4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2013</a:t>
                      </a:r>
                      <a:endParaRPr lang="en-US" sz="4000" dirty="0">
                        <a:solidFill>
                          <a:srgbClr val="A4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</a:tr>
              <a:tr h="623755">
                <a:tc>
                  <a:txBody>
                    <a:bodyPr/>
                    <a:lstStyle/>
                    <a:p>
                      <a:pPr algn="ctr"/>
                      <a:r>
                        <a:rPr lang="en-US" sz="2500" dirty="0" smtClean="0">
                          <a:latin typeface="Times New Roman" pitchFamily="18" charset="0"/>
                          <a:cs typeface="Times New Roman" pitchFamily="18" charset="0"/>
                        </a:rPr>
                        <a:t>Sunday</a:t>
                      </a:r>
                      <a:endParaRPr lang="en-US" sz="2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dirty="0" smtClean="0">
                          <a:latin typeface="Times New Roman" pitchFamily="18" charset="0"/>
                          <a:cs typeface="Times New Roman" pitchFamily="18" charset="0"/>
                        </a:rPr>
                        <a:t>Monday</a:t>
                      </a:r>
                      <a:endParaRPr lang="en-US" sz="2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dirty="0" smtClean="0">
                          <a:latin typeface="Times New Roman" pitchFamily="18" charset="0"/>
                          <a:cs typeface="Times New Roman" pitchFamily="18" charset="0"/>
                        </a:rPr>
                        <a:t>Tuesday</a:t>
                      </a:r>
                      <a:endParaRPr lang="en-US" sz="2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Wednesday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Thursday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Friday</a:t>
                      </a:r>
                      <a:endParaRPr lang="en-US" sz="25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Saturday</a:t>
                      </a:r>
                      <a:endParaRPr lang="en-US" sz="25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563651">
                <a:tc>
                  <a:txBody>
                    <a:bodyPr/>
                    <a:lstStyle/>
                    <a:p>
                      <a:pPr algn="ctr"/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en-US" sz="3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en-US" sz="3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563651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en-US" sz="3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en-US" sz="3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563651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  <a:endParaRPr lang="en-US" sz="3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  <a:endParaRPr lang="en-US" sz="3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563651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  <a:endParaRPr lang="en-US" sz="3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26</a:t>
                      </a:r>
                      <a:endParaRPr lang="en-US" sz="3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563651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27</a:t>
                      </a:r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29</a:t>
                      </a:r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31</a:t>
                      </a:r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9940" y="536523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The first day of the month is the first of January.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64110" y="559820"/>
            <a:ext cx="135286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January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85540" y="1870210"/>
            <a:ext cx="625840" cy="52322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76600" y="6014299"/>
            <a:ext cx="304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It is a Tuesday.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44580" y="1235440"/>
            <a:ext cx="1505260" cy="523220"/>
          </a:xfrm>
          <a:prstGeom prst="rect">
            <a:avLst/>
          </a:prstGeom>
          <a:solidFill>
            <a:schemeClr val="bg2">
              <a:lumMod val="90000"/>
            </a:schemeClr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uesday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3" presetClass="exit" presetSubtype="3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8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4" grpId="1" animBg="1"/>
      <p:bldP spid="4" grpId="2" animBg="1"/>
      <p:bldP spid="5" grpId="0" animBg="1"/>
      <p:bldP spid="5" grpId="1" animBg="1"/>
      <p:bldP spid="5" grpId="2" animBg="1"/>
      <p:bldP spid="6" grpId="0"/>
      <p:bldP spid="7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>
                <a:alpha val="41000"/>
              </a:srgbClr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" name="Table 28"/>
          <p:cNvGraphicFramePr>
            <a:graphicFrameLocks noGrp="1"/>
          </p:cNvGraphicFramePr>
          <p:nvPr/>
        </p:nvGraphicFramePr>
        <p:xfrm>
          <a:off x="45720" y="470275"/>
          <a:ext cx="9052561" cy="4525195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1293223"/>
                <a:gridCol w="1293223"/>
                <a:gridCol w="1293223"/>
                <a:gridCol w="1293223"/>
                <a:gridCol w="1293223"/>
                <a:gridCol w="1293223"/>
                <a:gridCol w="1293223"/>
              </a:tblGrid>
              <a:tr h="563651">
                <a:tc gridSpan="7">
                  <a:txBody>
                    <a:bodyPr/>
                    <a:lstStyle/>
                    <a:p>
                      <a:pPr algn="ctr"/>
                      <a:r>
                        <a:rPr lang="en-US" sz="4000" dirty="0" smtClean="0">
                          <a:solidFill>
                            <a:srgbClr val="A4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January-</a:t>
                      </a:r>
                      <a:r>
                        <a:rPr lang="en-US" sz="3200" dirty="0" smtClean="0">
                          <a:solidFill>
                            <a:srgbClr val="A4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2013</a:t>
                      </a:r>
                      <a:endParaRPr lang="en-US" sz="4000" dirty="0">
                        <a:solidFill>
                          <a:srgbClr val="A4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</a:tr>
              <a:tr h="623755">
                <a:tc>
                  <a:txBody>
                    <a:bodyPr/>
                    <a:lstStyle/>
                    <a:p>
                      <a:pPr algn="ctr"/>
                      <a:r>
                        <a:rPr lang="en-US" sz="2500" dirty="0" smtClean="0">
                          <a:latin typeface="Times New Roman" pitchFamily="18" charset="0"/>
                          <a:cs typeface="Times New Roman" pitchFamily="18" charset="0"/>
                        </a:rPr>
                        <a:t>Sunday</a:t>
                      </a:r>
                      <a:endParaRPr lang="en-US" sz="2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dirty="0" smtClean="0">
                          <a:latin typeface="Times New Roman" pitchFamily="18" charset="0"/>
                          <a:cs typeface="Times New Roman" pitchFamily="18" charset="0"/>
                        </a:rPr>
                        <a:t>Monday</a:t>
                      </a:r>
                      <a:endParaRPr lang="en-US" sz="2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dirty="0" smtClean="0">
                          <a:latin typeface="Times New Roman" pitchFamily="18" charset="0"/>
                          <a:cs typeface="Times New Roman" pitchFamily="18" charset="0"/>
                        </a:rPr>
                        <a:t>Tuesday</a:t>
                      </a:r>
                      <a:endParaRPr lang="en-US" sz="2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Wednesday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Thursday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Friday</a:t>
                      </a:r>
                      <a:endParaRPr lang="en-US" sz="25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Saturday</a:t>
                      </a:r>
                      <a:endParaRPr lang="en-US" sz="25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563651">
                <a:tc>
                  <a:txBody>
                    <a:bodyPr/>
                    <a:lstStyle/>
                    <a:p>
                      <a:pPr algn="ctr"/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en-US" sz="3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en-US" sz="3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563651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en-US" sz="3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en-US" sz="3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563651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  <a:endParaRPr lang="en-US" sz="3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  <a:endParaRPr lang="en-US" sz="3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563651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  <a:endParaRPr lang="en-US" sz="3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26</a:t>
                      </a:r>
                      <a:endParaRPr lang="en-US" sz="3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563651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27</a:t>
                      </a:r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29</a:t>
                      </a:r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31</a:t>
                      </a:r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9940" y="536523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The next day is the second of January.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64110" y="559820"/>
            <a:ext cx="135286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January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97180" y="1855220"/>
            <a:ext cx="625840" cy="52322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76600" y="6014299"/>
            <a:ext cx="350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It is a Wednesday.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27490" y="1295400"/>
            <a:ext cx="1505260" cy="400110"/>
          </a:xfrm>
          <a:prstGeom prst="rect">
            <a:avLst/>
          </a:prstGeom>
          <a:solidFill>
            <a:schemeClr val="bg2">
              <a:lumMod val="90000"/>
            </a:schemeClr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Wednesday</a:t>
            </a:r>
            <a:endParaRPr lang="en-US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3" presetClass="exit" presetSubtype="3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8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4" grpId="1" animBg="1"/>
      <p:bldP spid="4" grpId="2" animBg="1"/>
      <p:bldP spid="5" grpId="0" animBg="1"/>
      <p:bldP spid="5" grpId="1" animBg="1"/>
      <p:bldP spid="5" grpId="2" animBg="1"/>
      <p:bldP spid="6" grpId="0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>
                <a:alpha val="41000"/>
              </a:srgbClr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" name="Table 28"/>
          <p:cNvGraphicFramePr>
            <a:graphicFrameLocks noGrp="1"/>
          </p:cNvGraphicFramePr>
          <p:nvPr/>
        </p:nvGraphicFramePr>
        <p:xfrm>
          <a:off x="45720" y="470275"/>
          <a:ext cx="9052561" cy="4525195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1293223"/>
                <a:gridCol w="1293223"/>
                <a:gridCol w="1293223"/>
                <a:gridCol w="1293223"/>
                <a:gridCol w="1293223"/>
                <a:gridCol w="1293223"/>
                <a:gridCol w="1293223"/>
              </a:tblGrid>
              <a:tr h="563651">
                <a:tc gridSpan="7">
                  <a:txBody>
                    <a:bodyPr/>
                    <a:lstStyle/>
                    <a:p>
                      <a:pPr algn="ctr"/>
                      <a:r>
                        <a:rPr lang="en-US" sz="4000" dirty="0" smtClean="0">
                          <a:solidFill>
                            <a:srgbClr val="A4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January-</a:t>
                      </a:r>
                      <a:r>
                        <a:rPr lang="en-US" sz="3200" dirty="0" smtClean="0">
                          <a:solidFill>
                            <a:srgbClr val="A4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2013</a:t>
                      </a:r>
                      <a:endParaRPr lang="en-US" sz="4000" dirty="0">
                        <a:solidFill>
                          <a:srgbClr val="A4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</a:tr>
              <a:tr h="623755">
                <a:tc>
                  <a:txBody>
                    <a:bodyPr/>
                    <a:lstStyle/>
                    <a:p>
                      <a:pPr algn="ctr"/>
                      <a:r>
                        <a:rPr lang="en-US" sz="2500" dirty="0" smtClean="0">
                          <a:latin typeface="Times New Roman" pitchFamily="18" charset="0"/>
                          <a:cs typeface="Times New Roman" pitchFamily="18" charset="0"/>
                        </a:rPr>
                        <a:t>Sunday</a:t>
                      </a:r>
                      <a:endParaRPr lang="en-US" sz="2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dirty="0" smtClean="0">
                          <a:latin typeface="Times New Roman" pitchFamily="18" charset="0"/>
                          <a:cs typeface="Times New Roman" pitchFamily="18" charset="0"/>
                        </a:rPr>
                        <a:t>Monday</a:t>
                      </a:r>
                      <a:endParaRPr lang="en-US" sz="2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dirty="0" smtClean="0">
                          <a:latin typeface="Times New Roman" pitchFamily="18" charset="0"/>
                          <a:cs typeface="Times New Roman" pitchFamily="18" charset="0"/>
                        </a:rPr>
                        <a:t>Tuesday</a:t>
                      </a:r>
                      <a:endParaRPr lang="en-US" sz="2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Wednesday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Thursday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Friday</a:t>
                      </a:r>
                      <a:endParaRPr lang="en-US" sz="25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Saturday</a:t>
                      </a:r>
                      <a:endParaRPr lang="en-US" sz="25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563651">
                <a:tc>
                  <a:txBody>
                    <a:bodyPr/>
                    <a:lstStyle/>
                    <a:p>
                      <a:pPr algn="ctr"/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en-US" sz="3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en-US" sz="3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563651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en-US" sz="3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en-US" sz="3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563651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  <a:endParaRPr lang="en-US" sz="3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  <a:endParaRPr lang="en-US" sz="3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563651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  <a:endParaRPr lang="en-US" sz="3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26</a:t>
                      </a:r>
                      <a:endParaRPr lang="en-US" sz="3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563651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27</a:t>
                      </a:r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29</a:t>
                      </a:r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31</a:t>
                      </a:r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9940" y="536523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The last day of the month is the thirty first of January.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64110" y="559820"/>
            <a:ext cx="135286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January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62600" y="4404610"/>
            <a:ext cx="625840" cy="52322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31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76600" y="6014299"/>
            <a:ext cx="350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It is a Thursday.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139130" y="1295400"/>
            <a:ext cx="1505260" cy="400110"/>
          </a:xfrm>
          <a:prstGeom prst="rect">
            <a:avLst/>
          </a:prstGeom>
          <a:solidFill>
            <a:schemeClr val="bg2">
              <a:lumMod val="90000"/>
            </a:schemeClr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Thursday</a:t>
            </a:r>
            <a:endParaRPr lang="en-US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3" presetClass="exit" presetSubtype="3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8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4" grpId="1" animBg="1"/>
      <p:bldP spid="4" grpId="2" animBg="1"/>
      <p:bldP spid="5" grpId="0" animBg="1"/>
      <p:bldP spid="5" grpId="1" animBg="1"/>
      <p:bldP spid="5" grpId="2" animBg="1"/>
      <p:bldP spid="6" grpId="0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>
                <a:alpha val="41000"/>
              </a:srgbClr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" name="Table 28"/>
          <p:cNvGraphicFramePr>
            <a:graphicFrameLocks noGrp="1"/>
          </p:cNvGraphicFramePr>
          <p:nvPr/>
        </p:nvGraphicFramePr>
        <p:xfrm>
          <a:off x="45720" y="470275"/>
          <a:ext cx="9052561" cy="4525195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1293223"/>
                <a:gridCol w="1293223"/>
                <a:gridCol w="1293223"/>
                <a:gridCol w="1293223"/>
                <a:gridCol w="1293223"/>
                <a:gridCol w="1293223"/>
                <a:gridCol w="1293223"/>
              </a:tblGrid>
              <a:tr h="563651">
                <a:tc gridSpan="7">
                  <a:txBody>
                    <a:bodyPr/>
                    <a:lstStyle/>
                    <a:p>
                      <a:pPr algn="ctr"/>
                      <a:r>
                        <a:rPr lang="en-US" sz="4000" dirty="0" smtClean="0">
                          <a:solidFill>
                            <a:srgbClr val="A4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January-</a:t>
                      </a:r>
                      <a:r>
                        <a:rPr lang="en-US" sz="3200" dirty="0" smtClean="0">
                          <a:solidFill>
                            <a:srgbClr val="A4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2013</a:t>
                      </a:r>
                      <a:endParaRPr lang="en-US" sz="4000" dirty="0">
                        <a:solidFill>
                          <a:srgbClr val="A4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</a:tr>
              <a:tr h="623755">
                <a:tc>
                  <a:txBody>
                    <a:bodyPr/>
                    <a:lstStyle/>
                    <a:p>
                      <a:pPr algn="ctr"/>
                      <a:r>
                        <a:rPr lang="en-US" sz="2500" dirty="0" smtClean="0">
                          <a:latin typeface="Times New Roman" pitchFamily="18" charset="0"/>
                          <a:cs typeface="Times New Roman" pitchFamily="18" charset="0"/>
                        </a:rPr>
                        <a:t>Sunday</a:t>
                      </a:r>
                      <a:endParaRPr lang="en-US" sz="2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dirty="0" smtClean="0">
                          <a:latin typeface="Times New Roman" pitchFamily="18" charset="0"/>
                          <a:cs typeface="Times New Roman" pitchFamily="18" charset="0"/>
                        </a:rPr>
                        <a:t>Monday</a:t>
                      </a:r>
                      <a:endParaRPr lang="en-US" sz="2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dirty="0" smtClean="0">
                          <a:latin typeface="Times New Roman" pitchFamily="18" charset="0"/>
                          <a:cs typeface="Times New Roman" pitchFamily="18" charset="0"/>
                        </a:rPr>
                        <a:t>Tuesday</a:t>
                      </a:r>
                      <a:endParaRPr lang="en-US" sz="2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Wednesday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Thursday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Friday</a:t>
                      </a:r>
                      <a:endParaRPr lang="en-US" sz="25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Saturday</a:t>
                      </a:r>
                      <a:endParaRPr lang="en-US" sz="25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563651">
                <a:tc>
                  <a:txBody>
                    <a:bodyPr/>
                    <a:lstStyle/>
                    <a:p>
                      <a:pPr algn="ctr"/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en-US" sz="3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en-US" sz="3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563651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en-US" sz="3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en-US" sz="3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563651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  <a:endParaRPr lang="en-US" sz="3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  <a:endParaRPr lang="en-US" sz="3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563651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  <a:endParaRPr lang="en-US" sz="3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26</a:t>
                      </a:r>
                      <a:endParaRPr lang="en-US" sz="3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563651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27</a:t>
                      </a:r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29</a:t>
                      </a:r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31</a:t>
                      </a:r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9940" y="536523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The day before it is the thirtieth of January.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64110" y="559820"/>
            <a:ext cx="135286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January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52210" y="4404610"/>
            <a:ext cx="625840" cy="52322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30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76600" y="6014299"/>
            <a:ext cx="350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It is a Wednesday.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10000" y="1295400"/>
            <a:ext cx="1505260" cy="400110"/>
          </a:xfrm>
          <a:prstGeom prst="rect">
            <a:avLst/>
          </a:prstGeom>
          <a:solidFill>
            <a:schemeClr val="bg2">
              <a:lumMod val="90000"/>
            </a:schemeClr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Wednesday</a:t>
            </a:r>
            <a:endParaRPr lang="en-US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3" presetClass="exit" presetSubtype="3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8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4" grpId="1" animBg="1"/>
      <p:bldP spid="4" grpId="2" animBg="1"/>
      <p:bldP spid="5" grpId="0" animBg="1"/>
      <p:bldP spid="5" grpId="1" animBg="1"/>
      <p:bldP spid="5" grpId="2" animBg="1"/>
      <p:bldP spid="6" grpId="0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164830" y="645830"/>
            <a:ext cx="4616970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9600" b="1" spc="50" dirty="0" smtClean="0">
                <a:ln w="11430">
                  <a:solidFill>
                    <a:schemeClr val="bg1"/>
                  </a:solidFill>
                </a:ln>
                <a:solidFill>
                  <a:srgbClr val="FF00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Practice</a:t>
            </a:r>
            <a:endParaRPr lang="en-US" sz="9600" b="1" spc="50" dirty="0">
              <a:ln w="11430">
                <a:solidFill>
                  <a:schemeClr val="bg1"/>
                </a:solidFill>
              </a:ln>
              <a:solidFill>
                <a:srgbClr val="FF0000"/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605790" y="2342770"/>
            <a:ext cx="36875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Time: 15 minutes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Down Arrow 9"/>
          <p:cNvSpPr/>
          <p:nvPr/>
        </p:nvSpPr>
        <p:spPr>
          <a:xfrm>
            <a:off x="3798760" y="3583900"/>
            <a:ext cx="1417820" cy="2152340"/>
          </a:xfrm>
          <a:prstGeom prst="downArrow">
            <a:avLst/>
          </a:prstGeom>
          <a:solidFill>
            <a:srgbClr val="006600"/>
          </a:solidFill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0000">
              <a:srgbClr val="92D050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71470" y="775740"/>
            <a:ext cx="6324600" cy="1200329"/>
          </a:xfrm>
          <a:prstGeom prst="rect">
            <a:avLst/>
          </a:prstGeom>
          <a:noFill/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7200" b="1" spc="50" dirty="0" smtClean="0">
                <a:ln w="11430">
                  <a:solidFill>
                    <a:schemeClr val="bg1"/>
                  </a:solidFill>
                </a:ln>
                <a:solidFill>
                  <a:srgbClr val="FF00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Silent Reading</a:t>
            </a:r>
            <a:endParaRPr lang="en-US" sz="7200" b="1" spc="50" dirty="0">
              <a:ln w="11430">
                <a:solidFill>
                  <a:schemeClr val="bg1"/>
                </a:solidFill>
              </a:ln>
              <a:solidFill>
                <a:srgbClr val="FF0000"/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725710" y="2110289"/>
            <a:ext cx="36875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Time: 5 minutes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SAM_8134.JPG"/>
          <p:cNvPicPr>
            <a:picLocks noChangeAspect="1"/>
          </p:cNvPicPr>
          <p:nvPr/>
        </p:nvPicPr>
        <p:blipFill>
          <a:blip r:embed="rId2" cstate="print">
            <a:lum contrast="10000"/>
          </a:blip>
          <a:stretch>
            <a:fillRect/>
          </a:stretch>
        </p:blipFill>
        <p:spPr>
          <a:xfrm>
            <a:off x="2869275" y="3309850"/>
            <a:ext cx="3548150" cy="24837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split orient="vert" dir="in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>
                <a:alpha val="35000"/>
              </a:srgbClr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7460" y="91190"/>
            <a:ext cx="75525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Group Work# Time: 5 minutes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27480" y="763588"/>
            <a:ext cx="9062800" cy="0"/>
          </a:xfrm>
          <a:prstGeom prst="line">
            <a:avLst/>
          </a:prstGeom>
          <a:ln w="28575">
            <a:solidFill>
              <a:srgbClr val="00823B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1250" y="838200"/>
            <a:ext cx="9112770" cy="370382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 smtClean="0"/>
          </a:p>
          <a:p>
            <a:pPr algn="ctr"/>
            <a:endParaRPr lang="en-US" sz="1400" b="1" dirty="0" smtClean="0"/>
          </a:p>
          <a:p>
            <a:pPr algn="ctr"/>
            <a:endParaRPr lang="en-US" sz="3000" b="1" dirty="0" smtClean="0"/>
          </a:p>
          <a:p>
            <a:pPr algn="ctr"/>
            <a:endParaRPr lang="en-US" sz="3000" b="1" dirty="0" smtClean="0"/>
          </a:p>
          <a:p>
            <a:pPr algn="ctr"/>
            <a:r>
              <a:rPr lang="en-US" sz="3000" b="1" dirty="0" smtClean="0"/>
              <a:t>2013</a:t>
            </a:r>
          </a:p>
          <a:p>
            <a:pPr algn="ctr"/>
            <a:endParaRPr lang="en-US" sz="3000" b="1" dirty="0" smtClean="0"/>
          </a:p>
          <a:p>
            <a:pPr algn="ctr"/>
            <a:endParaRPr lang="en-US" sz="3000" b="1" dirty="0" smtClean="0"/>
          </a:p>
          <a:p>
            <a:pPr algn="ctr"/>
            <a:endParaRPr lang="en-US" sz="3000" b="1" dirty="0" smtClean="0"/>
          </a:p>
          <a:p>
            <a:pPr algn="ctr"/>
            <a:endParaRPr lang="en-US" sz="3000" b="1" dirty="0" smtClean="0"/>
          </a:p>
          <a:p>
            <a:pPr algn="ctr"/>
            <a:endParaRPr lang="en-US" sz="2400" b="1" dirty="0" smtClean="0"/>
          </a:p>
          <a:p>
            <a:pPr algn="ctr"/>
            <a:endParaRPr lang="en-US" b="1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48714" y="1661410"/>
          <a:ext cx="9002847" cy="2835391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1286121"/>
                <a:gridCol w="1286121"/>
                <a:gridCol w="1286121"/>
                <a:gridCol w="1286121"/>
                <a:gridCol w="1286121"/>
                <a:gridCol w="1286121"/>
                <a:gridCol w="1286121"/>
              </a:tblGrid>
              <a:tr h="462292">
                <a:tc gridSpan="7"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</a:tr>
              <a:tr h="369834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Sunday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Monday</a:t>
                      </a:r>
                      <a:endParaRPr 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Tuesday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Wednesday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Thursday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Friday</a:t>
                      </a:r>
                      <a:endParaRPr lang="en-US" sz="18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Saturday</a:t>
                      </a:r>
                      <a:endParaRPr lang="en-US" sz="18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400653"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en-US" sz="20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en-US" sz="20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40065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en-US" sz="20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en-US" sz="20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40065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  <a:endParaRPr lang="en-US" sz="20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  <a:endParaRPr lang="en-US" sz="20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40065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  <a:endParaRPr lang="en-US" sz="20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</a:t>
                      </a:r>
                      <a:endParaRPr lang="en-US" sz="20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40065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27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29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31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67460" y="4572000"/>
            <a:ext cx="884794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Look at the calendar and answer the questions:</a:t>
            </a: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	(a) What day is the 8</a:t>
            </a:r>
            <a:r>
              <a:rPr lang="en-US" sz="3600" baseline="30000" dirty="0" smtClean="0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of the month?</a:t>
            </a: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	(b) What day is the 10</a:t>
            </a:r>
            <a:r>
              <a:rPr lang="en-US" sz="3600" baseline="30000" dirty="0" smtClean="0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of the month?</a:t>
            </a: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	(c) What day is the 25</a:t>
            </a:r>
            <a:r>
              <a:rPr lang="en-US" sz="3600" baseline="30000" dirty="0" smtClean="0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of the month?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12" descr="1.jpg"/>
          <p:cNvPicPr>
            <a:picLocks noChangeAspect="1"/>
          </p:cNvPicPr>
          <p:nvPr/>
        </p:nvPicPr>
        <p:blipFill>
          <a:blip r:embed="rId2" cstate="print">
            <a:lum contrast="30000"/>
          </a:blip>
          <a:srcRect t="57031" r="1154" b="26489"/>
          <a:stretch>
            <a:fillRect/>
          </a:stretch>
        </p:blipFill>
        <p:spPr>
          <a:xfrm>
            <a:off x="62460" y="884420"/>
            <a:ext cx="8991599" cy="1249180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3201650" y="976860"/>
            <a:ext cx="330250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January-</a:t>
            </a:r>
            <a:r>
              <a:rPr 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2013</a:t>
            </a:r>
            <a:endParaRPr lang="en-US" sz="4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comb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1000">
              <a:srgbClr val="92D050">
                <a:alpha val="29000"/>
              </a:srgbClr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5588" y="714900"/>
            <a:ext cx="444224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Lesson Identity:</a:t>
            </a:r>
            <a:endParaRPr lang="en-US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398225" y="1891150"/>
            <a:ext cx="5487977" cy="31700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Class: Four</a:t>
            </a:r>
          </a:p>
          <a:p>
            <a:r>
              <a:rPr lang="en-US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Subject: English</a:t>
            </a:r>
          </a:p>
          <a:p>
            <a:r>
              <a:rPr lang="en-US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Lesson: 21</a:t>
            </a:r>
          </a:p>
          <a:p>
            <a:r>
              <a:rPr lang="en-US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Lesson Unit: A, B and C</a:t>
            </a:r>
          </a:p>
          <a:p>
            <a:r>
              <a:rPr lang="en-US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Time: 50 minutes</a:t>
            </a:r>
            <a:endParaRPr lang="en-US" sz="4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209200" y="1579425"/>
            <a:ext cx="5638800" cy="0"/>
          </a:xfrm>
          <a:prstGeom prst="line">
            <a:avLst/>
          </a:prstGeom>
          <a:ln w="34925"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sh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>
                <a:alpha val="35000"/>
              </a:srgbClr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7460" y="91190"/>
            <a:ext cx="75525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Pair Work# Time: 5 minutes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27480" y="763588"/>
            <a:ext cx="9062800" cy="0"/>
          </a:xfrm>
          <a:prstGeom prst="line">
            <a:avLst/>
          </a:prstGeom>
          <a:ln w="28575">
            <a:solidFill>
              <a:srgbClr val="00823B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1250" y="838200"/>
            <a:ext cx="9112770" cy="370382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 smtClean="0"/>
          </a:p>
          <a:p>
            <a:pPr algn="ctr"/>
            <a:endParaRPr lang="en-US" sz="1400" b="1" dirty="0" smtClean="0"/>
          </a:p>
          <a:p>
            <a:pPr algn="ctr"/>
            <a:endParaRPr lang="en-US" sz="3000" b="1" dirty="0" smtClean="0"/>
          </a:p>
          <a:p>
            <a:pPr algn="ctr"/>
            <a:endParaRPr lang="en-US" sz="3000" b="1" dirty="0" smtClean="0"/>
          </a:p>
          <a:p>
            <a:pPr algn="ctr"/>
            <a:r>
              <a:rPr lang="en-US" sz="3000" b="1" dirty="0" smtClean="0"/>
              <a:t>2013</a:t>
            </a:r>
          </a:p>
          <a:p>
            <a:pPr algn="ctr"/>
            <a:endParaRPr lang="en-US" sz="3000" b="1" dirty="0" smtClean="0"/>
          </a:p>
          <a:p>
            <a:pPr algn="ctr"/>
            <a:endParaRPr lang="en-US" sz="3000" b="1" dirty="0" smtClean="0"/>
          </a:p>
          <a:p>
            <a:pPr algn="ctr"/>
            <a:endParaRPr lang="en-US" sz="3000" b="1" dirty="0" smtClean="0"/>
          </a:p>
          <a:p>
            <a:pPr algn="ctr"/>
            <a:endParaRPr lang="en-US" sz="3000" b="1" dirty="0" smtClean="0"/>
          </a:p>
          <a:p>
            <a:pPr algn="ctr"/>
            <a:endParaRPr lang="en-US" sz="2400" b="1" dirty="0" smtClean="0"/>
          </a:p>
          <a:p>
            <a:pPr algn="ctr"/>
            <a:endParaRPr lang="en-US" b="1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48714" y="1661410"/>
          <a:ext cx="9002847" cy="2835391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286121"/>
                <a:gridCol w="1286121"/>
                <a:gridCol w="1286121"/>
                <a:gridCol w="1286121"/>
                <a:gridCol w="1286121"/>
                <a:gridCol w="1286121"/>
                <a:gridCol w="1286121"/>
              </a:tblGrid>
              <a:tr h="462292">
                <a:tc gridSpan="7"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>
                    <a:cell3D prstMaterial="dkEdge">
                      <a:bevel h="50800" prst="divot"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</a:tr>
              <a:tr h="369834"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Sunday</a:t>
                      </a:r>
                      <a:endParaRPr lang="en-US" sz="1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Monday</a:t>
                      </a:r>
                      <a:endParaRPr lang="en-US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Tuesday</a:t>
                      </a:r>
                      <a:endParaRPr lang="en-US" sz="1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Wednesday</a:t>
                      </a:r>
                      <a:endParaRPr lang="en-US" sz="1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Thursday</a:t>
                      </a:r>
                      <a:endParaRPr lang="en-US" sz="1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Friday</a:t>
                      </a:r>
                      <a:endParaRPr lang="en-US" sz="1800" b="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Saturday</a:t>
                      </a:r>
                      <a:endParaRPr lang="en-US" sz="1800" b="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</a:tcPr>
                </a:tc>
              </a:tr>
              <a:tr h="400653">
                <a:tc>
                  <a:txBody>
                    <a:bodyPr/>
                    <a:lstStyle/>
                    <a:p>
                      <a:pPr algn="ctr"/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en-US" sz="20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en-US" sz="20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</a:tcPr>
                </a:tc>
              </a:tr>
              <a:tr h="400653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en-US" sz="20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lang="en-US" sz="18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</a:tcPr>
                </a:tc>
              </a:tr>
              <a:tr h="400653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  <a:endParaRPr lang="en-US" sz="20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en-US" sz="20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</a:tcPr>
                </a:tc>
              </a:tr>
              <a:tr h="400653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</a:t>
                      </a:r>
                      <a:endParaRPr lang="en-US" sz="20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</a:t>
                      </a:r>
                      <a:endParaRPr lang="en-US" sz="20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</a:tcPr>
                </a:tc>
              </a:tr>
              <a:tr h="400653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29</a:t>
                      </a:r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</a:tcPr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67460" y="4572000"/>
            <a:ext cx="884794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Look at the calendar and answer the questions:</a:t>
            </a:r>
          </a:p>
          <a:p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(a) How many Saturdays are there in the month?</a:t>
            </a:r>
          </a:p>
          <a:p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(b) How many Mondays are there in the month?</a:t>
            </a: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(c) How many Wednesdays are there in the month?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9" descr="1.jpg"/>
          <p:cNvPicPr>
            <a:picLocks noChangeAspect="1"/>
          </p:cNvPicPr>
          <p:nvPr/>
        </p:nvPicPr>
        <p:blipFill>
          <a:blip r:embed="rId2" cstate="print">
            <a:lum contrast="20000"/>
          </a:blip>
          <a:srcRect t="69099" r="1311" b="11735"/>
          <a:stretch>
            <a:fillRect/>
          </a:stretch>
        </p:blipFill>
        <p:spPr>
          <a:xfrm>
            <a:off x="44970" y="899410"/>
            <a:ext cx="9024079" cy="1143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50293" y="1059359"/>
            <a:ext cx="258115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April-</a:t>
            </a: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2013</a:t>
            </a:r>
            <a:endParaRPr lang="en-US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comb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>
                <a:alpha val="35000"/>
              </a:srgbClr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icgifs-85-cda051c901386f0e24914b0eeb92ef4e380c159d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58838" y="2126361"/>
            <a:ext cx="2010937" cy="490764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-3750" y="986850"/>
            <a:ext cx="6629400" cy="1588"/>
          </a:xfrm>
          <a:prstGeom prst="line">
            <a:avLst/>
          </a:prstGeom>
          <a:ln w="28575">
            <a:solidFill>
              <a:srgbClr val="00206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4990" y="209860"/>
            <a:ext cx="6385810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4400" b="1" spc="50" dirty="0" smtClean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Supplementary Activities</a:t>
            </a:r>
            <a:endParaRPr lang="en-US" sz="4400" b="1" spc="50" dirty="0">
              <a:ln w="11430"/>
              <a:solidFill>
                <a:schemeClr val="accent6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71600" y="3733800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hlinkClick r:id="rId3"/>
              </a:rPr>
              <a:t>http://www.softschools.com/math/calendar/activities/calendar_game/</a:t>
            </a:r>
            <a:endParaRPr lang="en-US" dirty="0"/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>
                <a:alpha val="35000"/>
              </a:srgbClr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524000" y="1066800"/>
            <a:ext cx="6521970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5400" b="1" spc="50" dirty="0" smtClean="0">
                <a:ln w="11430">
                  <a:solidFill>
                    <a:schemeClr val="bg1"/>
                  </a:solidFill>
                </a:ln>
                <a:solidFill>
                  <a:srgbClr val="FF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Checking Learning</a:t>
            </a:r>
            <a:endParaRPr lang="en-US" sz="5400" b="1" spc="50" dirty="0">
              <a:ln w="11430">
                <a:solidFill>
                  <a:schemeClr val="bg1"/>
                </a:solidFill>
              </a:ln>
              <a:solidFill>
                <a:srgbClr val="FF0000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Down Arrow 12"/>
          <p:cNvSpPr/>
          <p:nvPr/>
        </p:nvSpPr>
        <p:spPr>
          <a:xfrm>
            <a:off x="3798760" y="2819400"/>
            <a:ext cx="1417820" cy="2152340"/>
          </a:xfrm>
          <a:prstGeom prst="downArrow">
            <a:avLst/>
          </a:prstGeom>
          <a:solidFill>
            <a:srgbClr val="006600"/>
          </a:solidFill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2667575" y="2032686"/>
            <a:ext cx="36875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Time: 5 minutes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plus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>
                <a:alpha val="35000"/>
              </a:srgbClr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7460" y="91190"/>
            <a:ext cx="75525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Individual Work# Time: 5 minutes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27480" y="763588"/>
            <a:ext cx="9062800" cy="0"/>
          </a:xfrm>
          <a:prstGeom prst="line">
            <a:avLst/>
          </a:prstGeom>
          <a:ln w="28575">
            <a:solidFill>
              <a:srgbClr val="00823B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1250" y="838200"/>
            <a:ext cx="9112770" cy="370382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 smtClean="0"/>
          </a:p>
          <a:p>
            <a:pPr algn="ctr"/>
            <a:endParaRPr lang="en-US" sz="1400" b="1" dirty="0" smtClean="0"/>
          </a:p>
          <a:p>
            <a:pPr algn="ctr"/>
            <a:endParaRPr lang="en-US" sz="3000" b="1" dirty="0" smtClean="0"/>
          </a:p>
          <a:p>
            <a:pPr algn="ctr"/>
            <a:endParaRPr lang="en-US" sz="3000" b="1" dirty="0" smtClean="0"/>
          </a:p>
          <a:p>
            <a:pPr algn="ctr"/>
            <a:r>
              <a:rPr lang="en-US" sz="3000" b="1" dirty="0" smtClean="0"/>
              <a:t>2013</a:t>
            </a:r>
          </a:p>
          <a:p>
            <a:pPr algn="ctr"/>
            <a:endParaRPr lang="en-US" sz="3000" b="1" dirty="0" smtClean="0"/>
          </a:p>
          <a:p>
            <a:pPr algn="ctr"/>
            <a:endParaRPr lang="en-US" sz="3000" b="1" dirty="0" smtClean="0"/>
          </a:p>
          <a:p>
            <a:pPr algn="ctr"/>
            <a:endParaRPr lang="en-US" sz="3000" b="1" dirty="0" smtClean="0"/>
          </a:p>
          <a:p>
            <a:pPr algn="ctr"/>
            <a:endParaRPr lang="en-US" sz="3000" b="1" dirty="0" smtClean="0"/>
          </a:p>
          <a:p>
            <a:pPr algn="ctr"/>
            <a:endParaRPr lang="en-US" sz="2400" b="1" dirty="0" smtClean="0"/>
          </a:p>
          <a:p>
            <a:pPr algn="ctr"/>
            <a:endParaRPr lang="en-US" b="1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48714" y="1661410"/>
          <a:ext cx="9002847" cy="2835391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1286121"/>
                <a:gridCol w="1286121"/>
                <a:gridCol w="1286121"/>
                <a:gridCol w="1286121"/>
                <a:gridCol w="1286121"/>
                <a:gridCol w="1286121"/>
                <a:gridCol w="1286121"/>
              </a:tblGrid>
              <a:tr h="462292">
                <a:tc gridSpan="7"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>
                    <a:cell3D prstMaterial="dkEdge">
                      <a:bevel prst="artDeco"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</a:tr>
              <a:tr h="369834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Sunday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Monday</a:t>
                      </a:r>
                      <a:endParaRPr 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Tuesday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Wednesday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Thursday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Friday</a:t>
                      </a:r>
                      <a:endParaRPr lang="en-US" sz="18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Saturday</a:t>
                      </a:r>
                      <a:endParaRPr lang="en-US" sz="18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prst="artDeco"/>
                      <a:lightRig rig="flood" dir="t"/>
                    </a:cell3D>
                  </a:tcPr>
                </a:tc>
              </a:tr>
              <a:tr h="400653">
                <a:tc>
                  <a:txBody>
                    <a:bodyPr/>
                    <a:lstStyle/>
                    <a:p>
                      <a:pPr algn="ctr"/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en-US" sz="20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en-US" sz="20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prst="artDeco"/>
                      <a:lightRig rig="flood" dir="t"/>
                    </a:cell3D>
                  </a:tcPr>
                </a:tc>
              </a:tr>
              <a:tr h="400653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en-US" sz="20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en-US" sz="18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prst="artDeco"/>
                      <a:lightRig rig="flood" dir="t"/>
                    </a:cell3D>
                  </a:tcPr>
                </a:tc>
              </a:tr>
              <a:tr h="400653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lang="en-US" sz="20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  <a:endParaRPr lang="en-US" sz="20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prst="artDeco"/>
                      <a:lightRig rig="flood" dir="t"/>
                    </a:cell3D>
                  </a:tcPr>
                </a:tc>
              </a:tr>
              <a:tr h="400653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  <a:endParaRPr lang="en-US" sz="20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  <a:endParaRPr lang="en-US" sz="20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prst="artDeco"/>
                      <a:lightRig rig="flood" dir="t"/>
                    </a:cell3D>
                  </a:tcPr>
                </a:tc>
              </a:tr>
              <a:tr h="400653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26</a:t>
                      </a:r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27</a:t>
                      </a:r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29</a:t>
                      </a:r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</a:t>
                      </a:r>
                      <a:endParaRPr lang="en-US" sz="20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prst="artDeco"/>
                      <a:lightRig rig="flood" dir="t"/>
                    </a:cell3D>
                  </a:tcPr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67460" y="4572000"/>
            <a:ext cx="8847940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Look at the calendar and answer the questions:</a:t>
            </a: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(a) What date is the 2</a:t>
            </a:r>
            <a:r>
              <a:rPr lang="en-US" sz="3200" baseline="30000" dirty="0" smtClean="0">
                <a:latin typeface="Times New Roman" pitchFamily="18" charset="0"/>
                <a:cs typeface="Times New Roman" pitchFamily="18" charset="0"/>
              </a:rPr>
              <a:t>nd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Friday in the month?</a:t>
            </a: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(b) What date is the 3</a:t>
            </a:r>
            <a:r>
              <a:rPr lang="en-US" sz="3200" baseline="30000" dirty="0" smtClean="0">
                <a:latin typeface="Times New Roman" pitchFamily="18" charset="0"/>
                <a:cs typeface="Times New Roman" pitchFamily="18" charset="0"/>
              </a:rPr>
              <a:t>rd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Sunday in the month?</a:t>
            </a: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(c) What date is the 4</a:t>
            </a:r>
            <a:r>
              <a:rPr lang="en-US" sz="3200" baseline="30000" dirty="0" smtClean="0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Tuesday in the month?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Picture 16" descr="ichhamoti nodi bangladesh-5.JPG"/>
          <p:cNvPicPr>
            <a:picLocks noChangeAspect="1"/>
          </p:cNvPicPr>
          <p:nvPr/>
        </p:nvPicPr>
        <p:blipFill>
          <a:blip r:embed="rId2" cstate="print">
            <a:lum contrast="30000"/>
          </a:blip>
          <a:srcRect t="46448" r="820" b="35555"/>
          <a:stretch>
            <a:fillRect/>
          </a:stretch>
        </p:blipFill>
        <p:spPr>
          <a:xfrm>
            <a:off x="29980" y="838200"/>
            <a:ext cx="9069050" cy="123419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198799" y="1090589"/>
            <a:ext cx="239200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May-</a:t>
            </a: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2013</a:t>
            </a:r>
            <a:endParaRPr lang="en-US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comb dir="vert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>
                <a:alpha val="35000"/>
              </a:srgbClr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1357750" y="49105"/>
            <a:ext cx="6521970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spc="50" dirty="0" smtClean="0">
                <a:ln w="11430">
                  <a:solidFill>
                    <a:schemeClr val="bg1"/>
                  </a:solidFill>
                </a:ln>
                <a:solidFill>
                  <a:srgbClr val="FF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Home work</a:t>
            </a:r>
            <a:endParaRPr lang="en-US" sz="5400" b="1" spc="50" dirty="0">
              <a:ln w="11430">
                <a:solidFill>
                  <a:schemeClr val="bg1"/>
                </a:solidFill>
              </a:ln>
              <a:solidFill>
                <a:srgbClr val="FF0000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758150" y="1023080"/>
            <a:ext cx="5638800" cy="0"/>
          </a:xfrm>
          <a:prstGeom prst="line">
            <a:avLst/>
          </a:prstGeom>
          <a:ln w="34925">
            <a:solidFill>
              <a:schemeClr val="accent6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27480" y="1174568"/>
            <a:ext cx="9062800" cy="0"/>
          </a:xfrm>
          <a:prstGeom prst="line">
            <a:avLst/>
          </a:prstGeom>
          <a:ln w="28575">
            <a:solidFill>
              <a:srgbClr val="00823B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1250" y="1249180"/>
            <a:ext cx="9112770" cy="370382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 smtClean="0"/>
          </a:p>
          <a:p>
            <a:pPr algn="ctr"/>
            <a:endParaRPr lang="en-US" sz="1400" b="1" dirty="0" smtClean="0"/>
          </a:p>
          <a:p>
            <a:pPr algn="ctr"/>
            <a:endParaRPr lang="en-US" sz="3000" b="1" dirty="0" smtClean="0"/>
          </a:p>
          <a:p>
            <a:pPr algn="ctr"/>
            <a:endParaRPr lang="en-US" sz="3000" b="1" dirty="0" smtClean="0"/>
          </a:p>
          <a:p>
            <a:pPr algn="ctr"/>
            <a:r>
              <a:rPr lang="en-US" sz="3000" b="1" dirty="0" smtClean="0"/>
              <a:t>2013</a:t>
            </a:r>
          </a:p>
          <a:p>
            <a:pPr algn="ctr"/>
            <a:endParaRPr lang="en-US" sz="3000" b="1" dirty="0" smtClean="0"/>
          </a:p>
          <a:p>
            <a:pPr algn="ctr"/>
            <a:endParaRPr lang="en-US" sz="3000" b="1" dirty="0" smtClean="0"/>
          </a:p>
          <a:p>
            <a:pPr algn="ctr"/>
            <a:endParaRPr lang="en-US" sz="3000" b="1" dirty="0" smtClean="0"/>
          </a:p>
          <a:p>
            <a:pPr algn="ctr"/>
            <a:endParaRPr lang="en-US" sz="3000" b="1" dirty="0" smtClean="0"/>
          </a:p>
          <a:p>
            <a:pPr algn="ctr"/>
            <a:endParaRPr lang="en-US" sz="2400" b="1" dirty="0" smtClean="0"/>
          </a:p>
          <a:p>
            <a:pPr algn="ctr"/>
            <a:endParaRPr lang="en-US" b="1" dirty="0"/>
          </a:p>
        </p:txBody>
      </p:sp>
      <p:graphicFrame>
        <p:nvGraphicFramePr>
          <p:cNvPr id="19" name="Table 18"/>
          <p:cNvGraphicFramePr>
            <a:graphicFrameLocks noGrp="1"/>
          </p:cNvGraphicFramePr>
          <p:nvPr/>
        </p:nvGraphicFramePr>
        <p:xfrm>
          <a:off x="48714" y="2072390"/>
          <a:ext cx="9002847" cy="2835391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286121"/>
                <a:gridCol w="1286121"/>
                <a:gridCol w="1286121"/>
                <a:gridCol w="1286121"/>
                <a:gridCol w="1286121"/>
                <a:gridCol w="1286121"/>
                <a:gridCol w="1286121"/>
              </a:tblGrid>
              <a:tr h="462292">
                <a:tc gridSpan="7"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</a:tr>
              <a:tr h="369834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Sunday</a:t>
                      </a:r>
                      <a:endParaRPr lang="en-US" sz="1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Monday</a:t>
                      </a:r>
                      <a:endParaRPr lang="en-US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Tuesday</a:t>
                      </a:r>
                      <a:endParaRPr lang="en-US" sz="1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Wednesday</a:t>
                      </a:r>
                      <a:endParaRPr lang="en-US" sz="1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Thursday</a:t>
                      </a:r>
                      <a:endParaRPr lang="en-US" sz="1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Friday</a:t>
                      </a:r>
                      <a:endParaRPr lang="en-US" sz="1800" b="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Saturday</a:t>
                      </a:r>
                      <a:endParaRPr lang="en-US" sz="1800" b="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400653">
                <a:tc>
                  <a:txBody>
                    <a:bodyPr/>
                    <a:lstStyle/>
                    <a:p>
                      <a:pPr algn="ctr"/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n-US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0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0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400653">
                <a:tc>
                  <a:txBody>
                    <a:bodyPr/>
                    <a:lstStyle/>
                    <a:p>
                      <a:pPr algn="ctr"/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0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400653">
                <a:tc>
                  <a:txBody>
                    <a:bodyPr/>
                    <a:lstStyle/>
                    <a:p>
                      <a:pPr algn="ctr"/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0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0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400653">
                <a:tc>
                  <a:txBody>
                    <a:bodyPr/>
                    <a:lstStyle/>
                    <a:p>
                      <a:pPr algn="ctr"/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0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0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400653">
                <a:tc>
                  <a:txBody>
                    <a:bodyPr/>
                    <a:lstStyle/>
                    <a:p>
                      <a:pPr algn="ctr"/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31</a:t>
                      </a:r>
                      <a:endParaRPr lang="en-US" sz="2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0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20" name="Picture 19" descr="1.jpg"/>
          <p:cNvPicPr>
            <a:picLocks noChangeAspect="1"/>
          </p:cNvPicPr>
          <p:nvPr/>
        </p:nvPicPr>
        <p:blipFill>
          <a:blip r:embed="rId2" cstate="print">
            <a:lum contrast="20000"/>
          </a:blip>
          <a:srcRect t="69099" r="1311" b="11735"/>
          <a:stretch>
            <a:fillRect/>
          </a:stretch>
        </p:blipFill>
        <p:spPr>
          <a:xfrm>
            <a:off x="44970" y="1310390"/>
            <a:ext cx="9024079" cy="1143000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50293" y="1470339"/>
            <a:ext cx="330250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January-</a:t>
            </a: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2014</a:t>
            </a:r>
            <a:endParaRPr lang="en-US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51150" y="5105400"/>
            <a:ext cx="890041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04850" indent="-704850"/>
            <a:r>
              <a:rPr lang="en-US" sz="4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Wingdings"/>
              </a:rPr>
              <a:t></a:t>
            </a:r>
            <a:r>
              <a:rPr lang="en-US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Wingdings"/>
              </a:rPr>
              <a:t> </a:t>
            </a:r>
            <a:r>
              <a:rPr lang="en-US" sz="4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Draw a page for the month of January 2014.</a:t>
            </a:r>
            <a:endParaRPr lang="en-US" sz="4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FF00FF"/>
              </a:gs>
              <a:gs pos="30000">
                <a:schemeClr val="accent4">
                  <a:tint val="61000"/>
                  <a:satMod val="200000"/>
                </a:schemeClr>
              </a:gs>
              <a:gs pos="45000">
                <a:schemeClr val="accent4">
                  <a:tint val="66000"/>
                  <a:satMod val="200000"/>
                </a:schemeClr>
              </a:gs>
              <a:gs pos="55000">
                <a:schemeClr val="accent5">
                  <a:lumMod val="20000"/>
                  <a:lumOff val="80000"/>
                </a:schemeClr>
              </a:gs>
              <a:gs pos="73000">
                <a:schemeClr val="accent3">
                  <a:lumMod val="20000"/>
                  <a:lumOff val="80000"/>
                </a:schemeClr>
              </a:gs>
              <a:gs pos="100000">
                <a:schemeClr val="accent4">
                  <a:tint val="45000"/>
                  <a:satMod val="200000"/>
                </a:schemeClr>
              </a:gs>
            </a:gsLst>
            <a:lin ang="8100000" scaled="1"/>
            <a:tileRect/>
          </a:gradFill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  <a:innerShdw blurRad="63500" dist="50800" dir="54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9" name="Picture 18" descr="roses_wallpaper-dsc01184.jpg"/>
          <p:cNvPicPr>
            <a:picLocks noChangeAspect="1"/>
          </p:cNvPicPr>
          <p:nvPr/>
        </p:nvPicPr>
        <p:blipFill>
          <a:blip r:embed="rId3" cstate="print">
            <a:lum contrast="40000"/>
          </a:blip>
          <a:srcRect l="16667" t="30159" r="19048"/>
          <a:stretch>
            <a:fillRect/>
          </a:stretch>
        </p:blipFill>
        <p:spPr>
          <a:xfrm>
            <a:off x="2209800" y="1295400"/>
            <a:ext cx="4754880" cy="3874355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brightRoom" dir="t"/>
          </a:scene3d>
          <a:sp3d prstMaterial="softEdge">
            <a:bevelT w="127000" prst="artDeco"/>
          </a:sp3d>
        </p:spPr>
      </p:pic>
      <p:pic>
        <p:nvPicPr>
          <p:cNvPr id="20" name="Picture 19" descr="047.gif"/>
          <p:cNvPicPr>
            <a:picLocks noChangeAspect="1"/>
          </p:cNvPicPr>
          <p:nvPr/>
        </p:nvPicPr>
        <p:blipFill>
          <a:blip r:embed="rId4" cstate="print">
            <a:lum bright="10000" contrast="40000"/>
          </a:blip>
          <a:stretch>
            <a:fillRect/>
          </a:stretch>
        </p:blipFill>
        <p:spPr>
          <a:xfrm>
            <a:off x="3352800" y="2209800"/>
            <a:ext cx="2377440" cy="2377440"/>
          </a:xfrm>
          <a:prstGeom prst="rect">
            <a:avLst/>
          </a:prstGeom>
        </p:spPr>
      </p:pic>
      <p:sp>
        <p:nvSpPr>
          <p:cNvPr id="22" name="Flowchart: Connector 21"/>
          <p:cNvSpPr/>
          <p:nvPr/>
        </p:nvSpPr>
        <p:spPr>
          <a:xfrm>
            <a:off x="762000" y="5791200"/>
            <a:ext cx="457200" cy="457200"/>
          </a:xfrm>
          <a:prstGeom prst="flowChartConnector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lowchart: Connector 22"/>
          <p:cNvSpPr/>
          <p:nvPr/>
        </p:nvSpPr>
        <p:spPr>
          <a:xfrm>
            <a:off x="1143000" y="6019800"/>
            <a:ext cx="457200" cy="457200"/>
          </a:xfrm>
          <a:prstGeom prst="flowChartConnector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lowchart: Connector 23"/>
          <p:cNvSpPr/>
          <p:nvPr/>
        </p:nvSpPr>
        <p:spPr>
          <a:xfrm>
            <a:off x="1143000" y="5638800"/>
            <a:ext cx="457200" cy="457200"/>
          </a:xfrm>
          <a:prstGeom prst="flowChartConnector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lowchart: Connector 24"/>
          <p:cNvSpPr/>
          <p:nvPr/>
        </p:nvSpPr>
        <p:spPr>
          <a:xfrm>
            <a:off x="7620000" y="533400"/>
            <a:ext cx="457200" cy="457200"/>
          </a:xfrm>
          <a:prstGeom prst="flowChartConnector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lowchart: Connector 25"/>
          <p:cNvSpPr/>
          <p:nvPr/>
        </p:nvSpPr>
        <p:spPr>
          <a:xfrm>
            <a:off x="8001000" y="762000"/>
            <a:ext cx="457200" cy="457200"/>
          </a:xfrm>
          <a:prstGeom prst="flowChartConnector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lowchart: Connector 26"/>
          <p:cNvSpPr/>
          <p:nvPr/>
        </p:nvSpPr>
        <p:spPr>
          <a:xfrm>
            <a:off x="8001000" y="381000"/>
            <a:ext cx="457200" cy="457200"/>
          </a:xfrm>
          <a:prstGeom prst="flowChartConnector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>
                <a:alpha val="35000"/>
              </a:srgbClr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1963" y="1097275"/>
            <a:ext cx="384765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Presented By:</a:t>
            </a:r>
            <a:endParaRPr lang="en-US" sz="48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981200" y="2514600"/>
            <a:ext cx="6178294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Md. Jahangir Reza</a:t>
            </a:r>
          </a:p>
          <a:p>
            <a: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Head Teacher</a:t>
            </a:r>
          </a:p>
          <a:p>
            <a:r>
              <a:rPr lang="en-US" sz="28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Kanarhat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Model Govt. Primary School</a:t>
            </a:r>
            <a:endParaRPr lang="en-US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52650" y="1961800"/>
            <a:ext cx="5638800" cy="0"/>
          </a:xfrm>
          <a:prstGeom prst="line">
            <a:avLst/>
          </a:prstGeom>
          <a:ln w="34925">
            <a:solidFill>
              <a:srgbClr val="00206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3452550" y="4606650"/>
            <a:ext cx="5638800" cy="0"/>
          </a:xfrm>
          <a:prstGeom prst="line">
            <a:avLst/>
          </a:prstGeom>
          <a:ln w="34925">
            <a:solidFill>
              <a:srgbClr val="00206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>
                <a:alpha val="35000"/>
              </a:srgbClr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icgifs-1-ffbaf58f1231628f9ac2a583f038b51719006ec6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26370" y="2124075"/>
            <a:ext cx="1943100" cy="61912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21963" y="831275"/>
            <a:ext cx="456580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Create Emotion:</a:t>
            </a:r>
            <a:endParaRPr lang="en-US" sz="4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414250" y="1695800"/>
            <a:ext cx="5638800" cy="0"/>
          </a:xfrm>
          <a:prstGeom prst="line">
            <a:avLst/>
          </a:prstGeom>
          <a:ln w="34925">
            <a:solidFill>
              <a:srgbClr val="FF00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2286000" y="5791200"/>
            <a:ext cx="480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hlinkClick r:id="rId3"/>
              </a:rPr>
              <a:t>http://www.youtube.com/watch?v=drH3_Flt85g</a:t>
            </a:r>
            <a:endParaRPr lang="en-US" dirty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4" cstate="print">
            <a:lum contrast="20000"/>
          </a:blip>
          <a:srcRect l="23646" t="22917" r="43558" b="33334"/>
          <a:stretch>
            <a:fillRect/>
          </a:stretch>
        </p:blipFill>
        <p:spPr bwMode="auto">
          <a:xfrm>
            <a:off x="2986790" y="3011150"/>
            <a:ext cx="3200400" cy="24003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cover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>
                <a:alpha val="35000"/>
              </a:srgbClr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250" y="1522412"/>
            <a:ext cx="9112770" cy="370382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 smtClean="0"/>
          </a:p>
          <a:p>
            <a:pPr algn="ctr"/>
            <a:endParaRPr lang="en-US" sz="1400" b="1" dirty="0" smtClean="0"/>
          </a:p>
          <a:p>
            <a:pPr algn="ctr"/>
            <a:endParaRPr lang="en-US" sz="3000" b="1" dirty="0" smtClean="0"/>
          </a:p>
          <a:p>
            <a:pPr algn="ctr"/>
            <a:endParaRPr lang="en-US" sz="3000" b="1" dirty="0" smtClean="0"/>
          </a:p>
          <a:p>
            <a:pPr algn="ctr"/>
            <a:r>
              <a:rPr lang="en-US" sz="3000" b="1" dirty="0" smtClean="0"/>
              <a:t>2013</a:t>
            </a:r>
          </a:p>
          <a:p>
            <a:pPr algn="ctr"/>
            <a:endParaRPr lang="en-US" sz="3000" b="1" dirty="0" smtClean="0"/>
          </a:p>
          <a:p>
            <a:pPr algn="ctr"/>
            <a:endParaRPr lang="en-US" sz="3000" b="1" dirty="0" smtClean="0"/>
          </a:p>
          <a:p>
            <a:pPr algn="ctr"/>
            <a:endParaRPr lang="en-US" sz="3000" b="1" dirty="0" smtClean="0"/>
          </a:p>
          <a:p>
            <a:pPr algn="ctr"/>
            <a:endParaRPr lang="en-US" sz="3000" b="1" dirty="0" smtClean="0"/>
          </a:p>
          <a:p>
            <a:pPr algn="ctr"/>
            <a:endParaRPr lang="en-US" sz="2400" b="1" dirty="0" smtClean="0"/>
          </a:p>
          <a:p>
            <a:pPr algn="ctr"/>
            <a:endParaRPr lang="en-US" b="1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48714" y="2345622"/>
          <a:ext cx="9002847" cy="2835391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1286121"/>
                <a:gridCol w="1286121"/>
                <a:gridCol w="1286121"/>
                <a:gridCol w="1286121"/>
                <a:gridCol w="1286121"/>
                <a:gridCol w="1286121"/>
                <a:gridCol w="1286121"/>
              </a:tblGrid>
              <a:tr h="462292">
                <a:tc gridSpan="7"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</a:tr>
              <a:tr h="369834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Sunday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Monday</a:t>
                      </a:r>
                      <a:endParaRPr 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Tuesday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Wednesday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Thursday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Friday</a:t>
                      </a:r>
                      <a:endParaRPr lang="en-US" sz="18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Saturday</a:t>
                      </a:r>
                      <a:endParaRPr lang="en-US" sz="18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400653"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en-US" sz="20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en-US" sz="20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40065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en-US" sz="20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en-US" sz="20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40065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  <a:endParaRPr lang="en-US" sz="20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  <a:endParaRPr lang="en-US" sz="20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40065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  <a:endParaRPr lang="en-US" sz="20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</a:t>
                      </a:r>
                      <a:endParaRPr lang="en-US" sz="20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40065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27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29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31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9" name="Picture 8" descr="1.jpg"/>
          <p:cNvPicPr>
            <a:picLocks noChangeAspect="1"/>
          </p:cNvPicPr>
          <p:nvPr/>
        </p:nvPicPr>
        <p:blipFill>
          <a:blip r:embed="rId4" cstate="print">
            <a:lum contrast="30000"/>
          </a:blip>
          <a:srcRect t="57031" r="1154" b="26489"/>
          <a:stretch>
            <a:fillRect/>
          </a:stretch>
        </p:blipFill>
        <p:spPr>
          <a:xfrm>
            <a:off x="62460" y="1568632"/>
            <a:ext cx="8991599" cy="124918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3201650" y="1661072"/>
            <a:ext cx="330250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January-</a:t>
            </a:r>
            <a:r>
              <a:rPr 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2013</a:t>
            </a:r>
            <a:endParaRPr lang="en-US" sz="4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Rectangle 1026"/>
          <p:cNvSpPr txBox="1">
            <a:spLocks noChangeArrowheads="1"/>
          </p:cNvSpPr>
          <p:nvPr/>
        </p:nvSpPr>
        <p:spPr>
          <a:xfrm>
            <a:off x="132410" y="529650"/>
            <a:ext cx="887043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What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month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does the calendar show?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17160" y="5538573"/>
            <a:ext cx="813197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It’s the month of January </a:t>
            </a:r>
            <a:r>
              <a:rPr lang="en-U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2013</a:t>
            </a:r>
            <a:endParaRPr lang="en-US" sz="4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a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it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>
                <a:alpha val="35000"/>
              </a:srgbClr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-3750" y="986850"/>
            <a:ext cx="6629400" cy="1588"/>
          </a:xfrm>
          <a:prstGeom prst="line">
            <a:avLst/>
          </a:prstGeom>
          <a:ln w="28575">
            <a:solidFill>
              <a:srgbClr val="00823B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4990" y="209860"/>
            <a:ext cx="3947410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4400" b="1" spc="50" dirty="0" smtClean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Today’s Lesson</a:t>
            </a:r>
            <a:endParaRPr lang="en-US" sz="4400" b="1" spc="50" dirty="0">
              <a:ln w="11430"/>
              <a:solidFill>
                <a:schemeClr val="accent6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38200" y="1858780"/>
            <a:ext cx="7543800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6000" b="1" spc="50" dirty="0" smtClean="0">
                <a:ln w="11430">
                  <a:solidFill>
                    <a:schemeClr val="bg1"/>
                  </a:solidFill>
                </a:ln>
                <a:solidFill>
                  <a:srgbClr val="A4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Reading the Calendar</a:t>
            </a:r>
            <a:endParaRPr lang="en-US" sz="6000" b="1" spc="50" dirty="0">
              <a:ln w="11430">
                <a:solidFill>
                  <a:schemeClr val="bg1"/>
                </a:solidFill>
              </a:ln>
              <a:solidFill>
                <a:srgbClr val="A40000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8" name="Table 17"/>
          <p:cNvGraphicFramePr>
            <a:graphicFrameLocks noGrp="1"/>
          </p:cNvGraphicFramePr>
          <p:nvPr/>
        </p:nvGraphicFramePr>
        <p:xfrm>
          <a:off x="-3" y="4036350"/>
          <a:ext cx="9144002" cy="280416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306286"/>
                <a:gridCol w="1306286"/>
                <a:gridCol w="1306286"/>
                <a:gridCol w="1306286"/>
                <a:gridCol w="1306286"/>
                <a:gridCol w="1306286"/>
                <a:gridCol w="1306286"/>
              </a:tblGrid>
              <a:tr h="248383">
                <a:tc gridSpan="7"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rgbClr val="C00000"/>
                          </a:solidFill>
                          <a:effectLst>
                            <a:glow rad="228600">
                              <a:schemeClr val="accent3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January </a:t>
                      </a:r>
                      <a:r>
                        <a:rPr lang="en-US" sz="2000" dirty="0" smtClean="0">
                          <a:solidFill>
                            <a:srgbClr val="C00000"/>
                          </a:solidFill>
                          <a:effectLst>
                            <a:glow rad="228600">
                              <a:schemeClr val="accent3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2013</a:t>
                      </a:r>
                      <a:endParaRPr lang="en-US" sz="2400" dirty="0">
                        <a:solidFill>
                          <a:srgbClr val="C00000"/>
                        </a:solidFill>
                        <a:effectLst>
                          <a:glow rad="228600">
                            <a:schemeClr val="accent3">
                              <a:satMod val="175000"/>
                              <a:alpha val="40000"/>
                            </a:schemeClr>
                          </a:glow>
                        </a:effectLst>
                      </a:endParaRPr>
                    </a:p>
                  </a:txBody>
                  <a:tcPr>
                    <a:solidFill>
                      <a:schemeClr val="tx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</a:tr>
              <a:tr h="198706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  <a:effectLst>
                            <a:glow rad="228600">
                              <a:schemeClr val="accent3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Sun</a:t>
                      </a:r>
                      <a:endParaRPr lang="en-US" sz="1800" dirty="0">
                        <a:solidFill>
                          <a:schemeClr val="bg1"/>
                        </a:solidFill>
                        <a:effectLst>
                          <a:glow rad="228600">
                            <a:schemeClr val="accent3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bg1"/>
                          </a:solidFill>
                          <a:effectLst>
                            <a:glow rad="228600">
                              <a:schemeClr val="accent3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Mon</a:t>
                      </a:r>
                      <a:endParaRPr lang="en-US" sz="1600" dirty="0">
                        <a:solidFill>
                          <a:schemeClr val="bg1"/>
                        </a:solidFill>
                        <a:effectLst>
                          <a:glow rad="228600">
                            <a:schemeClr val="accent3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  <a:effectLst>
                            <a:glow rad="228600">
                              <a:schemeClr val="accent3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Tue</a:t>
                      </a:r>
                      <a:endParaRPr lang="en-US" sz="1800" dirty="0">
                        <a:solidFill>
                          <a:schemeClr val="bg1"/>
                        </a:solidFill>
                        <a:effectLst>
                          <a:glow rad="228600">
                            <a:schemeClr val="accent3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  <a:effectLst>
                            <a:glow rad="228600">
                              <a:schemeClr val="accent3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Wed</a:t>
                      </a:r>
                      <a:endParaRPr lang="en-US" sz="1800" dirty="0">
                        <a:solidFill>
                          <a:schemeClr val="bg1"/>
                        </a:solidFill>
                        <a:effectLst>
                          <a:glow rad="228600">
                            <a:schemeClr val="accent3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  <a:effectLst>
                            <a:glow rad="228600">
                              <a:schemeClr val="accent3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Thu</a:t>
                      </a:r>
                      <a:endParaRPr lang="en-US" sz="1800" dirty="0">
                        <a:solidFill>
                          <a:schemeClr val="bg1"/>
                        </a:solidFill>
                        <a:effectLst>
                          <a:glow rad="228600">
                            <a:schemeClr val="accent3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FF0000"/>
                          </a:solidFill>
                          <a:effectLst>
                            <a:glow rad="228600">
                              <a:schemeClr val="accent3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Fri</a:t>
                      </a:r>
                      <a:endParaRPr lang="en-US" sz="1800" dirty="0">
                        <a:solidFill>
                          <a:srgbClr val="FF0000"/>
                        </a:solidFill>
                        <a:effectLst>
                          <a:glow rad="228600">
                            <a:schemeClr val="accent3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FF0000"/>
                          </a:solidFill>
                          <a:effectLst>
                            <a:glow rad="228600">
                              <a:schemeClr val="accent3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Sat</a:t>
                      </a:r>
                      <a:endParaRPr lang="en-US" sz="1800" dirty="0">
                        <a:solidFill>
                          <a:srgbClr val="FF0000"/>
                        </a:solidFill>
                        <a:effectLst>
                          <a:glow rad="228600">
                            <a:schemeClr val="accent3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215265"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chemeClr val="bg1"/>
                        </a:solidFill>
                        <a:effectLst>
                          <a:glow rad="228600">
                            <a:schemeClr val="accent3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chemeClr val="bg1"/>
                        </a:solidFill>
                        <a:effectLst>
                          <a:glow rad="228600">
                            <a:schemeClr val="accent3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bg1"/>
                          </a:solidFill>
                          <a:effectLst>
                            <a:glow rad="228600">
                              <a:schemeClr val="accent3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1</a:t>
                      </a:r>
                      <a:endParaRPr lang="en-US" sz="2000" dirty="0">
                        <a:solidFill>
                          <a:schemeClr val="bg1"/>
                        </a:solidFill>
                        <a:effectLst>
                          <a:glow rad="228600">
                            <a:schemeClr val="accent3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bg1"/>
                          </a:solidFill>
                          <a:effectLst>
                            <a:glow rad="228600">
                              <a:schemeClr val="accent3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2</a:t>
                      </a:r>
                      <a:endParaRPr lang="en-US" sz="2000" dirty="0">
                        <a:solidFill>
                          <a:schemeClr val="bg1"/>
                        </a:solidFill>
                        <a:effectLst>
                          <a:glow rad="228600">
                            <a:schemeClr val="accent3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bg1"/>
                          </a:solidFill>
                          <a:effectLst>
                            <a:glow rad="228600">
                              <a:schemeClr val="accent3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3</a:t>
                      </a:r>
                      <a:endParaRPr lang="en-US" sz="2000" dirty="0">
                        <a:solidFill>
                          <a:schemeClr val="bg1"/>
                        </a:solidFill>
                        <a:effectLst>
                          <a:glow rad="228600">
                            <a:schemeClr val="accent3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  <a:effectLst>
                            <a:glow rad="228600">
                              <a:schemeClr val="accent3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4</a:t>
                      </a:r>
                      <a:endParaRPr lang="en-US" sz="2000" dirty="0">
                        <a:solidFill>
                          <a:srgbClr val="FF0000"/>
                        </a:solidFill>
                        <a:effectLst>
                          <a:glow rad="228600">
                            <a:schemeClr val="accent3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  <a:effectLst>
                            <a:glow rad="228600">
                              <a:schemeClr val="accent3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5</a:t>
                      </a:r>
                      <a:endParaRPr lang="en-US" sz="2000" dirty="0">
                        <a:solidFill>
                          <a:srgbClr val="FF0000"/>
                        </a:solidFill>
                        <a:effectLst>
                          <a:glow rad="228600">
                            <a:schemeClr val="accent3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215265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bg1"/>
                          </a:solidFill>
                          <a:effectLst>
                            <a:glow rad="228600">
                              <a:schemeClr val="accent3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6</a:t>
                      </a:r>
                      <a:endParaRPr lang="en-US" sz="2000" dirty="0">
                        <a:solidFill>
                          <a:schemeClr val="bg1"/>
                        </a:solidFill>
                        <a:effectLst>
                          <a:glow rad="228600">
                            <a:schemeClr val="accent3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bg1"/>
                          </a:solidFill>
                          <a:effectLst>
                            <a:glow rad="228600">
                              <a:schemeClr val="accent3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7</a:t>
                      </a:r>
                      <a:endParaRPr lang="en-US" sz="2000" dirty="0">
                        <a:solidFill>
                          <a:schemeClr val="bg1"/>
                        </a:solidFill>
                        <a:effectLst>
                          <a:glow rad="228600">
                            <a:schemeClr val="accent3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bg1"/>
                          </a:solidFill>
                          <a:effectLst>
                            <a:glow rad="228600">
                              <a:schemeClr val="accent3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8</a:t>
                      </a:r>
                      <a:endParaRPr lang="en-US" sz="2000" dirty="0">
                        <a:solidFill>
                          <a:schemeClr val="bg1"/>
                        </a:solidFill>
                        <a:effectLst>
                          <a:glow rad="228600">
                            <a:schemeClr val="accent3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bg1"/>
                          </a:solidFill>
                          <a:effectLst>
                            <a:glow rad="228600">
                              <a:schemeClr val="accent3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9</a:t>
                      </a:r>
                      <a:endParaRPr lang="en-US" sz="2000" dirty="0">
                        <a:solidFill>
                          <a:schemeClr val="bg1"/>
                        </a:solidFill>
                        <a:effectLst>
                          <a:glow rad="228600">
                            <a:schemeClr val="accent3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bg1"/>
                          </a:solidFill>
                          <a:effectLst>
                            <a:glow rad="228600">
                              <a:schemeClr val="accent3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10</a:t>
                      </a:r>
                      <a:endParaRPr lang="en-US" sz="2000" dirty="0">
                        <a:solidFill>
                          <a:schemeClr val="bg1"/>
                        </a:solidFill>
                        <a:effectLst>
                          <a:glow rad="228600">
                            <a:schemeClr val="accent3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  <a:effectLst>
                            <a:glow rad="228600">
                              <a:schemeClr val="accent3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11</a:t>
                      </a:r>
                      <a:endParaRPr lang="en-US" sz="2000" dirty="0">
                        <a:solidFill>
                          <a:srgbClr val="FF0000"/>
                        </a:solidFill>
                        <a:effectLst>
                          <a:glow rad="228600">
                            <a:schemeClr val="accent3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  <a:effectLst>
                            <a:glow rad="228600">
                              <a:schemeClr val="accent3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12</a:t>
                      </a:r>
                      <a:endParaRPr lang="en-US" sz="2000" dirty="0">
                        <a:solidFill>
                          <a:srgbClr val="FF0000"/>
                        </a:solidFill>
                        <a:effectLst>
                          <a:glow rad="228600">
                            <a:schemeClr val="accent3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215265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bg1"/>
                          </a:solidFill>
                          <a:effectLst>
                            <a:glow rad="228600">
                              <a:schemeClr val="accent3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13</a:t>
                      </a:r>
                      <a:endParaRPr lang="en-US" sz="2000" dirty="0">
                        <a:solidFill>
                          <a:schemeClr val="bg1"/>
                        </a:solidFill>
                        <a:effectLst>
                          <a:glow rad="228600">
                            <a:schemeClr val="accent3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bg1"/>
                          </a:solidFill>
                          <a:effectLst>
                            <a:glow rad="228600">
                              <a:schemeClr val="accent3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14</a:t>
                      </a:r>
                      <a:endParaRPr lang="en-US" sz="2000" dirty="0">
                        <a:solidFill>
                          <a:schemeClr val="bg1"/>
                        </a:solidFill>
                        <a:effectLst>
                          <a:glow rad="228600">
                            <a:schemeClr val="accent3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bg1"/>
                          </a:solidFill>
                          <a:effectLst>
                            <a:glow rad="228600">
                              <a:schemeClr val="accent3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15</a:t>
                      </a:r>
                      <a:endParaRPr lang="en-US" sz="2000" dirty="0">
                        <a:solidFill>
                          <a:schemeClr val="bg1"/>
                        </a:solidFill>
                        <a:effectLst>
                          <a:glow rad="228600">
                            <a:schemeClr val="accent3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bg1"/>
                          </a:solidFill>
                          <a:effectLst>
                            <a:glow rad="228600">
                              <a:schemeClr val="accent3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16</a:t>
                      </a:r>
                      <a:endParaRPr lang="en-US" sz="2000" dirty="0">
                        <a:solidFill>
                          <a:schemeClr val="bg1"/>
                        </a:solidFill>
                        <a:effectLst>
                          <a:glow rad="228600">
                            <a:schemeClr val="accent3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bg1"/>
                          </a:solidFill>
                          <a:effectLst>
                            <a:glow rad="228600">
                              <a:schemeClr val="accent3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17</a:t>
                      </a:r>
                      <a:endParaRPr lang="en-US" sz="2000" dirty="0">
                        <a:solidFill>
                          <a:schemeClr val="bg1"/>
                        </a:solidFill>
                        <a:effectLst>
                          <a:glow rad="228600">
                            <a:schemeClr val="accent3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  <a:effectLst>
                            <a:glow rad="228600">
                              <a:schemeClr val="accent3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18</a:t>
                      </a:r>
                      <a:endParaRPr lang="en-US" sz="2000" dirty="0">
                        <a:solidFill>
                          <a:srgbClr val="FF0000"/>
                        </a:solidFill>
                        <a:effectLst>
                          <a:glow rad="228600">
                            <a:schemeClr val="accent3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  <a:effectLst>
                            <a:glow rad="228600">
                              <a:schemeClr val="accent3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19</a:t>
                      </a:r>
                      <a:endParaRPr lang="en-US" sz="2000" dirty="0">
                        <a:solidFill>
                          <a:srgbClr val="FF0000"/>
                        </a:solidFill>
                        <a:effectLst>
                          <a:glow rad="228600">
                            <a:schemeClr val="accent3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215265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bg1"/>
                          </a:solidFill>
                          <a:effectLst>
                            <a:glow rad="228600">
                              <a:schemeClr val="accent3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20</a:t>
                      </a:r>
                      <a:endParaRPr lang="en-US" sz="2000" dirty="0">
                        <a:solidFill>
                          <a:schemeClr val="bg1"/>
                        </a:solidFill>
                        <a:effectLst>
                          <a:glow rad="228600">
                            <a:schemeClr val="accent3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bg1"/>
                          </a:solidFill>
                          <a:effectLst>
                            <a:glow rad="228600">
                              <a:schemeClr val="accent3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21</a:t>
                      </a:r>
                      <a:endParaRPr lang="en-US" sz="2000" dirty="0">
                        <a:solidFill>
                          <a:schemeClr val="bg1"/>
                        </a:solidFill>
                        <a:effectLst>
                          <a:glow rad="228600">
                            <a:schemeClr val="accent3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bg1"/>
                          </a:solidFill>
                          <a:effectLst>
                            <a:glow rad="228600">
                              <a:schemeClr val="accent3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22</a:t>
                      </a:r>
                      <a:endParaRPr lang="en-US" sz="2000" dirty="0">
                        <a:solidFill>
                          <a:schemeClr val="bg1"/>
                        </a:solidFill>
                        <a:effectLst>
                          <a:glow rad="228600">
                            <a:schemeClr val="accent3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bg1"/>
                          </a:solidFill>
                          <a:effectLst>
                            <a:glow rad="228600">
                              <a:schemeClr val="accent3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23</a:t>
                      </a:r>
                      <a:endParaRPr lang="en-US" sz="2000" dirty="0">
                        <a:solidFill>
                          <a:schemeClr val="bg1"/>
                        </a:solidFill>
                        <a:effectLst>
                          <a:glow rad="228600">
                            <a:schemeClr val="accent3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bg1"/>
                          </a:solidFill>
                          <a:effectLst>
                            <a:glow rad="228600">
                              <a:schemeClr val="accent3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24</a:t>
                      </a:r>
                      <a:endParaRPr lang="en-US" sz="2000" dirty="0">
                        <a:solidFill>
                          <a:schemeClr val="bg1"/>
                        </a:solidFill>
                        <a:effectLst>
                          <a:glow rad="228600">
                            <a:schemeClr val="accent3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  <a:effectLst>
                            <a:glow rad="228600">
                              <a:schemeClr val="accent3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25</a:t>
                      </a:r>
                      <a:endParaRPr lang="en-US" sz="2000" dirty="0">
                        <a:solidFill>
                          <a:srgbClr val="FF0000"/>
                        </a:solidFill>
                        <a:effectLst>
                          <a:glow rad="228600">
                            <a:schemeClr val="accent3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  <a:effectLst>
                            <a:glow rad="228600">
                              <a:schemeClr val="accent3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26</a:t>
                      </a:r>
                      <a:endParaRPr lang="en-US" sz="2000" dirty="0">
                        <a:solidFill>
                          <a:srgbClr val="FF0000"/>
                        </a:solidFill>
                        <a:effectLst>
                          <a:glow rad="228600">
                            <a:schemeClr val="accent3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215265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bg1"/>
                          </a:solidFill>
                          <a:effectLst>
                            <a:glow rad="228600">
                              <a:schemeClr val="accent3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27</a:t>
                      </a:r>
                      <a:endParaRPr lang="en-US" sz="2000" dirty="0">
                        <a:solidFill>
                          <a:schemeClr val="bg1"/>
                        </a:solidFill>
                        <a:effectLst>
                          <a:glow rad="228600">
                            <a:schemeClr val="accent3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bg1"/>
                          </a:solidFill>
                          <a:effectLst>
                            <a:glow rad="228600">
                              <a:schemeClr val="accent3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28</a:t>
                      </a:r>
                      <a:endParaRPr lang="en-US" sz="2000" dirty="0">
                        <a:solidFill>
                          <a:schemeClr val="bg1"/>
                        </a:solidFill>
                        <a:effectLst>
                          <a:glow rad="228600">
                            <a:schemeClr val="accent3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bg1"/>
                          </a:solidFill>
                          <a:effectLst>
                            <a:glow rad="228600">
                              <a:schemeClr val="accent3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29</a:t>
                      </a:r>
                      <a:endParaRPr lang="en-US" sz="2000" dirty="0">
                        <a:solidFill>
                          <a:schemeClr val="bg1"/>
                        </a:solidFill>
                        <a:effectLst>
                          <a:glow rad="228600">
                            <a:schemeClr val="accent3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bg1"/>
                          </a:solidFill>
                          <a:effectLst>
                            <a:glow rad="228600">
                              <a:schemeClr val="accent3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30</a:t>
                      </a:r>
                      <a:endParaRPr lang="en-US" sz="2000" dirty="0">
                        <a:solidFill>
                          <a:schemeClr val="bg1"/>
                        </a:solidFill>
                        <a:effectLst>
                          <a:glow rad="228600">
                            <a:schemeClr val="accent3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bg1"/>
                          </a:solidFill>
                          <a:effectLst>
                            <a:glow rad="228600">
                              <a:schemeClr val="accent3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31</a:t>
                      </a:r>
                      <a:endParaRPr lang="en-US" sz="2000" dirty="0">
                        <a:solidFill>
                          <a:schemeClr val="bg1"/>
                        </a:solidFill>
                        <a:effectLst>
                          <a:glow rad="228600">
                            <a:schemeClr val="accent3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chemeClr val="bg1"/>
                        </a:solidFill>
                        <a:effectLst>
                          <a:glow rad="228600">
                            <a:schemeClr val="accent3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chemeClr val="bg1"/>
                        </a:solidFill>
                        <a:effectLst>
                          <a:glow rad="228600">
                            <a:schemeClr val="accent3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rea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>
                <a:alpha val="35000"/>
              </a:srgbClr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463" y="1070950"/>
            <a:ext cx="560441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Learning Outcomes: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2477" y="2478575"/>
            <a:ext cx="8526693" cy="20621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By the end of the lesson students will be able to-</a:t>
            </a:r>
          </a:p>
          <a:p>
            <a: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tell meaning of the new words;</a:t>
            </a:r>
          </a:p>
          <a:p>
            <a:pPr>
              <a:buFontTx/>
              <a:buChar char="-"/>
            </a:pPr>
            <a: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read </a:t>
            </a:r>
            <a: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the text with correct pronunciation;</a:t>
            </a:r>
          </a:p>
          <a:p>
            <a: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identify the date and day from the calendar.</a:t>
            </a:r>
            <a:endParaRPr lang="en-US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52650" y="1961800"/>
            <a:ext cx="7110150" cy="0"/>
          </a:xfrm>
          <a:prstGeom prst="line">
            <a:avLst/>
          </a:prstGeom>
          <a:ln w="34925">
            <a:solidFill>
              <a:srgbClr val="66FF33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2D050">
                <a:alpha val="35000"/>
              </a:srgbClr>
            </a:gs>
            <a:gs pos="64999">
              <a:srgbClr val="F0EBD5"/>
            </a:gs>
            <a:gs pos="100000">
              <a:srgbClr val="D1C39F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926830" y="645830"/>
            <a:ext cx="3429000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9600" b="1" spc="50" dirty="0" smtClean="0">
                <a:ln w="11430">
                  <a:solidFill>
                    <a:schemeClr val="bg1"/>
                  </a:solidFill>
                </a:ln>
                <a:solidFill>
                  <a:srgbClr val="FF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Input</a:t>
            </a:r>
            <a:endParaRPr lang="en-US" sz="9600" b="1" spc="50" dirty="0">
              <a:ln w="11430">
                <a:solidFill>
                  <a:schemeClr val="bg1"/>
                </a:solidFill>
              </a:ln>
              <a:solidFill>
                <a:srgbClr val="FF0000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05790" y="2342770"/>
            <a:ext cx="36875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Time: 20 minutes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Down Arrow 6"/>
          <p:cNvSpPr/>
          <p:nvPr/>
        </p:nvSpPr>
        <p:spPr>
          <a:xfrm>
            <a:off x="3798760" y="3583900"/>
            <a:ext cx="1417820" cy="2152340"/>
          </a:xfrm>
          <a:prstGeom prst="downArrow">
            <a:avLst/>
          </a:prstGeom>
          <a:solidFill>
            <a:srgbClr val="006600"/>
          </a:solidFill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med">
    <p:check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4">
                  <a:tint val="45000"/>
                  <a:satMod val="200000"/>
                </a:schemeClr>
              </a:gs>
              <a:gs pos="30000">
                <a:schemeClr val="accent4">
                  <a:tint val="61000"/>
                  <a:satMod val="200000"/>
                </a:schemeClr>
              </a:gs>
              <a:gs pos="45000">
                <a:schemeClr val="accent4">
                  <a:tint val="66000"/>
                  <a:satMod val="200000"/>
                </a:schemeClr>
              </a:gs>
              <a:gs pos="55000">
                <a:schemeClr val="accent5">
                  <a:lumMod val="20000"/>
                  <a:lumOff val="80000"/>
                </a:schemeClr>
              </a:gs>
              <a:gs pos="73000">
                <a:schemeClr val="accent4">
                  <a:tint val="61000"/>
                  <a:satMod val="200000"/>
                </a:schemeClr>
              </a:gs>
              <a:gs pos="100000">
                <a:schemeClr val="accent4">
                  <a:tint val="45000"/>
                  <a:satMod val="200000"/>
                </a:schemeClr>
              </a:gs>
            </a:gsLst>
            <a:lin ang="13500000" scaled="1"/>
            <a:tileRect/>
          </a:gradFill>
          <a:ln>
            <a:noFill/>
          </a:ln>
          <a:effectLst>
            <a:innerShdw blurRad="63500" dist="50800" dir="54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28600" y="381000"/>
            <a:ext cx="8534400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New words with sentences: 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(by using picture) </a:t>
            </a:r>
            <a:endParaRPr lang="en-US" sz="32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 descr="15703156-spanish-version-of-may-2013-calendar-beautiful-and-colorful-design-over-white-raster-version-is-in-m.jpg"/>
          <p:cNvPicPr>
            <a:picLocks noChangeAspect="1"/>
          </p:cNvPicPr>
          <p:nvPr/>
        </p:nvPicPr>
        <p:blipFill>
          <a:blip r:embed="rId2" cstate="print">
            <a:lum contrast="30000"/>
          </a:blip>
          <a:stretch>
            <a:fillRect/>
          </a:stretch>
        </p:blipFill>
        <p:spPr>
          <a:xfrm>
            <a:off x="381000" y="1752600"/>
            <a:ext cx="2743200" cy="216027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TextBox 6"/>
          <p:cNvSpPr txBox="1"/>
          <p:nvPr/>
        </p:nvSpPr>
        <p:spPr>
          <a:xfrm>
            <a:off x="304800" y="4191000"/>
            <a:ext cx="3200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Calendar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3291590" y="2514600"/>
            <a:ext cx="609600" cy="381000"/>
          </a:xfrm>
          <a:prstGeom prst="rightArrow">
            <a:avLst/>
          </a:prstGeom>
          <a:solidFill>
            <a:srgbClr val="C00000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4268450" y="1750874"/>
            <a:ext cx="4572000" cy="175432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It is a record of the days, dates and months of a year.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Down Arrow 12"/>
          <p:cNvSpPr/>
          <p:nvPr/>
        </p:nvSpPr>
        <p:spPr>
          <a:xfrm>
            <a:off x="6264640" y="3662600"/>
            <a:ext cx="381000" cy="533400"/>
          </a:xfrm>
          <a:prstGeom prst="down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4649450" y="4434590"/>
            <a:ext cx="3854970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This calendar is so beautiful.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 animBg="1"/>
      <p:bldP spid="12" grpId="0" animBg="1"/>
      <p:bldP spid="13" grpId="0" animBg="1"/>
      <p:bldP spid="1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1461</TotalTime>
  <Words>808</Words>
  <Application>Microsoft Office PowerPoint</Application>
  <PresentationFormat>On-screen Show (4:3)</PresentationFormat>
  <Paragraphs>491</Paragraphs>
  <Slides>25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7" baseType="lpstr">
      <vt:lpstr>Office Theme</vt:lpstr>
      <vt:lpstr>Packager Shell Object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PTI</dc:creator>
  <cp:lastModifiedBy>PTI</cp:lastModifiedBy>
  <cp:revision>282</cp:revision>
  <dcterms:created xsi:type="dcterms:W3CDTF">2006-08-16T00:00:00Z</dcterms:created>
  <dcterms:modified xsi:type="dcterms:W3CDTF">2013-06-24T12:18:22Z</dcterms:modified>
</cp:coreProperties>
</file>