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59" r:id="rId3"/>
    <p:sldId id="258" r:id="rId4"/>
    <p:sldId id="263" r:id="rId5"/>
    <p:sldId id="264" r:id="rId6"/>
    <p:sldId id="267" r:id="rId7"/>
    <p:sldId id="269" r:id="rId8"/>
    <p:sldId id="261" r:id="rId9"/>
    <p:sldId id="273" r:id="rId10"/>
    <p:sldId id="296" r:id="rId11"/>
    <p:sldId id="298" r:id="rId12"/>
    <p:sldId id="274" r:id="rId13"/>
    <p:sldId id="305" r:id="rId14"/>
    <p:sldId id="304" r:id="rId15"/>
    <p:sldId id="276" r:id="rId16"/>
    <p:sldId id="278" r:id="rId17"/>
    <p:sldId id="281" r:id="rId18"/>
    <p:sldId id="280" r:id="rId19"/>
    <p:sldId id="287" r:id="rId20"/>
    <p:sldId id="290" r:id="rId21"/>
    <p:sldId id="306" r:id="rId22"/>
    <p:sldId id="292" r:id="rId23"/>
    <p:sldId id="310" r:id="rId24"/>
    <p:sldId id="308" r:id="rId25"/>
    <p:sldId id="309" r:id="rId26"/>
    <p:sldId id="300" r:id="rId27"/>
    <p:sldId id="30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412"/>
    <a:srgbClr val="66FFFF"/>
    <a:srgbClr val="FA3C16"/>
    <a:srgbClr val="66FF66"/>
    <a:srgbClr val="F824DF"/>
    <a:srgbClr val="99CC00"/>
    <a:srgbClr val="E52A05"/>
    <a:srgbClr val="FF99CC"/>
    <a:srgbClr val="FB674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88" autoAdjust="0"/>
    <p:restoredTop sz="94624" autoAdjust="0"/>
  </p:normalViewPr>
  <p:slideViewPr>
    <p:cSldViewPr>
      <p:cViewPr>
        <p:scale>
          <a:sx n="59" d="100"/>
          <a:sy n="59" d="100"/>
        </p:scale>
        <p:origin x="-104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1ADB3-C8BB-4A82-9D11-758DE250B76B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E9048-AF4E-4543-A4E9-362590D2A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1869DF-490A-4B62-B1BB-A46431502DB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E9048-AF4E-4543-A4E9-362590D2AA0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esources.oswego.org/games/fractionflags/fractionflag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0000">
                <a:schemeClr val="accent4">
                  <a:shade val="95000"/>
                  <a:satMod val="15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prstMaterial="metal">
            <a:bevelT w="38100" h="57150" prst="angle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2057400" y="1371600"/>
            <a:ext cx="5791200" cy="4038600"/>
          </a:xfrm>
          <a:prstGeom prst="ellipse">
            <a:avLst/>
          </a:prstGeom>
          <a:ln w="57150">
            <a:solidFill>
              <a:srgbClr val="00B05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prstTxWarp prst="textInflateTop">
              <a:avLst/>
            </a:prstTxWarp>
          </a:bodyPr>
          <a:lstStyle/>
          <a:p>
            <a:pPr algn="ctr"/>
            <a:r>
              <a:rPr lang="bn-BD" sz="8000" dirty="0" smtClean="0">
                <a:ln w="38100">
                  <a:solidFill>
                    <a:srgbClr val="00B050"/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Donut 49"/>
          <p:cNvSpPr/>
          <p:nvPr/>
        </p:nvSpPr>
        <p:spPr>
          <a:xfrm>
            <a:off x="2209800" y="4495800"/>
            <a:ext cx="1143000" cy="5334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Donut 50"/>
          <p:cNvSpPr/>
          <p:nvPr/>
        </p:nvSpPr>
        <p:spPr>
          <a:xfrm>
            <a:off x="6781800" y="4419600"/>
            <a:ext cx="1143000" cy="4572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Donut 53"/>
          <p:cNvSpPr/>
          <p:nvPr/>
        </p:nvSpPr>
        <p:spPr>
          <a:xfrm>
            <a:off x="5486400" y="1371600"/>
            <a:ext cx="1143000" cy="4572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Donut 58"/>
          <p:cNvSpPr/>
          <p:nvPr/>
        </p:nvSpPr>
        <p:spPr>
          <a:xfrm>
            <a:off x="3124200" y="1371600"/>
            <a:ext cx="1143000" cy="5334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Donut 59"/>
          <p:cNvSpPr/>
          <p:nvPr/>
        </p:nvSpPr>
        <p:spPr>
          <a:xfrm>
            <a:off x="1752600" y="2819400"/>
            <a:ext cx="1143000" cy="6096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Donut 60"/>
          <p:cNvSpPr/>
          <p:nvPr/>
        </p:nvSpPr>
        <p:spPr>
          <a:xfrm>
            <a:off x="7239000" y="2819400"/>
            <a:ext cx="1143000" cy="4572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Donut 62"/>
          <p:cNvSpPr/>
          <p:nvPr/>
        </p:nvSpPr>
        <p:spPr>
          <a:xfrm>
            <a:off x="4572000" y="5029200"/>
            <a:ext cx="1143000" cy="533400"/>
          </a:xfrm>
          <a:prstGeom prst="donut">
            <a:avLst/>
          </a:prstGeom>
          <a:ln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 descr="rose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l="21667" t="8889" r="30833" b="35556"/>
          <a:stretch>
            <a:fillRect/>
          </a:stretch>
        </p:blipFill>
        <p:spPr>
          <a:xfrm>
            <a:off x="609600" y="685800"/>
            <a:ext cx="1645920" cy="1443789"/>
          </a:xfrm>
          <a:prstGeom prst="ellipse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4" name="Picture 13" descr="rose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l="21667" t="8889" r="30833" b="35556"/>
          <a:stretch>
            <a:fillRect/>
          </a:stretch>
        </p:blipFill>
        <p:spPr>
          <a:xfrm>
            <a:off x="7239000" y="5029200"/>
            <a:ext cx="1645920" cy="1443789"/>
          </a:xfrm>
          <a:prstGeom prst="ellipse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905000" y="1143000"/>
            <a:ext cx="5257800" cy="1524000"/>
          </a:xfrm>
          <a:prstGeom prst="roundRect">
            <a:avLst/>
          </a:prstGeom>
          <a:solidFill>
            <a:srgbClr val="FF99CC"/>
          </a:solidFill>
          <a:ln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rightRoom" dir="t"/>
          </a:scene3d>
          <a:sp3d extrusionH="76200" prstMaterial="clear">
            <a:bevelT h="63500"/>
            <a:extrusionClr>
              <a:srgbClr val="FFC000"/>
            </a:extrusion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বাস্তব পর্যায়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4267200" y="2743200"/>
            <a:ext cx="609600" cy="97840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66800" y="3886200"/>
            <a:ext cx="7543800" cy="1569660"/>
          </a:xfrm>
          <a:prstGeom prst="rect">
            <a:avLst/>
          </a:prstGeom>
          <a:noFill/>
          <a:ln>
            <a:solidFill>
              <a:srgbClr val="E52A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কলা, কাগজ, পাউরুটি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এগুলোর মাধ্যমে ভগ্নাংশের ধারণা প্রদান। 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loud 37"/>
          <p:cNvSpPr/>
          <p:nvPr/>
        </p:nvSpPr>
        <p:spPr>
          <a:xfrm>
            <a:off x="1524000" y="533400"/>
            <a:ext cx="6096000" cy="46482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অর্ধবাস্তব ও বস্তুনিরপেক্ষ পর্যায়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4267200" y="5257800"/>
            <a:ext cx="685800" cy="97840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5997" r="51958" b="35598"/>
          <a:stretch>
            <a:fillRect/>
          </a:stretch>
        </p:blipFill>
        <p:spPr>
          <a:xfrm>
            <a:off x="3369216" y="1211221"/>
            <a:ext cx="990600" cy="1825059"/>
          </a:xfrm>
          <a:prstGeom prst="rect">
            <a:avLst/>
          </a:prstGeom>
        </p:spPr>
      </p:pic>
      <p:pic>
        <p:nvPicPr>
          <p:cNvPr id="59" name="Picture 58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8043" t="25997" r="31112" b="35598"/>
          <a:stretch>
            <a:fillRect/>
          </a:stretch>
        </p:blipFill>
        <p:spPr>
          <a:xfrm>
            <a:off x="4359816" y="1211221"/>
            <a:ext cx="990600" cy="1825059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3703164" y="3002284"/>
            <a:ext cx="1145500" cy="1367694"/>
            <a:chOff x="913150" y="2840796"/>
            <a:chExt cx="1145500" cy="1367694"/>
          </a:xfrm>
        </p:grpSpPr>
        <p:sp>
          <p:nvSpPr>
            <p:cNvPr id="72" name="TextBox 71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১</a:t>
              </a:r>
              <a:endParaRPr lang="en-US" sz="5000" dirty="0">
                <a:latin typeface="Nikosh2" pitchFamily="2" charset="0"/>
                <a:cs typeface="Nikosh2" pitchFamily="2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2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/>
          <p:cNvSpPr txBox="1"/>
          <p:nvPr/>
        </p:nvSpPr>
        <p:spPr>
          <a:xfrm>
            <a:off x="1854588" y="4688246"/>
            <a:ext cx="54864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অর্ধেক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ভাগের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ভাগ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56059E-6 L 0.26077 -4.560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7680" t="25997" r="31112" b="53521"/>
          <a:stretch>
            <a:fillRect/>
          </a:stretch>
        </p:blipFill>
        <p:spPr>
          <a:xfrm>
            <a:off x="4323847" y="1600200"/>
            <a:ext cx="705353" cy="729942"/>
          </a:xfrm>
          <a:prstGeom prst="rect">
            <a:avLst/>
          </a:prstGeom>
        </p:spPr>
      </p:pic>
      <p:pic>
        <p:nvPicPr>
          <p:cNvPr id="42" name="Picture 41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26627" r="51595" b="52891"/>
          <a:stretch>
            <a:fillRect/>
          </a:stretch>
        </p:blipFill>
        <p:spPr>
          <a:xfrm>
            <a:off x="3579803" y="1600200"/>
            <a:ext cx="705353" cy="729942"/>
          </a:xfrm>
          <a:prstGeom prst="rect">
            <a:avLst/>
          </a:prstGeom>
        </p:spPr>
      </p:pic>
      <p:pic>
        <p:nvPicPr>
          <p:cNvPr id="43" name="Picture 42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47901" t="46522" r="31112" b="35598"/>
          <a:stretch>
            <a:fillRect/>
          </a:stretch>
        </p:blipFill>
        <p:spPr>
          <a:xfrm>
            <a:off x="4318659" y="2349588"/>
            <a:ext cx="697981" cy="637203"/>
          </a:xfrm>
          <a:prstGeom prst="rect">
            <a:avLst/>
          </a:prstGeom>
        </p:spPr>
      </p:pic>
      <p:pic>
        <p:nvPicPr>
          <p:cNvPr id="44" name="Picture 43" descr="aaaa.pn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27197" t="46689" r="51721" b="35598"/>
          <a:stretch>
            <a:fillRect/>
          </a:stretch>
        </p:blipFill>
        <p:spPr>
          <a:xfrm>
            <a:off x="3585778" y="2348091"/>
            <a:ext cx="701164" cy="631220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3618756" y="2763128"/>
            <a:ext cx="1145500" cy="1367694"/>
            <a:chOff x="913150" y="2840796"/>
            <a:chExt cx="1145500" cy="1367694"/>
          </a:xfrm>
        </p:grpSpPr>
        <p:sp>
          <p:nvSpPr>
            <p:cNvPr id="48" name="TextBox 47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1439592" y="4088018"/>
            <a:ext cx="5994012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চ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তুর্থাংশ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ভাগের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ভাগ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04800" y="5334000"/>
            <a:ext cx="8534400" cy="1117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বস্তুকে কয়েকটি সমান অংশে ভাগ করে তার কতগুলো অংশ নেয়া হল, তা প্রকাশ করার মাধ্যম হল ভগ্নাংশ।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231 L -0.075 -0.066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1989 L 0.07187 -0.0642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95E-6 L -0.07205 0.0448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7362E-19 8.32562E-7 L 0.075 0.0444 " pathEditMode="relative" ptsTypes="AA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208 L -0.07656 -0.06661 " pathEditMode="relative" rAng="0" ptsTypes="AA">
                                      <p:cBhvr>
                                        <p:cTn id="22" dur="5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231 L 0.06719 -0.04903 " pathEditMode="relative" rAng="0" ptsTypes="AA">
                                      <p:cBhvr>
                                        <p:cTn id="26" dur="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-0.00093 L -0.06371 0.03237 " pathEditMode="relative" rAng="0" ptsTypes="AA">
                                      <p:cBhvr>
                                        <p:cTn id="30" dur="5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09600" y="533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নিচের চিত্রগুলো লক্ষ করঃ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533400" y="1676400"/>
          <a:ext cx="350520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400"/>
                <a:gridCol w="1168400"/>
                <a:gridCol w="1168400"/>
              </a:tblGrid>
              <a:tr h="685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5" name="Straight Connector 44"/>
          <p:cNvCxnSpPr/>
          <p:nvPr/>
        </p:nvCxnSpPr>
        <p:spPr>
          <a:xfrm>
            <a:off x="457200" y="2362200"/>
            <a:ext cx="3276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57200" y="1676400"/>
            <a:ext cx="3276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3390106" y="2019300"/>
            <a:ext cx="686594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115094" y="2019300"/>
            <a:ext cx="68500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cxnSp>
        <p:nvCxnSpPr>
          <p:cNvPr id="66" name="Straight Connector 65"/>
          <p:cNvCxnSpPr/>
          <p:nvPr/>
        </p:nvCxnSpPr>
        <p:spPr>
          <a:xfrm rot="5400000">
            <a:off x="2324894" y="20185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1181894" y="20185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sp>
        <p:nvSpPr>
          <p:cNvPr id="73" name="Rectangle 72"/>
          <p:cNvSpPr/>
          <p:nvPr/>
        </p:nvSpPr>
        <p:spPr>
          <a:xfrm>
            <a:off x="457200" y="1676400"/>
            <a:ext cx="2209800" cy="685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rot="16200000" flipH="1">
            <a:off x="1181894" y="20185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3962400" y="2057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58000" y="457200"/>
            <a:ext cx="1752600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পৃষ্ঠা নং-৬০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971800" y="2819400"/>
            <a:ext cx="41148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দুই তৃতীয়াংশ বা তিনভাগের দুইভাগ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315200" y="18288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7543800" y="20574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7391400" y="14478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81000" y="4114800"/>
            <a:ext cx="3581400" cy="685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Straight Connector 94"/>
          <p:cNvCxnSpPr/>
          <p:nvPr/>
        </p:nvCxnSpPr>
        <p:spPr>
          <a:xfrm rot="16200000" flipH="1">
            <a:off x="2172494" y="44569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16200000" flipH="1">
            <a:off x="2858294" y="44569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16200000" flipH="1">
            <a:off x="1486694" y="44569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16200000" flipH="1">
            <a:off x="724694" y="44569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4343400" y="4419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2895600" y="5410200"/>
            <a:ext cx="48006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তিন পঞ্চমাংশ বা পাঁচভাগের তিনভাগ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620000" y="41910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৫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4" name="Straight Connector 113"/>
          <p:cNvCxnSpPr/>
          <p:nvPr/>
        </p:nvCxnSpPr>
        <p:spPr>
          <a:xfrm>
            <a:off x="7543800" y="43434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7543800" y="37338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381000" y="4114800"/>
            <a:ext cx="2209800" cy="6858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Connector 124"/>
          <p:cNvCxnSpPr/>
          <p:nvPr/>
        </p:nvCxnSpPr>
        <p:spPr>
          <a:xfrm rot="5400000">
            <a:off x="4610100" y="52197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rot="5400000">
            <a:off x="724694" y="4457700"/>
            <a:ext cx="685006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5400000">
            <a:off x="1486694" y="4457700"/>
            <a:ext cx="685006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4953000" y="1447800"/>
            <a:ext cx="1371600" cy="1219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e 36"/>
          <p:cNvSpPr/>
          <p:nvPr/>
        </p:nvSpPr>
        <p:spPr>
          <a:xfrm>
            <a:off x="4953000" y="1447800"/>
            <a:ext cx="1371600" cy="1219200"/>
          </a:xfrm>
          <a:prstGeom prst="pie">
            <a:avLst>
              <a:gd name="adj1" fmla="val 900663"/>
              <a:gd name="adj2" fmla="val 15028242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5181600" y="2057400"/>
            <a:ext cx="45720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5181600" y="3657600"/>
            <a:ext cx="1295400" cy="1295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ie 46"/>
          <p:cNvSpPr/>
          <p:nvPr/>
        </p:nvSpPr>
        <p:spPr>
          <a:xfrm>
            <a:off x="5181600" y="3657600"/>
            <a:ext cx="1295400" cy="1295400"/>
          </a:xfrm>
          <a:prstGeom prst="pie">
            <a:avLst>
              <a:gd name="adj1" fmla="val 4358390"/>
              <a:gd name="adj2" fmla="val 1682196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5867400" y="4267200"/>
            <a:ext cx="609600" cy="7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0800000" flipV="1">
            <a:off x="5334000" y="4343400"/>
            <a:ext cx="5334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257800" y="3962400"/>
            <a:ext cx="6096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66294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6629400" y="2057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>
            <a:off x="5638800" y="2057400"/>
            <a:ext cx="685800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16200000" flipV="1">
            <a:off x="5219700" y="1638300"/>
            <a:ext cx="609600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5524500" y="3924300"/>
            <a:ext cx="6858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16200000" flipH="1">
            <a:off x="5600700" y="4533900"/>
            <a:ext cx="609600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69" grpId="0" animBg="1"/>
      <p:bldP spid="88" grpId="0"/>
      <p:bldP spid="93" grpId="0"/>
      <p:bldP spid="111" grpId="0" animBg="1"/>
      <p:bldP spid="112" grpId="0"/>
      <p:bldP spid="117" grpId="0"/>
      <p:bldP spid="119" grpId="0" animBg="1"/>
      <p:bldP spid="37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09600" y="533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নিচের চিত্রগুলো লক্ষ করঃ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0" y="457200"/>
            <a:ext cx="1752600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পৃষ্ঠা নং-৬০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57200" y="1735020"/>
            <a:ext cx="5029200" cy="838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 rot="5400000" flipH="1" flipV="1">
            <a:off x="2324497" y="2306123"/>
            <a:ext cx="532606" cy="1588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3010694" y="2305726"/>
            <a:ext cx="533400" cy="1588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65" name="Rectangle 64"/>
          <p:cNvSpPr/>
          <p:nvPr/>
        </p:nvSpPr>
        <p:spPr>
          <a:xfrm>
            <a:off x="457200" y="1735020"/>
            <a:ext cx="3657600" cy="8382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 rot="16200000" flipV="1">
            <a:off x="43053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55" name="Straight Connector 154"/>
          <p:cNvCxnSpPr/>
          <p:nvPr/>
        </p:nvCxnSpPr>
        <p:spPr>
          <a:xfrm rot="16200000" flipV="1">
            <a:off x="914407" y="2268413"/>
            <a:ext cx="6096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56" name="Straight Connector 155"/>
          <p:cNvCxnSpPr/>
          <p:nvPr/>
        </p:nvCxnSpPr>
        <p:spPr>
          <a:xfrm rot="16200000" flipV="1">
            <a:off x="1600207" y="2268413"/>
            <a:ext cx="6096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57" name="Straight Connector 156"/>
          <p:cNvCxnSpPr/>
          <p:nvPr/>
        </p:nvCxnSpPr>
        <p:spPr>
          <a:xfrm rot="16200000" flipV="1">
            <a:off x="21717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58" name="Straight Connector 157"/>
          <p:cNvCxnSpPr/>
          <p:nvPr/>
        </p:nvCxnSpPr>
        <p:spPr>
          <a:xfrm rot="16200000" flipV="1">
            <a:off x="28575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59" name="Straight Connector 158"/>
          <p:cNvCxnSpPr/>
          <p:nvPr/>
        </p:nvCxnSpPr>
        <p:spPr>
          <a:xfrm rot="16200000" flipV="1">
            <a:off x="36195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67" name="Straight Connector 166"/>
          <p:cNvCxnSpPr/>
          <p:nvPr/>
        </p:nvCxnSpPr>
        <p:spPr>
          <a:xfrm rot="16200000" flipV="1">
            <a:off x="14859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68" name="Straight Connector 167"/>
          <p:cNvCxnSpPr/>
          <p:nvPr/>
        </p:nvCxnSpPr>
        <p:spPr>
          <a:xfrm rot="16200000" flipV="1">
            <a:off x="800107" y="2154113"/>
            <a:ext cx="838200" cy="14"/>
          </a:xfrm>
          <a:prstGeom prst="lin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70" name="Straight Arrow Connector 169"/>
          <p:cNvCxnSpPr/>
          <p:nvPr/>
        </p:nvCxnSpPr>
        <p:spPr>
          <a:xfrm rot="5400000">
            <a:off x="3467894" y="2839126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1549788" y="3264880"/>
            <a:ext cx="6019800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পাঁচ সপ্তমাংশ বা সাত ভাগের পাঁচ ভাগ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7772400" y="219222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৭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>
            <a:off x="8001000" y="2268420"/>
            <a:ext cx="60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1" name="TextBox 180"/>
          <p:cNvSpPr txBox="1"/>
          <p:nvPr/>
        </p:nvSpPr>
        <p:spPr>
          <a:xfrm>
            <a:off x="8077200" y="165882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82" name="Rectangle 181"/>
          <p:cNvSpPr/>
          <p:nvPr/>
        </p:nvSpPr>
        <p:spPr>
          <a:xfrm>
            <a:off x="533400" y="4495800"/>
            <a:ext cx="7924800" cy="1295400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rightRoom" dir="t"/>
          </a:scene3d>
          <a:sp3d prstMaterial="clear">
            <a:bevelT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TextBox 182"/>
          <p:cNvSpPr txBox="1"/>
          <p:nvPr/>
        </p:nvSpPr>
        <p:spPr>
          <a:xfrm>
            <a:off x="152400" y="50292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৩,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4" name="Straight Connector 183"/>
          <p:cNvCxnSpPr/>
          <p:nvPr/>
        </p:nvCxnSpPr>
        <p:spPr>
          <a:xfrm>
            <a:off x="533400" y="51054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28600" y="4648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1143000" y="5029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৫,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1" name="Straight Connector 190"/>
          <p:cNvCxnSpPr/>
          <p:nvPr/>
        </p:nvCxnSpPr>
        <p:spPr>
          <a:xfrm>
            <a:off x="1066800" y="51054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11430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1447800" y="5105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৭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4" name="Straight Connector 193"/>
          <p:cNvCxnSpPr/>
          <p:nvPr/>
        </p:nvCxnSpPr>
        <p:spPr>
          <a:xfrm>
            <a:off x="1676400" y="5105400"/>
            <a:ext cx="381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1600200" y="4648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1100" dirty="0" smtClean="0"/>
              <a:t> </a:t>
            </a:r>
            <a:endParaRPr lang="en-US" sz="11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09800" y="4648200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এগুলো সবই ভগ্নাংশ। একটি ভগ্নাংশের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উপরের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সংখ্যাটি হল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লব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সংখ্যাটি হল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হর।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5562600" y="2268420"/>
            <a:ext cx="4564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6248400" y="1506420"/>
            <a:ext cx="1600200" cy="14478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Pie 79"/>
          <p:cNvSpPr/>
          <p:nvPr/>
        </p:nvSpPr>
        <p:spPr>
          <a:xfrm>
            <a:off x="6248400" y="1506420"/>
            <a:ext cx="1600200" cy="1447800"/>
          </a:xfrm>
          <a:prstGeom prst="pie">
            <a:avLst>
              <a:gd name="adj1" fmla="val 500541"/>
              <a:gd name="adj2" fmla="val 16200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 rot="10800000" flipV="1">
            <a:off x="7086600" y="1735020"/>
            <a:ext cx="527656" cy="457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324600" y="2192220"/>
            <a:ext cx="762000" cy="246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6200000" flipH="1">
            <a:off x="6887310" y="2391510"/>
            <a:ext cx="70338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0800000">
            <a:off x="6400800" y="1828800"/>
            <a:ext cx="685800" cy="3634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80" idx="3"/>
          </p:cNvCxnSpPr>
          <p:nvPr/>
        </p:nvCxnSpPr>
        <p:spPr>
          <a:xfrm rot="16200000" flipH="1">
            <a:off x="6724650" y="1830270"/>
            <a:ext cx="685800" cy="38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10800000">
            <a:off x="7086600" y="2192220"/>
            <a:ext cx="76200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 flipH="1" flipV="1">
            <a:off x="6553200" y="2362200"/>
            <a:ext cx="68580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5" grpId="0" animBg="1"/>
      <p:bldP spid="176" grpId="0"/>
      <p:bldP spid="181" grpId="0"/>
      <p:bldP spid="182" grpId="0" animBg="1"/>
      <p:bldP spid="183" grpId="0"/>
      <p:bldP spid="185" grpId="0"/>
      <p:bldP spid="190" grpId="0"/>
      <p:bldP spid="192" grpId="0"/>
      <p:bldP spid="193" grpId="0"/>
      <p:bldP spid="195" grpId="0"/>
      <p:bldP spid="199" grpId="0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09600" y="533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নিচের লেখাগুলো লক্ষ করঃ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0" y="457200"/>
            <a:ext cx="1752600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পৃষ্ঠা নং-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61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Cloud 43"/>
          <p:cNvSpPr/>
          <p:nvPr/>
        </p:nvSpPr>
        <p:spPr>
          <a:xfrm>
            <a:off x="381000" y="2362200"/>
            <a:ext cx="3352800" cy="2057400"/>
          </a:xfrm>
          <a:prstGeom prst="cloud">
            <a:avLst/>
          </a:prstGeom>
          <a:ln>
            <a:solidFill>
              <a:srgbClr val="7030A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আমি লব।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আমি সব সময় উপরে থাকি।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Cloud 45"/>
          <p:cNvSpPr/>
          <p:nvPr/>
        </p:nvSpPr>
        <p:spPr>
          <a:xfrm>
            <a:off x="5334000" y="2438400"/>
            <a:ext cx="3352800" cy="2057400"/>
          </a:xfrm>
          <a:prstGeom prst="cloud">
            <a:avLst/>
          </a:prstGeom>
          <a:ln>
            <a:solidFill>
              <a:srgbClr val="7030A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আমি হর। 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আমি সব সময় নিচে থাকি।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62400" y="3352800"/>
            <a:ext cx="114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3962400" y="3581400"/>
            <a:ext cx="60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886200" y="2743200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Curved Down Arrow 60"/>
          <p:cNvSpPr/>
          <p:nvPr/>
        </p:nvSpPr>
        <p:spPr>
          <a:xfrm>
            <a:off x="3505200" y="2133600"/>
            <a:ext cx="990600" cy="838200"/>
          </a:xfrm>
          <a:prstGeom prst="curved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Curved Up Arrow 62"/>
          <p:cNvSpPr/>
          <p:nvPr/>
        </p:nvSpPr>
        <p:spPr>
          <a:xfrm flipH="1">
            <a:off x="4191000" y="4191000"/>
            <a:ext cx="1524000" cy="762000"/>
          </a:xfrm>
          <a:prstGeom prst="curved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1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200"/>
                            </p:stCondLst>
                            <p:childTnLst>
                              <p:par>
                                <p:cTn id="36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18" name="Vertical Scroll 17"/>
          <p:cNvSpPr/>
          <p:nvPr/>
        </p:nvSpPr>
        <p:spPr>
          <a:xfrm>
            <a:off x="609600" y="814760"/>
            <a:ext cx="2895600" cy="2971800"/>
          </a:xfrm>
          <a:prstGeom prst="vertic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r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tretch>
            <a:fillRect/>
          </a:stretch>
        </p:blipFill>
        <p:spPr>
          <a:xfrm>
            <a:off x="1066800" y="1195760"/>
            <a:ext cx="2011680" cy="1508760"/>
          </a:xfrm>
          <a:prstGeom prst="verticalScroll">
            <a:avLst/>
          </a:prstGeom>
        </p:spPr>
      </p:pic>
      <p:sp>
        <p:nvSpPr>
          <p:cNvPr id="20" name="Vertical Scroll 19"/>
          <p:cNvSpPr/>
          <p:nvPr/>
        </p:nvSpPr>
        <p:spPr>
          <a:xfrm>
            <a:off x="4724400" y="738560"/>
            <a:ext cx="2819400" cy="2971800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k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5029200" y="1119560"/>
            <a:ext cx="2194560" cy="1413164"/>
          </a:xfrm>
          <a:prstGeom prst="verticalScroll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 descr="aaaa.pn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47680" t="25997" r="31112" b="53521"/>
          <a:stretch>
            <a:fillRect/>
          </a:stretch>
        </p:blipFill>
        <p:spPr>
          <a:xfrm>
            <a:off x="3712213" y="4472360"/>
            <a:ext cx="631187" cy="609600"/>
          </a:xfrm>
          <a:prstGeom prst="rect">
            <a:avLst/>
          </a:prstGeom>
        </p:spPr>
      </p:pic>
      <p:pic>
        <p:nvPicPr>
          <p:cNvPr id="23" name="Picture 22" descr="aaaa.pn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27197" t="26627" r="51595" b="52891"/>
          <a:stretch>
            <a:fillRect/>
          </a:stretch>
        </p:blipFill>
        <p:spPr>
          <a:xfrm>
            <a:off x="3072633" y="4472360"/>
            <a:ext cx="631187" cy="609600"/>
          </a:xfrm>
          <a:prstGeom prst="rect">
            <a:avLst/>
          </a:prstGeom>
        </p:spPr>
      </p:pic>
      <p:pic>
        <p:nvPicPr>
          <p:cNvPr id="24" name="Picture 23" descr="aaaa.pn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47901" t="46522" r="31112" b="35598"/>
          <a:stretch>
            <a:fillRect/>
          </a:stretch>
        </p:blipFill>
        <p:spPr>
          <a:xfrm>
            <a:off x="3733800" y="5098200"/>
            <a:ext cx="624590" cy="532151"/>
          </a:xfrm>
          <a:prstGeom prst="rect">
            <a:avLst/>
          </a:prstGeom>
        </p:spPr>
      </p:pic>
      <p:pic>
        <p:nvPicPr>
          <p:cNvPr id="25" name="Picture 24" descr="aaaa.pn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27197" t="46689" r="51721" b="35598"/>
          <a:stretch>
            <a:fillRect/>
          </a:stretch>
        </p:blipFill>
        <p:spPr>
          <a:xfrm>
            <a:off x="3077980" y="5096950"/>
            <a:ext cx="627439" cy="527154"/>
          </a:xfrm>
          <a:prstGeom prst="rect">
            <a:avLst/>
          </a:prstGeom>
        </p:spPr>
      </p:pic>
      <p:pic>
        <p:nvPicPr>
          <p:cNvPr id="27" name="Picture 26" descr="Benefits of Watermelon like Viagra.jpg"/>
          <p:cNvPicPr>
            <a:picLocks noChangeAspect="1"/>
          </p:cNvPicPr>
          <p:nvPr/>
        </p:nvPicPr>
        <p:blipFill>
          <a:blip r:embed="rId5" cstate="print"/>
          <a:srcRect l="7576" t="9543" r="58333" b="15076"/>
          <a:stretch>
            <a:fillRect/>
          </a:stretch>
        </p:blipFill>
        <p:spPr>
          <a:xfrm>
            <a:off x="4953000" y="4396160"/>
            <a:ext cx="640080" cy="1066800"/>
          </a:xfrm>
          <a:prstGeom prst="rect">
            <a:avLst/>
          </a:prstGeom>
        </p:spPr>
      </p:pic>
      <p:pic>
        <p:nvPicPr>
          <p:cNvPr id="28" name="Picture 27" descr="Benefits of Watermelon like Viagra.jpg"/>
          <p:cNvPicPr>
            <a:picLocks noChangeAspect="1"/>
          </p:cNvPicPr>
          <p:nvPr/>
        </p:nvPicPr>
        <p:blipFill>
          <a:blip r:embed="rId6" cstate="print"/>
          <a:srcRect l="53030" t="9543" r="9091" b="15076"/>
          <a:stretch>
            <a:fillRect/>
          </a:stretch>
        </p:blipFill>
        <p:spPr>
          <a:xfrm>
            <a:off x="6324600" y="4396160"/>
            <a:ext cx="640080" cy="1024128"/>
          </a:xfrm>
          <a:prstGeom prst="rect">
            <a:avLst/>
          </a:prstGeom>
        </p:spPr>
      </p:pic>
      <p:pic>
        <p:nvPicPr>
          <p:cNvPr id="29" name="Picture 28" descr="Benefits of Watermelon like Viagra.jpg"/>
          <p:cNvPicPr>
            <a:picLocks noChangeAspect="1"/>
          </p:cNvPicPr>
          <p:nvPr/>
        </p:nvPicPr>
        <p:blipFill>
          <a:blip r:embed="rId7" cstate="print"/>
          <a:srcRect l="34091" t="9543" r="31818" b="15076"/>
          <a:stretch>
            <a:fillRect/>
          </a:stretch>
        </p:blipFill>
        <p:spPr>
          <a:xfrm>
            <a:off x="5638800" y="4396160"/>
            <a:ext cx="640080" cy="10617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733800" y="249116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৪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657600" y="264356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657600" y="203396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67600" y="249116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7696200" y="2643560"/>
            <a:ext cx="60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848600" y="203396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81000" y="5207388"/>
            <a:ext cx="8458200" cy="1247336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rightRoom" dir="t"/>
          </a:scene3d>
          <a:sp3d prstMaterial="clear">
            <a:bevelT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4" name="Group 53"/>
          <p:cNvGrpSpPr/>
          <p:nvPr/>
        </p:nvGrpSpPr>
        <p:grpSpPr>
          <a:xfrm>
            <a:off x="327076" y="5190972"/>
            <a:ext cx="8106500" cy="1271960"/>
            <a:chOff x="327076" y="5165184"/>
            <a:chExt cx="8106500" cy="1271960"/>
          </a:xfrm>
        </p:grpSpPr>
        <p:sp>
          <p:nvSpPr>
            <p:cNvPr id="53" name="TextBox 52"/>
            <p:cNvSpPr txBox="1"/>
            <p:nvPr/>
          </p:nvSpPr>
          <p:spPr>
            <a:xfrm>
              <a:off x="1947204" y="5359926"/>
              <a:ext cx="64863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এই ভগ্নাংশ দু’টিতে লব হর অপেক্ষা ছোট।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তাই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এগুলো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প্রকৃত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ভগ্নাংশ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   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327076" y="5167467"/>
              <a:ext cx="929390" cy="932045"/>
              <a:chOff x="2133600" y="457200"/>
              <a:chExt cx="929390" cy="93204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2133600" y="4572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148590" y="80447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2363450" y="9144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/>
            <p:cNvGrpSpPr/>
            <p:nvPr/>
          </p:nvGrpSpPr>
          <p:grpSpPr>
            <a:xfrm>
              <a:off x="1158494" y="5165184"/>
              <a:ext cx="929390" cy="932045"/>
              <a:chOff x="2133600" y="457200"/>
              <a:chExt cx="929390" cy="932045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2133600" y="45720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148590" y="804470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2363450" y="9144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/>
            <p:cNvSpPr txBox="1"/>
            <p:nvPr/>
          </p:nvSpPr>
          <p:spPr>
            <a:xfrm>
              <a:off x="1018736" y="5352965"/>
              <a:ext cx="533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ও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8.78816E-7 L -0.20382 -0.2109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8.78816E-7 L -0.20712 -0.2109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23682E-6 L -0.0875 -0.3179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-1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86309E-7 L 0.05677 -0.2664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74838E-6 L 0.06511 -0.2659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5" grpId="0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09600" y="533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0" y="457200"/>
            <a:ext cx="1752600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পৃষ্ঠা নং-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61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0600" y="6096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প্রকৃত ভগ্নাংশঃ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295400" y="1267264"/>
            <a:ext cx="23622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7200" y="2497211"/>
            <a:ext cx="3276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" y="1811411"/>
            <a:ext cx="3276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3390106" y="2154311"/>
            <a:ext cx="686594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115094" y="2154311"/>
            <a:ext cx="68500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2324894" y="2153517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1181894" y="2153517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sp>
        <p:nvSpPr>
          <p:cNvPr id="34" name="Rectangle 33"/>
          <p:cNvSpPr/>
          <p:nvPr/>
        </p:nvSpPr>
        <p:spPr>
          <a:xfrm>
            <a:off x="457200" y="1811411"/>
            <a:ext cx="2209800" cy="6858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16200000" flipH="1">
            <a:off x="1181894" y="2153517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cxnSp>
      <p:sp>
        <p:nvSpPr>
          <p:cNvPr id="64" name="TextBox 63"/>
          <p:cNvSpPr txBox="1"/>
          <p:nvPr/>
        </p:nvSpPr>
        <p:spPr>
          <a:xfrm>
            <a:off x="6553200" y="211621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6858000" y="2268610"/>
            <a:ext cx="60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858000" y="165901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6553200" y="3134946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6781800" y="3287346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934200" y="2677746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৪  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6553200" y="435493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৭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6858000" y="4459266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858000" y="3852204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৫  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4191000" y="2116210"/>
            <a:ext cx="2133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191000" y="3287346"/>
            <a:ext cx="2133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5486400" y="458353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57200" y="5791200"/>
            <a:ext cx="8305800" cy="6181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2800" dirty="0" smtClean="0">
                <a:solidFill>
                  <a:srgbClr val="E52A05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E52A05"/>
                </a:solidFill>
                <a:latin typeface="NikoshBAN" pitchFamily="2" charset="0"/>
                <a:cs typeface="NikoshBAN" pitchFamily="2" charset="0"/>
              </a:rPr>
              <a:t>সকল ভগ্নাংশের লব হর অপেক্ষা ছোট, তারা হল প্রকৃত ভগ্নাংশ।  </a:t>
            </a:r>
            <a:endParaRPr lang="en-US" sz="2800" dirty="0">
              <a:solidFill>
                <a:srgbClr val="E52A05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20000" y="397393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লব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7315200" y="420253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7543800" y="181141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লব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696200" y="283014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লব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7391400" y="305874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7239000" y="204001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57200" y="2954410"/>
            <a:ext cx="35814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 rot="5400000">
            <a:off x="6477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12573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24765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18669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>
            <a:off x="30861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457200" y="2954410"/>
            <a:ext cx="2362200" cy="685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Straight Connector 94"/>
          <p:cNvCxnSpPr/>
          <p:nvPr/>
        </p:nvCxnSpPr>
        <p:spPr>
          <a:xfrm rot="5400000">
            <a:off x="6477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5400000">
            <a:off x="1257300" y="32973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5400000">
            <a:off x="1867297" y="3296913"/>
            <a:ext cx="68580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457200" y="4249810"/>
            <a:ext cx="4876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0" name="Straight Connector 99"/>
          <p:cNvCxnSpPr/>
          <p:nvPr/>
        </p:nvCxnSpPr>
        <p:spPr>
          <a:xfrm rot="5400000">
            <a:off x="42291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8001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14859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21717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28575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35433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457200" y="4249810"/>
            <a:ext cx="3429000" cy="685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Connector 107"/>
          <p:cNvCxnSpPr/>
          <p:nvPr/>
        </p:nvCxnSpPr>
        <p:spPr>
          <a:xfrm rot="5400000">
            <a:off x="28575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2172097" y="4592313"/>
            <a:ext cx="68659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>
            <a:off x="1486297" y="4592313"/>
            <a:ext cx="68659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>
            <a:off x="800497" y="4592313"/>
            <a:ext cx="68659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>
            <a:off x="3543300" y="4592710"/>
            <a:ext cx="68659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4" grpId="0"/>
      <p:bldP spid="66" grpId="0"/>
      <p:bldP spid="67" grpId="0"/>
      <p:bldP spid="69" grpId="0"/>
      <p:bldP spid="71" grpId="0"/>
      <p:bldP spid="73" grpId="0"/>
      <p:bldP spid="84" grpId="0" animBg="1"/>
      <p:bldP spid="85" grpId="0"/>
      <p:bldP spid="89" grpId="0"/>
      <p:bldP spid="91" grpId="0"/>
      <p:bldP spid="94" grpId="0" animBg="1"/>
      <p:bldP spid="10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85800" y="609600"/>
            <a:ext cx="701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মুখে মুখে উত্তর দাওঃ 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15200" y="38100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৪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7543800" y="3962400"/>
            <a:ext cx="60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467600" y="3276600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bn-BD" sz="2400" dirty="0" smtClean="0"/>
              <a:t> </a:t>
            </a:r>
            <a:endParaRPr lang="en-US" sz="2400" dirty="0"/>
          </a:p>
        </p:txBody>
      </p:sp>
      <p:pic>
        <p:nvPicPr>
          <p:cNvPr id="68" name="Picture 67" descr="mango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rcRect b="6667"/>
          <a:stretch>
            <a:fillRect/>
          </a:stretch>
        </p:blipFill>
        <p:spPr>
          <a:xfrm>
            <a:off x="7162800" y="2057400"/>
            <a:ext cx="1188720" cy="792480"/>
          </a:xfrm>
          <a:prstGeom prst="rect">
            <a:avLst/>
          </a:prstGeom>
        </p:spPr>
      </p:pic>
      <p:sp>
        <p:nvSpPr>
          <p:cNvPr id="69" name="Right Arrow 68"/>
          <p:cNvSpPr/>
          <p:nvPr/>
        </p:nvSpPr>
        <p:spPr>
          <a:xfrm>
            <a:off x="381000" y="22098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838200" y="21336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ভগ্নাংশ কাকে বলে?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2" name="Right Arrow 71"/>
          <p:cNvSpPr/>
          <p:nvPr/>
        </p:nvSpPr>
        <p:spPr>
          <a:xfrm>
            <a:off x="381000" y="3581400"/>
            <a:ext cx="533400" cy="4572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914400" y="35052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একটি ভগ্নাংশে হর ও লবের অবস্থান কোথায়?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04800" y="49530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49530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লব ৩ ও হর ৫ হলে ভগ্নাংশটি কত?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6200" y="480060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96200" y="5181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৫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7543800" y="5334000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69" grpId="0" animBg="1"/>
      <p:bldP spid="71" grpId="0"/>
      <p:bldP spid="72" grpId="0" animBg="1"/>
      <p:bldP spid="73" grpId="0"/>
      <p:bldP spid="17" grpId="0" animBg="1"/>
      <p:bldP spid="18" grpId="0"/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35000">
                <a:schemeClr val="tx2">
                  <a:lumMod val="20000"/>
                  <a:lumOff val="8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</a:rPr>
              <a:t>  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28800" y="304800"/>
            <a:ext cx="601980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>
              <a:buFont typeface="Wingdings" pitchFamily="2" charset="2"/>
              <a:buChar char="v"/>
            </a:pPr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209800"/>
            <a:ext cx="6248400" cy="307776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চতুর্থ </a:t>
            </a:r>
          </a:p>
          <a:p>
            <a:r>
              <a:rPr lang="bn-BD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গণিত </a:t>
            </a:r>
          </a:p>
          <a:p>
            <a:r>
              <a:rPr lang="bn-BD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মূলপাঠ-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‘সাধারণ ভগ্নাংশ’  </a:t>
            </a:r>
          </a:p>
          <a:p>
            <a:r>
              <a:rPr lang="bn-BD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পাঠ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–</a:t>
            </a:r>
            <a:r>
              <a:rPr lang="bn-B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প্রকৃত ভগ্নাংশ</a:t>
            </a:r>
          </a:p>
          <a:p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৪৫ মিনিট 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&quot;No&quot; Symbol 14"/>
          <p:cNvSpPr/>
          <p:nvPr/>
        </p:nvSpPr>
        <p:spPr>
          <a:xfrm>
            <a:off x="990600" y="6019800"/>
            <a:ext cx="457200" cy="533400"/>
          </a:xfrm>
          <a:prstGeom prst="noSmoking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ross 15"/>
          <p:cNvSpPr/>
          <p:nvPr/>
        </p:nvSpPr>
        <p:spPr>
          <a:xfrm>
            <a:off x="304800" y="6248400"/>
            <a:ext cx="609600" cy="457200"/>
          </a:xfrm>
          <a:prstGeom prst="plus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vision 16"/>
          <p:cNvSpPr/>
          <p:nvPr/>
        </p:nvSpPr>
        <p:spPr>
          <a:xfrm>
            <a:off x="304800" y="5638800"/>
            <a:ext cx="762000" cy="609600"/>
          </a:xfrm>
          <a:prstGeom prst="mathDivide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457200" y="68580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</a:rPr>
              <a:t>  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15" name="&quot;No&quot; Symbol 14"/>
          <p:cNvSpPr/>
          <p:nvPr/>
        </p:nvSpPr>
        <p:spPr>
          <a:xfrm>
            <a:off x="990600" y="6019800"/>
            <a:ext cx="457200" cy="533400"/>
          </a:xfrm>
          <a:prstGeom prst="noSmoking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ross 15"/>
          <p:cNvSpPr/>
          <p:nvPr/>
        </p:nvSpPr>
        <p:spPr>
          <a:xfrm>
            <a:off x="304800" y="6248400"/>
            <a:ext cx="609600" cy="457200"/>
          </a:xfrm>
          <a:prstGeom prst="plus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vision 16"/>
          <p:cNvSpPr/>
          <p:nvPr/>
        </p:nvSpPr>
        <p:spPr>
          <a:xfrm>
            <a:off x="304800" y="5638800"/>
            <a:ext cx="762000" cy="609600"/>
          </a:xfrm>
          <a:prstGeom prst="mathDivide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10403442-half-a-watermelon.jpg"/>
          <p:cNvPicPr>
            <a:picLocks noChangeAspect="1"/>
          </p:cNvPicPr>
          <p:nvPr/>
        </p:nvPicPr>
        <p:blipFill>
          <a:blip r:embed="rId2" cstate="print"/>
          <a:srcRect l="6667" t="2291" r="8333" b="3780"/>
          <a:stretch>
            <a:fillRect/>
          </a:stretch>
        </p:blipFill>
        <p:spPr>
          <a:xfrm>
            <a:off x="2667000" y="1447799"/>
            <a:ext cx="4114800" cy="3307977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" name="TextBox 9"/>
          <p:cNvSpPr txBox="1"/>
          <p:nvPr/>
        </p:nvSpPr>
        <p:spPr>
          <a:xfrm>
            <a:off x="2971800" y="2133600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9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3352800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১৫ মিনিট 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7405468" y="3132408"/>
            <a:ext cx="81827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(ঘ)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15728" y="3124200"/>
            <a:ext cx="81827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(গ)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81000" y="533400"/>
            <a:ext cx="4495800" cy="914400"/>
          </a:xfrm>
          <a:prstGeom prst="round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দলগত কাজঃ  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৫ মিনিট) 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928" y="1676400"/>
            <a:ext cx="83058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চিত্রগুলোর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Merge 8"/>
          <p:cNvSpPr/>
          <p:nvPr/>
        </p:nvSpPr>
        <p:spPr>
          <a:xfrm>
            <a:off x="457200" y="3685736"/>
            <a:ext cx="1600200" cy="1600200"/>
          </a:xfrm>
          <a:prstGeom prst="flowChartMerg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Extract 9"/>
          <p:cNvSpPr/>
          <p:nvPr/>
        </p:nvSpPr>
        <p:spPr>
          <a:xfrm>
            <a:off x="838200" y="3685736"/>
            <a:ext cx="838200" cy="762000"/>
          </a:xfrm>
          <a:prstGeom prst="flowChartExtra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Extract 10"/>
          <p:cNvSpPr/>
          <p:nvPr/>
        </p:nvSpPr>
        <p:spPr>
          <a:xfrm rot="3564512">
            <a:off x="1368019" y="3553710"/>
            <a:ext cx="775520" cy="643831"/>
          </a:xfrm>
          <a:prstGeom prst="flowChartExtract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Merge 13"/>
          <p:cNvSpPr/>
          <p:nvPr/>
        </p:nvSpPr>
        <p:spPr>
          <a:xfrm>
            <a:off x="886264" y="4467664"/>
            <a:ext cx="762000" cy="762000"/>
          </a:xfrm>
          <a:prstGeom prst="flowChartMerge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86000" y="3719732"/>
          <a:ext cx="19812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"/>
                <a:gridCol w="660400"/>
                <a:gridCol w="660400"/>
              </a:tblGrid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66FF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43" name="Group 42"/>
          <p:cNvGrpSpPr/>
          <p:nvPr/>
        </p:nvGrpSpPr>
        <p:grpSpPr>
          <a:xfrm>
            <a:off x="4620064" y="3733800"/>
            <a:ext cx="2209800" cy="1557996"/>
            <a:chOff x="4495800" y="3733800"/>
            <a:chExt cx="2209800" cy="1557996"/>
          </a:xfrm>
        </p:grpSpPr>
        <p:sp>
          <p:nvSpPr>
            <p:cNvPr id="22" name="Isosceles Triangle 21"/>
            <p:cNvSpPr/>
            <p:nvPr/>
          </p:nvSpPr>
          <p:spPr>
            <a:xfrm>
              <a:off x="4513380" y="3733800"/>
              <a:ext cx="2192220" cy="1552136"/>
            </a:xfrm>
            <a:prstGeom prst="triangle">
              <a:avLst>
                <a:gd name="adj" fmla="val 0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515728" y="4191000"/>
              <a:ext cx="685800" cy="533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523936" y="4738468"/>
              <a:ext cx="685800" cy="533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09736" y="4738468"/>
              <a:ext cx="685800" cy="533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4495800" y="4191000"/>
              <a:ext cx="1371600" cy="10668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495800" y="4724400"/>
              <a:ext cx="699868" cy="533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Isosceles Triangle 36"/>
            <p:cNvSpPr/>
            <p:nvPr/>
          </p:nvSpPr>
          <p:spPr>
            <a:xfrm>
              <a:off x="4523936" y="4738468"/>
              <a:ext cx="671732" cy="533400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4509868" y="3733800"/>
              <a:ext cx="609600" cy="457200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/>
            <p:cNvSpPr/>
            <p:nvPr/>
          </p:nvSpPr>
          <p:spPr>
            <a:xfrm>
              <a:off x="5223804" y="4205068"/>
              <a:ext cx="643596" cy="533400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>
              <a:off x="5901396" y="4730260"/>
              <a:ext cx="790136" cy="561536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6976404" y="3742008"/>
          <a:ext cx="16764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"/>
                <a:gridCol w="419100"/>
                <a:gridCol w="419100"/>
                <a:gridCol w="419100"/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24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24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24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 smtClean="0"/>
                    </a:p>
                    <a:p>
                      <a:endParaRPr lang="en-US" sz="1600" dirty="0" smtClean="0"/>
                    </a:p>
                    <a:p>
                      <a:endParaRPr lang="en-US" sz="1600" dirty="0" smtClean="0"/>
                    </a:p>
                    <a:p>
                      <a:endParaRPr lang="en-US" sz="1600" dirty="0" smtClean="0"/>
                    </a:p>
                    <a:p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832340" y="3014004"/>
            <a:ext cx="81827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(ক)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99472" y="3042140"/>
            <a:ext cx="81827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(খ)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31364" y="5147998"/>
            <a:ext cx="1145500" cy="1367694"/>
            <a:chOff x="913150" y="2840796"/>
            <a:chExt cx="1145500" cy="1367694"/>
          </a:xfrm>
        </p:grpSpPr>
        <p:sp>
          <p:nvSpPr>
            <p:cNvPr id="49" name="TextBox 48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5000" dirty="0">
                <a:latin typeface="Nikosh2" pitchFamily="2" charset="0"/>
                <a:cs typeface="Nikosh2" pitchFamily="2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2768836" y="5175740"/>
            <a:ext cx="1145500" cy="1367694"/>
            <a:chOff x="913150" y="2840796"/>
            <a:chExt cx="1145500" cy="1367694"/>
          </a:xfrm>
        </p:grpSpPr>
        <p:sp>
          <p:nvSpPr>
            <p:cNvPr id="53" name="TextBox 52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8</a:t>
              </a:r>
              <a:endParaRPr lang="en-US" sz="5000" dirty="0">
                <a:latin typeface="Nikosh2" pitchFamily="2" charset="0"/>
                <a:cs typeface="Nikosh2" pitchFamily="2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৯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5054836" y="5167532"/>
            <a:ext cx="1145500" cy="1367694"/>
            <a:chOff x="913150" y="2840796"/>
            <a:chExt cx="1145500" cy="1367694"/>
          </a:xfrm>
        </p:grpSpPr>
        <p:sp>
          <p:nvSpPr>
            <p:cNvPr id="57" name="TextBox 56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000" dirty="0">
                <a:latin typeface="Nikosh2" pitchFamily="2" charset="0"/>
                <a:cs typeface="Nikosh2" pitchFamily="2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৯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7427592" y="5153464"/>
            <a:ext cx="1145500" cy="1367694"/>
            <a:chOff x="913150" y="2840796"/>
            <a:chExt cx="1145500" cy="1367694"/>
          </a:xfrm>
        </p:grpSpPr>
        <p:sp>
          <p:nvSpPr>
            <p:cNvPr id="61" name="TextBox 60"/>
            <p:cNvSpPr txBox="1"/>
            <p:nvPr/>
          </p:nvSpPr>
          <p:spPr>
            <a:xfrm>
              <a:off x="913150" y="284079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5000" dirty="0">
                <a:latin typeface="Nikosh2" pitchFamily="2" charset="0"/>
                <a:cs typeface="Nikosh2" pitchFamily="2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915650" y="3346716"/>
              <a:ext cx="11430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50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1143000" y="3536430"/>
              <a:ext cx="685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381000" y="533400"/>
            <a:ext cx="4114800" cy="9144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জোড়ায় কাজঃ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৫ মিনিট) 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7200" y="1676400"/>
            <a:ext cx="8305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দেখে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প্রকৃত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57200" y="2743200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276600" y="2757268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96000" y="2771336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63060" y="4763092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3282460" y="4777160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101860" y="4791228"/>
            <a:ext cx="25908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15460" y="2959684"/>
          <a:ext cx="228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"/>
                <a:gridCol w="285750"/>
                <a:gridCol w="285750"/>
                <a:gridCol w="285750"/>
                <a:gridCol w="285750"/>
                <a:gridCol w="285750"/>
                <a:gridCol w="285750"/>
                <a:gridCol w="28575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09600" y="4896728"/>
          <a:ext cx="228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49612" t="79412" r="37210"/>
          <a:stretch>
            <a:fillRect/>
          </a:stretch>
        </p:blipFill>
        <p:spPr bwMode="auto">
          <a:xfrm>
            <a:off x="6194476" y="2911424"/>
            <a:ext cx="12954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457136" y="2949524"/>
          <a:ext cx="227193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311"/>
                <a:gridCol w="757311"/>
                <a:gridCol w="75731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6262468" y="5001064"/>
          <a:ext cx="14478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/>
                <a:gridCol w="482600"/>
                <a:gridCol w="482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3C1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3C1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l="49483" t="40588" r="40181" b="41765"/>
          <a:stretch>
            <a:fillRect/>
          </a:stretch>
        </p:blipFill>
        <p:spPr bwMode="auto">
          <a:xfrm>
            <a:off x="3477064" y="4876800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" name="Group 36"/>
          <p:cNvGrpSpPr/>
          <p:nvPr/>
        </p:nvGrpSpPr>
        <p:grpSpPr>
          <a:xfrm>
            <a:off x="1252274" y="3535619"/>
            <a:ext cx="929390" cy="932045"/>
            <a:chOff x="2133600" y="457200"/>
            <a:chExt cx="929390" cy="932045"/>
          </a:xfrm>
        </p:grpSpPr>
        <p:sp>
          <p:nvSpPr>
            <p:cNvPr id="38" name="TextBox 37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7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136154" y="3567332"/>
            <a:ext cx="929390" cy="932045"/>
            <a:chOff x="2133600" y="457200"/>
            <a:chExt cx="929390" cy="932045"/>
          </a:xfrm>
        </p:grpSpPr>
        <p:sp>
          <p:nvSpPr>
            <p:cNvPr id="42" name="TextBox 41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4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6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4765682" y="5121751"/>
            <a:ext cx="929390" cy="932045"/>
            <a:chOff x="2133600" y="457200"/>
            <a:chExt cx="929390" cy="932045"/>
          </a:xfrm>
        </p:grpSpPr>
        <p:sp>
          <p:nvSpPr>
            <p:cNvPr id="46" name="TextBox 45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৫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7556946" y="3132408"/>
            <a:ext cx="929390" cy="932045"/>
            <a:chOff x="2133600" y="457200"/>
            <a:chExt cx="929390" cy="932045"/>
          </a:xfrm>
        </p:grpSpPr>
        <p:sp>
          <p:nvSpPr>
            <p:cNvPr id="50" name="TextBox 49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১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৪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7884944" y="5277728"/>
            <a:ext cx="929390" cy="932045"/>
            <a:chOff x="2133600" y="457200"/>
            <a:chExt cx="929390" cy="932045"/>
          </a:xfrm>
        </p:grpSpPr>
        <p:sp>
          <p:nvSpPr>
            <p:cNvPr id="55" name="TextBox 54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3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1295400" y="5539095"/>
            <a:ext cx="929390" cy="932045"/>
            <a:chOff x="2133600" y="457200"/>
            <a:chExt cx="929390" cy="932045"/>
          </a:xfrm>
        </p:grpSpPr>
        <p:sp>
          <p:nvSpPr>
            <p:cNvPr id="60" name="TextBox 59"/>
            <p:cNvSpPr txBox="1"/>
            <p:nvPr/>
          </p:nvSpPr>
          <p:spPr>
            <a:xfrm>
              <a:off x="2133600" y="45720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৭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148590" y="804470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10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2363450" y="914400"/>
              <a:ext cx="45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381000" y="533400"/>
            <a:ext cx="4114800" cy="9144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Game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64548" y="5624732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hlinkClick r:id="rId3"/>
              </a:rPr>
              <a:t>http://resources.oswego.org/games/fractionflags/fractionflags.html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9088" t="14583" r="19819" b="6250"/>
          <a:stretch>
            <a:fillRect/>
          </a:stretch>
        </p:blipFill>
        <p:spPr bwMode="auto">
          <a:xfrm>
            <a:off x="2076972" y="1509932"/>
            <a:ext cx="5438692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381000" y="533400"/>
            <a:ext cx="4114800" cy="9144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একাকি কাজঃ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৫ মিনিট) 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1000" y="1845993"/>
            <a:ext cx="8305800" cy="64633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প্রদত্ত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৭০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10853" t="14286" r="24534" b="47619"/>
          <a:stretch>
            <a:fillRect/>
          </a:stretch>
        </p:blipFill>
        <p:spPr bwMode="auto">
          <a:xfrm>
            <a:off x="762000" y="3024560"/>
            <a:ext cx="7603208" cy="2919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gradFill>
            <a:gsLst>
              <a:gs pos="0">
                <a:srgbClr val="00B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6477000"/>
            <a:ext cx="8839200" cy="3810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7543800" y="-685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হর ছোট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381000" y="533400"/>
            <a:ext cx="4114800" cy="9144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একাকি কাজঃ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৫ মিনিট) 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1340" y="1845993"/>
            <a:ext cx="2514600" cy="64633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Untitled.jpg"/>
          <p:cNvPicPr>
            <a:picLocks noChangeAspect="1"/>
          </p:cNvPicPr>
          <p:nvPr/>
        </p:nvPicPr>
        <p:blipFill>
          <a:blip r:embed="rId3" cstate="print"/>
          <a:srcRect r="40000" b="48184"/>
          <a:stretch>
            <a:fillRect/>
          </a:stretch>
        </p:blipFill>
        <p:spPr>
          <a:xfrm>
            <a:off x="499404" y="2847536"/>
            <a:ext cx="8076887" cy="32004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</a:rPr>
              <a:t>  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15" name="&quot;No&quot; Symbol 14"/>
          <p:cNvSpPr/>
          <p:nvPr/>
        </p:nvSpPr>
        <p:spPr>
          <a:xfrm>
            <a:off x="1143000" y="685800"/>
            <a:ext cx="457200" cy="533400"/>
          </a:xfrm>
          <a:prstGeom prst="noSmoking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ross 15"/>
          <p:cNvSpPr/>
          <p:nvPr/>
        </p:nvSpPr>
        <p:spPr>
          <a:xfrm>
            <a:off x="457200" y="914400"/>
            <a:ext cx="609600" cy="457200"/>
          </a:xfrm>
          <a:prstGeom prst="plus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vision 16"/>
          <p:cNvSpPr/>
          <p:nvPr/>
        </p:nvSpPr>
        <p:spPr>
          <a:xfrm>
            <a:off x="457200" y="304800"/>
            <a:ext cx="762000" cy="609600"/>
          </a:xfrm>
          <a:prstGeom prst="mathDivide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chilly" dir="t"/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oyota Prius hybrid car in front of CoolTek house, Melaka, Malaysia, May 2007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tretch>
            <a:fillRect/>
          </a:stretch>
        </p:blipFill>
        <p:spPr>
          <a:xfrm>
            <a:off x="6096000" y="4495800"/>
            <a:ext cx="2743200" cy="2057400"/>
          </a:xfrm>
          <a:prstGeom prst="ellipse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43200" y="4114800"/>
            <a:ext cx="152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৭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,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590800" y="43434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667000" y="3429000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2000" dirty="0" smtClean="0"/>
              <a:t> 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3886200" y="41910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১২,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886200" y="43434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86200" y="35814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৬</a:t>
            </a:r>
            <a:r>
              <a:rPr lang="bn-BD" sz="2400" b="1" dirty="0" smtClean="0"/>
              <a:t> </a:t>
            </a:r>
            <a:endParaRPr lang="en-US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181600" y="41148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৯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105400" y="4343400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05400" y="35052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dirty="0" smtClean="0"/>
              <a:t> </a:t>
            </a:r>
            <a:endParaRPr lang="en-US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685800" y="1905000"/>
            <a:ext cx="8153400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20700" indent="-520700">
              <a:buFont typeface="Wingdings" pitchFamily="2" charset="2"/>
              <a:buChar char="q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নিচের ভগ্নাংশগুলো চিত্রের সাহায্যে প্রকাশ করে আনবে।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43200" y="304800"/>
            <a:ext cx="4343400" cy="9394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 কাজঃ 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</a:rPr>
              <a:t>  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19" name="Plus 18"/>
          <p:cNvSpPr/>
          <p:nvPr/>
        </p:nvSpPr>
        <p:spPr>
          <a:xfrm>
            <a:off x="1143000" y="2133600"/>
            <a:ext cx="914400" cy="914400"/>
          </a:xfrm>
          <a:prstGeom prst="mathPlus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vision 19"/>
          <p:cNvSpPr/>
          <p:nvPr/>
        </p:nvSpPr>
        <p:spPr>
          <a:xfrm>
            <a:off x="3581400" y="3810000"/>
            <a:ext cx="914400" cy="914400"/>
          </a:xfrm>
          <a:prstGeom prst="mathDivide">
            <a:avLst/>
          </a:prstGeom>
          <a:ln>
            <a:solidFill>
              <a:srgbClr val="00B05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ltiply 25"/>
          <p:cNvSpPr/>
          <p:nvPr/>
        </p:nvSpPr>
        <p:spPr>
          <a:xfrm>
            <a:off x="2209800" y="5638800"/>
            <a:ext cx="914400" cy="914400"/>
          </a:xfrm>
          <a:prstGeom prst="mathMultiply">
            <a:avLst/>
          </a:prstGeom>
          <a:ln w="57150">
            <a:solidFill>
              <a:srgbClr val="66FF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>
            <a:off x="6858000" y="4419600"/>
            <a:ext cx="914400" cy="914400"/>
          </a:xfrm>
          <a:prstGeom prst="mathMinus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Equal 28"/>
          <p:cNvSpPr/>
          <p:nvPr/>
        </p:nvSpPr>
        <p:spPr>
          <a:xfrm>
            <a:off x="4648200" y="457200"/>
            <a:ext cx="914400" cy="914400"/>
          </a:xfrm>
          <a:prstGeom prst="mathEqual">
            <a:avLst/>
          </a:prstGeom>
          <a:ln w="38100">
            <a:solidFill>
              <a:srgbClr val="92D05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Cloud 37"/>
          <p:cNvSpPr/>
          <p:nvPr/>
        </p:nvSpPr>
        <p:spPr>
          <a:xfrm>
            <a:off x="2209800" y="1828800"/>
            <a:ext cx="4419600" cy="3505200"/>
          </a:xfrm>
          <a:prstGeom prst="cloud">
            <a:avLst/>
          </a:prstGeom>
          <a:ln w="762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eflate">
              <a:avLst/>
            </a:prstTxWarp>
          </a:bodyPr>
          <a:lstStyle/>
          <a:p>
            <a:pPr algn="ctr"/>
            <a:r>
              <a:rPr lang="bn-BD" sz="8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0000">
                <a:srgbClr val="FFCCCC"/>
              </a:gs>
              <a:gs pos="0">
                <a:srgbClr val="99FF99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gradFill flip="none" rotWithShape="1">
                <a:gsLst>
                  <a:gs pos="0">
                    <a:srgbClr val="CCCCFF"/>
                  </a:gs>
                  <a:gs pos="17999">
                    <a:srgbClr val="FFFF00"/>
                  </a:gs>
                  <a:gs pos="36000">
                    <a:srgbClr val="FF0000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53400" y="914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153400" y="1905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8153400" y="3048000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534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895600" y="2057400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মাছুমা আকতার </a:t>
            </a:r>
          </a:p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r>
              <a:rPr lang="bn-BD" sz="4800" b="1" dirty="0" smtClean="0">
                <a:solidFill>
                  <a:srgbClr val="1DEF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ওছখালী আলিয়া মডেল সঃ প্রাঃ বিঃ </a:t>
            </a:r>
          </a:p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হাতিয়া-নোয়াখালী।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5" name="Picture 34" descr="daisies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7924800" y="5553075"/>
            <a:ext cx="981075" cy="13049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19400" y="990600"/>
            <a:ext cx="571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</a:t>
            </a:r>
            <a:r>
              <a:rPr lang="bn-BD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পস্থাপনায়ঃ </a:t>
            </a:r>
            <a:endParaRPr lang="en-US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lowchart: Sequential Access Storage 10"/>
          <p:cNvSpPr/>
          <p:nvPr/>
        </p:nvSpPr>
        <p:spPr>
          <a:xfrm>
            <a:off x="2286000" y="1295400"/>
            <a:ext cx="612648" cy="612648"/>
          </a:xfrm>
          <a:prstGeom prst="flowChartMagneticTape">
            <a:avLst/>
          </a:prstGeom>
          <a:solidFill>
            <a:srgbClr val="99FF99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twoPt" dir="t"/>
          </a:scene3d>
          <a:sp3d extrusionH="254000" contourW="6350" prstMaterial="legacyWireframe">
            <a:bevelT w="82550" h="44450" prst="angle"/>
            <a:bevelB w="82550" h="317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609600" y="5334000"/>
            <a:ext cx="457200" cy="457200"/>
          </a:xfrm>
          <a:prstGeom prst="flowChartConnector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Terminator 12"/>
          <p:cNvSpPr/>
          <p:nvPr/>
        </p:nvSpPr>
        <p:spPr>
          <a:xfrm rot="3914449">
            <a:off x="834964" y="5801541"/>
            <a:ext cx="497074" cy="478839"/>
          </a:xfrm>
          <a:prstGeom prst="flowChartTerminator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Sort 13"/>
          <p:cNvSpPr/>
          <p:nvPr/>
        </p:nvSpPr>
        <p:spPr>
          <a:xfrm>
            <a:off x="304800" y="5715000"/>
            <a:ext cx="457200" cy="731520"/>
          </a:xfrm>
          <a:prstGeom prst="flowChartSor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-647700" y="2324100"/>
            <a:ext cx="3429000" cy="2133600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62200" y="5334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আবেগ সৃষ্টিঃ </a:t>
            </a:r>
            <a:r>
              <a:rPr lang="bn-BD" sz="4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(২ </a:t>
            </a:r>
            <a:r>
              <a:rPr lang="bn-BD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মিনিট) </a:t>
            </a:r>
            <a:endParaRPr 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32-Point Star 5"/>
          <p:cNvSpPr/>
          <p:nvPr/>
        </p:nvSpPr>
        <p:spPr>
          <a:xfrm>
            <a:off x="2590800" y="1676400"/>
            <a:ext cx="4267200" cy="4038600"/>
          </a:xfrm>
          <a:prstGeom prst="star32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ছড়া </a:t>
            </a:r>
          </a:p>
          <a:p>
            <a:pPr algn="ctr"/>
            <a:r>
              <a:rPr lang="bn-BD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</a:p>
          <a:p>
            <a:pPr algn="ctr"/>
            <a:r>
              <a:rPr lang="bn-BD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</a:p>
          <a:p>
            <a:pPr algn="ctr"/>
            <a:r>
              <a:rPr lang="bn-BD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35000">
                <a:schemeClr val="bg1"/>
              </a:gs>
              <a:gs pos="100000">
                <a:srgbClr val="92D050"/>
              </a:gs>
            </a:gsLst>
            <a:lin ang="18900000" scaled="1"/>
            <a:tileRect/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আস্ত কলা দু’ভাগ করলে </a:t>
            </a:r>
          </a:p>
          <a:p>
            <a:pPr algn="ctr"/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হবে দুইয়ের এক,</a:t>
            </a:r>
          </a:p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একেই বলে ভগ্নাংশ </a:t>
            </a:r>
          </a:p>
          <a:p>
            <a:pPr algn="ctr"/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ওরে সবাই দেখ। </a:t>
            </a:r>
          </a:p>
          <a:p>
            <a:pPr algn="ctr"/>
            <a:endParaRPr lang="bn-BD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যোগ-বিয়োগ, গুণ-ভাগ</a:t>
            </a:r>
          </a:p>
          <a:p>
            <a:pPr algn="ctr"/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শিখতে অনেক মজা,</a:t>
            </a:r>
          </a:p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 শিখবো ভগ্নাংশ </a:t>
            </a:r>
          </a:p>
          <a:p>
            <a:pPr algn="ctr"/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হবো অংক-রাজা।। </a:t>
            </a:r>
          </a:p>
        </p:txBody>
      </p:sp>
      <p:pic>
        <p:nvPicPr>
          <p:cNvPr id="4" name="Picture 3" descr="gsuijgdxbkji7r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rcRect t="42735" r="45513"/>
          <a:stretch>
            <a:fillRect/>
          </a:stretch>
        </p:blipFill>
        <p:spPr>
          <a:xfrm rot="4972286" flipH="1">
            <a:off x="200271" y="5809784"/>
            <a:ext cx="853247" cy="527204"/>
          </a:xfrm>
          <a:prstGeom prst="rect">
            <a:avLst/>
          </a:prstGeom>
        </p:spPr>
      </p:pic>
      <p:pic>
        <p:nvPicPr>
          <p:cNvPr id="7" name="Picture 6" descr="gsuijgdxbkji7r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rcRect l="51282" t="26709"/>
          <a:stretch>
            <a:fillRect/>
          </a:stretch>
        </p:blipFill>
        <p:spPr>
          <a:xfrm rot="5027797" flipH="1">
            <a:off x="132320" y="4892243"/>
            <a:ext cx="840226" cy="56015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91400" y="1143000"/>
            <a:ext cx="12954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772400" y="1752600"/>
            <a:ext cx="533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72400" y="16764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7600" y="1219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10403442-half-a-watermelon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762000" y="762000"/>
            <a:ext cx="1371600" cy="997838"/>
          </a:xfrm>
          <a:prstGeom prst="ellipse">
            <a:avLst/>
          </a:prstGeom>
        </p:spPr>
      </p:pic>
      <p:pic>
        <p:nvPicPr>
          <p:cNvPr id="19" name="Picture 18" descr="mango.jpg"/>
          <p:cNvPicPr>
            <a:picLocks noChangeAspect="1"/>
          </p:cNvPicPr>
          <p:nvPr/>
        </p:nvPicPr>
        <p:blipFill>
          <a:blip r:embed="rId4" cstate="print">
            <a:lum contrast="40000"/>
          </a:blip>
          <a:stretch>
            <a:fillRect/>
          </a:stretch>
        </p:blipFill>
        <p:spPr>
          <a:xfrm>
            <a:off x="7162800" y="3200400"/>
            <a:ext cx="1737360" cy="1240976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81000" y="2667000"/>
            <a:ext cx="12954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685800" y="3276600"/>
            <a:ext cx="685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2000" y="32004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৪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2743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৩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&quot;No&quot; Symbol 23"/>
          <p:cNvSpPr/>
          <p:nvPr/>
        </p:nvSpPr>
        <p:spPr>
          <a:xfrm>
            <a:off x="7010400" y="5410200"/>
            <a:ext cx="1143000" cy="1066800"/>
          </a:xfrm>
          <a:prstGeom prst="noSmoking">
            <a:avLst/>
          </a:prstGeom>
          <a:solidFill>
            <a:srgbClr val="C00000"/>
          </a:solidFill>
          <a:ln>
            <a:solidFill>
              <a:srgbClr val="00B05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24200" y="228600"/>
            <a:ext cx="2362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ছড়া </a:t>
            </a:r>
          </a:p>
          <a:p>
            <a:pPr algn="r"/>
            <a:r>
              <a:rPr lang="bn-BD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</a:t>
            </a:r>
            <a:endParaRPr lang="en-US" sz="2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38600" y="7620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মাছুমা আকতার 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643438" y="3000375"/>
            <a:ext cx="24765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2214563" y="3000375"/>
            <a:ext cx="242887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rgbClr val="92D050"/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rgbClr val="92D050"/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15400" y="228600"/>
            <a:ext cx="228600" cy="6324600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rgbClr val="92D050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52400"/>
            <a:ext cx="228600" cy="6324600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rgbClr val="92D050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990600"/>
            <a:ext cx="1981200" cy="17526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endCxn id="10" idx="2"/>
          </p:cNvCxnSpPr>
          <p:nvPr/>
        </p:nvCxnSpPr>
        <p:spPr>
          <a:xfrm rot="5400000">
            <a:off x="1029494" y="1866900"/>
            <a:ext cx="1751806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14400" y="990600"/>
            <a:ext cx="990600" cy="17526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05000" y="990600"/>
            <a:ext cx="990600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t.3.png"/>
          <p:cNvPicPr>
            <a:picLocks noChangeAspect="1"/>
          </p:cNvPicPr>
          <p:nvPr/>
        </p:nvPicPr>
        <p:blipFill>
          <a:blip r:embed="rId5" cstate="print"/>
          <a:srcRect l="15602" t="21990" r="19590" b="21603"/>
          <a:stretch>
            <a:fillRect/>
          </a:stretch>
        </p:blipFill>
        <p:spPr>
          <a:xfrm>
            <a:off x="4634132" y="2951872"/>
            <a:ext cx="2491902" cy="2168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07407E-6 L 4.44444E-6 0.511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9.89824E-7 C -0.01354 -0.01433 -0.02778 -0.02636 -0.03958 -0.04324 C -0.05243 -0.06151 -0.06476 -0.08186 -0.08038 -0.09574 C -0.08542 -0.10037 -0.09253 -0.09828 -0.09861 -0.09944 C -0.11285 -0.10869 -0.10538 -0.10823 -0.12535 -0.11077 C -0.13194 -0.10962 -0.13872 -0.10915 -0.14514 -0.10707 C -0.14826 -0.10615 -0.15069 -0.10291 -0.15365 -0.10129 C -0.16076 -0.09736 -0.16997 -0.09574 -0.1776 -0.09389 C -0.18264 -0.08903 -0.1849 -0.08325 -0.18872 -0.07701 C -0.19705 -0.06382 -0.18924 -0.08048 -0.2 -0.06012 C -0.20781 -0.04532 -0.19948 -0.05897 -0.20434 -0.04694 C -0.20833 -0.03723 -0.21233 -0.02567 -0.21701 -0.01688 C -0.22031 -0.00346 -0.23073 0.00532 -0.23802 0.01504 " pathEditMode="relative" ptsTypes="ffffffffffffA">
                                      <p:cBhvr>
                                        <p:cTn id="2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60407E-6 C 0.00052 -0.00624 -5.55556E-7 -0.01271 0.00139 -0.01873 C 0.0026 -0.02451 0.00677 -0.02844 0.00851 -0.03376 C 0.01267 -0.04625 0.01424 -0.05319 0.01979 -0.06567 C 0.025 -0.07724 0.02899 -0.09065 0.03524 -0.10129 C 0.0467 -0.12049 0.06111 -0.13621 0.07604 -0.15009 C 0.08003 -0.15379 0.08108 -0.15841 0.08594 -0.16119 C 0.09236 -0.16466 0.1033 -0.16581 0.1099 -0.16697 C 0.12917 -0.16628 0.15122 -0.17668 0.16771 -0.16327 C 0.17674 -0.15587 0.18663 -0.1524 0.19583 -0.14431 C 0.19913 -0.1413 0.20417 -0.1332 0.20417 -0.1332 C 0.20851 -0.11725 0.20191 -0.13876 0.2099 -0.12187 C 0.21128 -0.1191 0.21146 -0.11563 0.21267 -0.11262 C 0.21424 -0.10915 0.21667 -0.10638 0.2184 -0.10314 C 0.22014 -0.09135 0.22396 -0.08811 0.22969 -0.07863 C 0.23177 -0.07053 0.23316 -0.06244 0.23524 -0.05434 C 0.23646 -0.03977 0.23854 -0.03029 0.24236 -0.01688 C 0.24444 -0.00971 0.2434 -0.01063 0.24514 -0.00184 C 0.24549 7.60407E-6 0.24792 0.00371 0.24653 0.00371 C 0.24358 0.00371 0.24375 -0.00138 0.24375 -0.0037 " pathEditMode="relative" ptsTypes="fffffffffffffffffffA">
                                      <p:cBhvr>
                                        <p:cTn id="2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35000">
                <a:schemeClr val="bg1"/>
              </a:gs>
              <a:gs pos="100000">
                <a:srgbClr val="92D050"/>
              </a:gs>
            </a:gsLst>
            <a:lin ang="18900000" scaled="1"/>
            <a:tileRect/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0200" y="457200"/>
            <a:ext cx="655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পাঠঃ  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Plaque 25"/>
          <p:cNvSpPr/>
          <p:nvPr/>
        </p:nvSpPr>
        <p:spPr>
          <a:xfrm>
            <a:off x="2438400" y="1905000"/>
            <a:ext cx="4495800" cy="3352800"/>
          </a:xfrm>
          <a:prstGeom prst="plaqu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>
            <a:off x="609600" y="762000"/>
            <a:ext cx="978408" cy="484632"/>
          </a:xfrm>
          <a:prstGeom prst="rightArrow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  <a:ln w="76200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mango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858000" y="5334000"/>
            <a:ext cx="1645920" cy="1175661"/>
          </a:xfrm>
          <a:prstGeom prst="ellipse">
            <a:avLst/>
          </a:prstGeom>
        </p:spPr>
      </p:pic>
      <p:pic>
        <p:nvPicPr>
          <p:cNvPr id="7" name="Picture 6" descr="butter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2057400" y="1828800"/>
            <a:ext cx="5303520" cy="3470134"/>
          </a:xfrm>
          <a:prstGeom prst="plaque">
            <a:avLst/>
          </a:prstGeom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70000">
                <a:srgbClr val="FFCCCC"/>
              </a:gs>
              <a:gs pos="0">
                <a:srgbClr val="99FF99"/>
              </a:gs>
            </a:gsLst>
            <a:lin ang="13500000" scaled="1"/>
          </a:gra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381000"/>
            <a:ext cx="7162800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পাঠশেষে শিশুরা যা শিখবেঃ 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6670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1143000"/>
            <a:ext cx="7315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200" y="1997616"/>
            <a:ext cx="7848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 algn="just">
              <a:buFont typeface="Wingdings" pitchFamily="2" charset="2"/>
              <a:buChar char="Ø"/>
            </a:pPr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 চিনে হর ও লবের অবস্থান সনাক্ত করতে পারবে। </a:t>
            </a:r>
          </a:p>
          <a:p>
            <a:pPr marL="576263" indent="-576263">
              <a:buFont typeface="Wingdings" pitchFamily="2" charset="2"/>
              <a:buChar char="Ø"/>
            </a:pPr>
            <a:r>
              <a:rPr lang="en-US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চিত্রের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প্রকৃত ভগ্নাংশ চিনে বলতে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62000" y="6096000"/>
            <a:ext cx="7162800" cy="228600"/>
          </a:xfrm>
          <a:prstGeom prst="rightArrow">
            <a:avLst/>
          </a:prstGeom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&quot;No&quot; Symbol 7"/>
          <p:cNvSpPr/>
          <p:nvPr/>
        </p:nvSpPr>
        <p:spPr>
          <a:xfrm>
            <a:off x="8305800" y="6019800"/>
            <a:ext cx="457200" cy="533400"/>
          </a:xfrm>
          <a:prstGeom prst="noSmoking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ross 9"/>
          <p:cNvSpPr/>
          <p:nvPr/>
        </p:nvSpPr>
        <p:spPr>
          <a:xfrm>
            <a:off x="7620000" y="6248400"/>
            <a:ext cx="609600" cy="457200"/>
          </a:xfrm>
          <a:prstGeom prst="plus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vision 10"/>
          <p:cNvSpPr/>
          <p:nvPr/>
        </p:nvSpPr>
        <p:spPr>
          <a:xfrm>
            <a:off x="7772400" y="5638800"/>
            <a:ext cx="762000" cy="609600"/>
          </a:xfrm>
          <a:prstGeom prst="mathDivide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35000">
                <a:schemeClr val="bg1"/>
              </a:gs>
              <a:gs pos="100000">
                <a:srgbClr val="92D050"/>
              </a:gs>
            </a:gsLst>
            <a:lin ang="18900000" scaled="1"/>
            <a:tileRect/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1524000" y="914400"/>
            <a:ext cx="4572000" cy="38100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38400" y="1981200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 </a:t>
            </a:r>
            <a:endParaRPr lang="en-US" sz="8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29718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২০ মিনিট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&quot;No&quot; Symbol 9"/>
          <p:cNvSpPr/>
          <p:nvPr/>
        </p:nvSpPr>
        <p:spPr>
          <a:xfrm>
            <a:off x="7848600" y="5867400"/>
            <a:ext cx="457200" cy="533400"/>
          </a:xfrm>
          <a:prstGeom prst="noSmoking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ross 10"/>
          <p:cNvSpPr/>
          <p:nvPr/>
        </p:nvSpPr>
        <p:spPr>
          <a:xfrm>
            <a:off x="7162800" y="6096000"/>
            <a:ext cx="609600" cy="457200"/>
          </a:xfrm>
          <a:prstGeom prst="plus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vision 11"/>
          <p:cNvSpPr/>
          <p:nvPr/>
        </p:nvSpPr>
        <p:spPr>
          <a:xfrm>
            <a:off x="7315200" y="5486400"/>
            <a:ext cx="762000" cy="609600"/>
          </a:xfrm>
          <a:prstGeom prst="mathDivide">
            <a:avLst/>
          </a:prstGeom>
          <a:ln>
            <a:solidFill>
              <a:srgbClr val="C0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1562</TotalTime>
  <Words>497</Words>
  <Application>Microsoft Office PowerPoint</Application>
  <PresentationFormat>On-screen Show (4:3)</PresentationFormat>
  <Paragraphs>202</Paragraphs>
  <Slides>27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Trade Park</dc:creator>
  <cp:lastModifiedBy>Trade Park</cp:lastModifiedBy>
  <cp:revision>230</cp:revision>
  <dcterms:created xsi:type="dcterms:W3CDTF">2006-08-16T00:00:00Z</dcterms:created>
  <dcterms:modified xsi:type="dcterms:W3CDTF">2013-06-23T07:31:08Z</dcterms:modified>
</cp:coreProperties>
</file>