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5" r:id="rId5"/>
    <p:sldId id="259" r:id="rId6"/>
    <p:sldId id="268" r:id="rId7"/>
    <p:sldId id="266" r:id="rId8"/>
    <p:sldId id="271" r:id="rId9"/>
    <p:sldId id="272" r:id="rId10"/>
    <p:sldId id="261" r:id="rId11"/>
    <p:sldId id="263" r:id="rId12"/>
    <p:sldId id="262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1295401" y="152400"/>
            <a:ext cx="6248400" cy="175260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endParaRPr lang="en-US" sz="16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600" dirty="0" smtClean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6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600" dirty="0" smtClean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11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62200"/>
            <a:ext cx="5791200" cy="3886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3787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7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bn-BD" sz="3600" b="1" dirty="0" smtClean="0">
                    <a:cs typeface="NikoshBAN" pitchFamily="2" charset="0"/>
                  </a:rPr>
                  <a:t>দল(০১-০৪) </a:t>
                </a:r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𝟏𝟔</m:t>
                        </m:r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𝟐𝟓</m:t>
                    </m:r>
                    <m:sSup>
                      <m:sSupPr>
                        <m:ctrlP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𝟒𝟎𝟎</m:t>
                    </m:r>
                  </m:oMath>
                </a14:m>
                <a:r>
                  <a:rPr lang="en-US" sz="3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উপবৃত্তের উৎকেন্দ্রিকতা নির্ণয় কর।</a:t>
                </a:r>
                <a:endParaRPr lang="en-US" sz="3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দল(০৫-০৮)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/>
                        <a:cs typeface="NikoshBAN" pitchFamily="2" charset="0"/>
                      </a:rPr>
                      <m:t>: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𝟗</m:t>
                    </m:r>
                    <m:sSup>
                      <m:sSupPr>
                        <m:ctrlP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𝟏𝟔</m:t>
                    </m:r>
                    <m:sSup>
                      <m:sSupPr>
                        <m:ctrlP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𝟏𝟒𝟒</m:t>
                    </m:r>
                    <m:r>
                      <a:rPr lang="en-US" sz="3600" b="1" i="1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 উপবৃত্তের উপকেন্দ্র দুইটির স্থানাঙ্ক নির্ণয় কর।</a:t>
                </a:r>
              </a:p>
              <a:p>
                <a:r>
                  <a:rPr lang="bn-BD" sz="3600" b="1" dirty="0" smtClean="0">
                    <a:latin typeface="NikoshBAN" pitchFamily="2" charset="0"/>
                    <a:cs typeface="NikoshBAN" pitchFamily="2" charset="0"/>
                  </a:rPr>
                  <a:t>দল(০৯-১২)</a:t>
                </a:r>
                <a14:m>
                  <m:oMath xmlns:m="http://schemas.openxmlformats.org/officeDocument/2006/math">
                    <m:r>
                      <a:rPr lang="bn-BD" sz="3600" b="1" dirty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latin typeface="Cambria Math"/>
                        <a:cs typeface="NikoshBAN" pitchFamily="2" charset="0"/>
                      </a:rPr>
                      <m:t>𝟐</m:t>
                    </m:r>
                    <m:sSup>
                      <m:sSupPr>
                        <m:ctrlP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dirty="0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3600" b="1" i="1" dirty="0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3600" b="1" i="0" dirty="0" smtClean="0">
                        <a:latin typeface="Cambria Math"/>
                        <a:cs typeface="NikoshBAN" pitchFamily="2" charset="0"/>
                      </a:rPr>
                      <m:t> </m:t>
                    </m:r>
                    <m:sSup>
                      <m:sSupPr>
                        <m:ctrlP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dirty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3600" b="1" i="1" dirty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3600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3600" b="1" dirty="0" smtClean="0">
                    <a:latin typeface="Times New Roman" pitchFamily="18" charset="0"/>
                    <a:cs typeface="NikoshBAN" pitchFamily="2" charset="0"/>
                  </a:rPr>
                  <a:t> </a:t>
                </a:r>
                <a:r>
                  <a:rPr lang="bn-BD" sz="3600" b="1" dirty="0" smtClean="0">
                    <a:latin typeface="Times New Roman" pitchFamily="18" charset="0"/>
                    <a:cs typeface="NikoshBAN" pitchFamily="2" charset="0"/>
                  </a:rPr>
                  <a:t>উপবৃত্তের বৃহৎ ও ক্ষুদ্র অক্ষের দৈর্ঘ্য নির্ণয় কর।</a:t>
                </a:r>
              </a:p>
              <a:p>
                <a:endParaRPr lang="en-US" sz="3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46" t="-1340" r="-4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704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charset="0"/>
              <a:buChar char="•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উপবৃত্তের সাধারণ সমীকরণ বল ?</a:t>
            </a:r>
          </a:p>
          <a:p>
            <a:pPr>
              <a:buFont typeface="Arial" charset="0"/>
              <a:buChar char="•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উপবৃত্তের দিকাক্ষের সমীকরণ বল ?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Arial" charset="0"/>
              <a:buChar char="•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বৃহৎ অক্ষের দৈর্ঘ্য কত ?</a:t>
            </a:r>
          </a:p>
          <a:p>
            <a:pPr>
              <a:buFont typeface="Arial" charset="0"/>
              <a:buChar char="•"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ক্ষুদ্র অক্ষের দৈর্ঘ্য কত ?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  <a:p>
            <a:pPr>
              <a:buFont typeface="Arial" charset="0"/>
              <a:buChar char="•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bn-BD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en-US" sz="4400" b="1" dirty="0" smtClean="0">
                    <a:cs typeface="NikoshBAN" pitchFamily="2" charset="0"/>
                  </a:rPr>
                  <a:t>*</a:t>
                </a:r>
                <a:r>
                  <a:rPr lang="bn-BD" sz="4400" b="1" dirty="0" smtClean="0">
                    <a:cs typeface="NikoshBAN" pitchFamily="2" charset="0"/>
                  </a:rPr>
                  <a:t> </a:t>
                </a:r>
                <a:r>
                  <a:rPr lang="en-US" sz="4400" b="1" dirty="0" smtClean="0">
                    <a:cs typeface="NikoshBAN" pitchFamily="2" charset="0"/>
                  </a:rPr>
                  <a:t> </a:t>
                </a:r>
                <a:r>
                  <a:rPr lang="bn-BD" sz="4400" b="1" dirty="0" smtClean="0"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NikoshBAN" pitchFamily="2" charset="0"/>
                          </a:rPr>
                          <m:t>𝟐𝟓</m:t>
                        </m:r>
                        <m:r>
                          <a:rPr lang="en-US" sz="4400" b="1" i="1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4400" b="1" i="1" smtClean="0">
                        <a:latin typeface="Cambria Math"/>
                        <a:cs typeface="NikoshBAN" pitchFamily="2" charset="0"/>
                      </a:rPr>
                      <m:t>𝟏𝟔</m:t>
                    </m:r>
                    <m:sSup>
                      <m:sSupPr>
                        <m:ctrlPr>
                          <a:rPr lang="en-US" sz="4400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4400" b="1" i="1">
                        <a:latin typeface="Cambria Math"/>
                        <a:cs typeface="NikoshBAN" pitchFamily="2" charset="0"/>
                      </a:rPr>
                      <m:t>𝟒𝟎𝟎</m:t>
                    </m:r>
                  </m:oMath>
                </a14:m>
                <a:r>
                  <a:rPr lang="en-US" sz="4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400" b="1" dirty="0">
                    <a:latin typeface="NikoshBAN" pitchFamily="2" charset="0"/>
                    <a:cs typeface="NikoshBAN" pitchFamily="2" charset="0"/>
                  </a:rPr>
                  <a:t>উপবৃত্তের উৎকেন্দ্রিকতা </a:t>
                </a:r>
                <a:r>
                  <a:rPr lang="en-US" sz="44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bn-BD" sz="4400" b="1" dirty="0" smtClean="0">
                    <a:latin typeface="NikoshBAN" pitchFamily="2" charset="0"/>
                    <a:cs typeface="NikoshBAN" pitchFamily="2" charset="0"/>
                  </a:rPr>
                  <a:t> উপকেন্দ্র, উপকেন্দ্রিক লম্বের দৈর্ঘ্য</a:t>
                </a:r>
                <a:r>
                  <a:rPr lang="en-US" sz="4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400" b="1" dirty="0" smtClean="0">
                    <a:latin typeface="NikoshBAN" pitchFamily="2" charset="0"/>
                    <a:cs typeface="NikoshBAN" pitchFamily="2" charset="0"/>
                  </a:rPr>
                  <a:t>নির্ণয় </a:t>
                </a:r>
                <a:r>
                  <a:rPr lang="bn-BD" sz="4400" b="1" dirty="0">
                    <a:latin typeface="NikoshBAN" pitchFamily="2" charset="0"/>
                    <a:cs typeface="NikoshBAN" pitchFamily="2" charset="0"/>
                  </a:rPr>
                  <a:t>কর।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bn-BD" sz="4400" b="1" dirty="0" smtClean="0">
                    <a:cs typeface="NikoshBAN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806" t="-2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170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839200" cy="11430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8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00200"/>
            <a:ext cx="8381999" cy="4876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213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শামছুল হক</a:t>
            </a:r>
          </a:p>
          <a:p>
            <a:r>
              <a:rPr lang="bn-BD" sz="3200" b="1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অধ্যাপক , গণিত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কাওরাইদ-গয়েশপুর কলেজ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গফরগাঁও , ময়মনসিংহ।</a:t>
            </a:r>
          </a:p>
          <a:p>
            <a:endParaRPr lang="bn-BD" b="1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শ্রেণী- একাদশ</a:t>
            </a:r>
          </a:p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বিষয়- গণিত</a:t>
            </a:r>
          </a:p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অধ্যায়- ষষ্ঠ</a:t>
            </a:r>
          </a:p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পাঠ- উপবৃত্ত</a:t>
            </a:r>
          </a:p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সময়- ৬০ মিনিট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1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5550"/>
            <a:ext cx="5867400" cy="42862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05" y="76200"/>
            <a:ext cx="491289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1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2592"/>
            <a:ext cx="7162800" cy="452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4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268605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উপবৃত্ত</a:t>
            </a:r>
            <a:r>
              <a:rPr lang="bn-BD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en-US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Ellipse</a:t>
            </a:r>
            <a:r>
              <a:rPr lang="bn-BD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)</a:t>
            </a:r>
            <a:r>
              <a:rPr lang="en-US" sz="115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115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5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উপবৃত্তের প্রমিত সমীকরণ সনাক্ত </a:t>
            </a: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  <a:p>
            <a:pPr marL="0" indent="0">
              <a:buNone/>
            </a:pP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bn-BD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উপবৃত্তের সমীকরণ থেকে উৎকেন্দ্রিকতা </a:t>
            </a: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নির্ণয় করতে পারবে।</a:t>
            </a:r>
          </a:p>
          <a:p>
            <a:pPr marL="0" indent="0">
              <a:buNone/>
            </a:pP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bn-BD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উপবৃত্তের লেখচিত্রে উপকেন্দ্র (ফোকাস) ও নিয়ামকরেখা চিহ্নিত করতে </a:t>
            </a: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0" indent="0">
              <a:buNone/>
            </a:pP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bn-BD" sz="40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উপবৃত্তের বৃহদাক্ষ ও ক্ষুদ্রাক্ষের দৈর্ঘ্য নির্ণয় </a:t>
            </a:r>
            <a:r>
              <a:rPr lang="bn-BD" sz="40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08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09" y="1295400"/>
            <a:ext cx="7955869" cy="3886200"/>
          </a:xfrm>
        </p:spPr>
      </p:pic>
    </p:spTree>
    <p:extLst>
      <p:ext uri="{BB962C8B-B14F-4D97-AF65-F5344CB8AC3E}">
        <p14:creationId xmlns:p14="http://schemas.microsoft.com/office/powerpoint/2010/main" val="18715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2143919"/>
            <a:ext cx="4591050" cy="34385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809625"/>
            <a:ext cx="345757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2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533400"/>
                <a:ext cx="4040188" cy="803275"/>
              </a:xfr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/>
                              </a:rPr>
                              <m:t>𝒃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3200" b="1" i="1" smtClean="0">
                        <a:latin typeface="Cambria Math"/>
                      </a:rPr>
                      <m:t>=</m:t>
                    </m:r>
                    <m:r>
                      <a:rPr lang="en-US" sz="3200" b="1" i="1" smtClean="0">
                        <a:latin typeface="Cambria Math"/>
                      </a:rPr>
                      <m:t>𝟏</m:t>
                    </m:r>
                    <m:r>
                      <a:rPr lang="en-US" sz="3200" b="1" i="1" smtClean="0">
                        <a:latin typeface="Cambria Math"/>
                      </a:rPr>
                      <m:t>  (</m:t>
                    </m:r>
                    <m:r>
                      <a:rPr lang="en-US" sz="3200" b="1" i="1" smtClean="0">
                        <a:latin typeface="Cambria Math"/>
                      </a:rPr>
                      <m:t>𝒂</m:t>
                    </m:r>
                    <m:r>
                      <a:rPr lang="en-US" sz="3200" b="1" i="1" smtClean="0">
                        <a:latin typeface="Cambria Math"/>
                      </a:rPr>
                      <m:t>&gt;</m:t>
                    </m:r>
                    <m:r>
                      <a:rPr lang="en-US" sz="3200" b="1" i="1" smtClean="0">
                        <a:latin typeface="Cambria Math"/>
                      </a:rPr>
                      <m:t>𝒃</m:t>
                    </m:r>
                    <m:r>
                      <a:rPr lang="en-US" sz="3200" b="1" i="1" smtClean="0">
                        <a:latin typeface="Cambria Math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533400"/>
                <a:ext cx="4040188" cy="803275"/>
              </a:xfrm>
              <a:blipFill rotWithShape="1">
                <a:blip r:embed="rId2"/>
                <a:stretch>
                  <a:fillRect b="-1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Content Placeholder 8"/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780514622"/>
                  </p:ext>
                </p:extLst>
              </p:nvPr>
            </p:nvGraphicFramePr>
            <p:xfrm>
              <a:off x="457200" y="1447800"/>
              <a:ext cx="4040188" cy="45210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0188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4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উপবৃত্তের কেন্দ্রের  স্থানাঙ্ক</a:t>
                          </a:r>
                          <a:r>
                            <a:rPr lang="bn-BD" sz="24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bn-BD" sz="2400" baseline="0" dirty="0" smtClean="0">
                              <a:latin typeface="Times New Roman" pitchFamily="18" charset="0"/>
                              <a:cs typeface="NikoshBAN" pitchFamily="2" charset="0"/>
                            </a:rPr>
                            <a:t>(০,০)</a:t>
                          </a:r>
                          <a:endParaRPr lang="en-US" sz="24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</a:t>
                          </a:r>
                          <a:r>
                            <a:rPr lang="bn-BD" sz="2000" baseline="0" dirty="0" smtClean="0"/>
                            <a:t> =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2a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 </a:t>
                          </a:r>
                          <a:r>
                            <a:rPr lang="bn-BD" sz="2000" baseline="0" dirty="0" smtClean="0"/>
                            <a:t>=</a:t>
                          </a:r>
                          <a:r>
                            <a:rPr lang="en-US" sz="2000" baseline="0" dirty="0" smtClean="0"/>
                            <a:t>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2b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উৎ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কেন্দ্রিকতা 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, </a:t>
                          </a:r>
                          <a:r>
                            <a:rPr lang="en-US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e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cs typeface="NikoshBAN" pitchFamily="2" charset="0"/>
                                    </a:rPr>
                                    <m:t>1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cs typeface="NikoshBAN" pitchFamily="2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/>
                                          <a:cs typeface="NikoshBAN" pitchFamily="2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sz="20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উপকেন্দ্রের স্থানাঙ্ক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200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±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𝑎𝑒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,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0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)</m:t>
                              </m:r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সমীকরণ  ,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𝑦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0</m:t>
                              </m:r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সমীকরণ ,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0</m:t>
                              </m:r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দিকাক্ষের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সমীকরণ ,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=±</m:t>
                              </m:r>
                              <m:f>
                                <m:fPr>
                                  <m:ctrlPr>
                                    <a:rPr lang="en-US" sz="20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𝑒</m:t>
                                  </m:r>
                                </m:den>
                              </m:f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উপকেন্দ্রিক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লম্বের  দৈর্ঘ্য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bn-BD" sz="200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sz="20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0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000" b="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endParaRPr lang="bn-BD" sz="2000" baseline="0" dirty="0" smtClean="0">
                            <a:latin typeface="NikoshBAN" pitchFamily="2" charset="0"/>
                            <a:cs typeface="NikoshBAN" pitchFamily="2" charset="0"/>
                          </a:endParaRPr>
                        </a:p>
                        <a:p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উপকেন্দ্রিক লম্বের সমীকরণ, </a:t>
                          </a:r>
                          <a:r>
                            <a:rPr lang="en-US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=±</m:t>
                              </m:r>
                              <m:r>
                                <a:rPr lang="en-US" sz="20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𝑎𝑒</m:t>
                              </m:r>
                            </m:oMath>
                          </a14:m>
                          <a:endParaRPr lang="en-US" sz="20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Content Placeholder 8"/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780514622"/>
                  </p:ext>
                </p:extLst>
              </p:nvPr>
            </p:nvGraphicFramePr>
            <p:xfrm>
              <a:off x="457200" y="1447800"/>
              <a:ext cx="4040188" cy="45210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0188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bn-BD" sz="24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উপবৃত্তের কেন্দ্রের  স্থানাঙ্ক</a:t>
                          </a:r>
                          <a:r>
                            <a:rPr lang="bn-BD" sz="24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 </a:t>
                          </a:r>
                          <a:r>
                            <a:rPr lang="bn-BD" sz="2400" baseline="0" dirty="0" smtClean="0">
                              <a:latin typeface="Times New Roman" pitchFamily="18" charset="0"/>
                              <a:cs typeface="NikoshBAN" pitchFamily="2" charset="0"/>
                            </a:rPr>
                            <a:t>(০,০)</a:t>
                          </a:r>
                          <a:endParaRPr lang="en-US" sz="24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</a:t>
                          </a:r>
                          <a:r>
                            <a:rPr lang="bn-BD" sz="2000" baseline="0" dirty="0" smtClean="0"/>
                            <a:t> =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2a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 </a:t>
                          </a:r>
                          <a:r>
                            <a:rPr lang="bn-BD" sz="2000" baseline="0" dirty="0" smtClean="0"/>
                            <a:t>=</a:t>
                          </a:r>
                          <a:r>
                            <a:rPr lang="en-US" sz="2000" baseline="0" dirty="0" smtClean="0"/>
                            <a:t>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2b</a:t>
                          </a:r>
                          <a:endParaRPr lang="en-US" sz="2000" dirty="0"/>
                        </a:p>
                      </a:txBody>
                      <a:tcPr/>
                    </a:tc>
                  </a:tr>
                  <a:tr h="7117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82759" b="-378448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504615" b="-57538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604615" b="-47538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704615" b="-375385"/>
                          </a:stretch>
                        </a:blipFill>
                      </a:tcPr>
                    </a:tc>
                  </a:tr>
                  <a:tr h="4993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637805" b="-197561"/>
                          </a:stretch>
                        </a:blipFill>
                      </a:tcPr>
                    </a:tc>
                  </a:tr>
                  <a:tr h="8716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23077" b="-1328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4648200" y="533400"/>
                <a:ext cx="4041775" cy="838200"/>
              </a:xfr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 algn="ctr"/>
                <a:endParaRPr lang="en-US" sz="600" i="1" dirty="0" smtClean="0">
                  <a:latin typeface="Cambria Math"/>
                </a:endParaRPr>
              </a:p>
              <a:p>
                <a:pPr algn="ctr"/>
                <a:endParaRPr lang="en-US" sz="600" i="1" dirty="0">
                  <a:latin typeface="Cambria Math"/>
                </a:endParaRPr>
              </a:p>
              <a:p>
                <a:pPr algn="ctr"/>
                <a:endParaRPr lang="en-US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𝐚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𝐛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7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4648200" y="533400"/>
                <a:ext cx="4041775" cy="838200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sz="quarter" idx="4"/>
                <p:extLst>
                  <p:ext uri="{D42A27DB-BD31-4B8C-83A1-F6EECF244321}">
                    <p14:modId xmlns:p14="http://schemas.microsoft.com/office/powerpoint/2010/main" val="1559784172"/>
                  </p:ext>
                </p:extLst>
              </p:nvPr>
            </p:nvGraphicFramePr>
            <p:xfrm>
              <a:off x="4645025" y="1447800"/>
              <a:ext cx="4041775" cy="457200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1775"/>
                  </a:tblGrid>
                  <a:tr h="47633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4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উপবৃত্তের কেন্দ্রের  স্থানাঙ্ক</a:t>
                          </a:r>
                          <a:r>
                            <a:rPr lang="bn-BD" sz="24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 (০,০)</a:t>
                          </a:r>
                          <a:endParaRPr lang="en-US" sz="2400" dirty="0" smtClean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41282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</a:t>
                          </a:r>
                          <a:r>
                            <a:rPr lang="bn-BD" sz="2000" baseline="0" dirty="0" smtClean="0"/>
                            <a:t> =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2b</a:t>
                          </a:r>
                          <a:endParaRPr lang="en-US" sz="2000" dirty="0" smtClean="0"/>
                        </a:p>
                      </a:txBody>
                      <a:tcPr/>
                    </a:tc>
                  </a:tr>
                  <a:tr h="41282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b="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2000" b="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 </a:t>
                          </a:r>
                          <a:r>
                            <a:rPr lang="bn-BD" sz="2000" b="0" baseline="0" dirty="0" smtClean="0"/>
                            <a:t>=</a:t>
                          </a:r>
                          <a:r>
                            <a:rPr lang="en-US" sz="2000" b="0" baseline="0" dirty="0" smtClean="0"/>
                            <a:t> </a:t>
                          </a:r>
                          <a:r>
                            <a:rPr lang="en-US" sz="2000" b="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2a</a:t>
                          </a:r>
                          <a:endParaRPr lang="en-US" sz="2000" b="0" dirty="0" smtClean="0"/>
                        </a:p>
                      </a:txBody>
                      <a:tcPr/>
                    </a:tc>
                  </a:tr>
                  <a:tr h="67685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উৎ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কেন্দ্রিকতা 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, </a:t>
                          </a:r>
                          <a:r>
                            <a:rPr lang="en-US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e =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800" i="1" smtClean="0"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latin typeface="Cambria Math"/>
                                      <a:cs typeface="NikoshBAN" pitchFamily="2" charset="0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latin typeface="Cambria Math"/>
                                      <a:cs typeface="NikoshBAN" pitchFamily="2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1800" b="0" i="1" smtClean="0">
                                          <a:latin typeface="Cambria Math"/>
                                          <a:cs typeface="NikoshBAN" pitchFamily="2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sz="1800" b="0" i="1" smtClean="0">
                                              <a:latin typeface="Cambria Math"/>
                                              <a:cs typeface="NikoshBAN" pitchFamily="2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উপকেন্দ্রের স্থানাঙ্ক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0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,±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𝑏𝑒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)</m:t>
                              </m:r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সমীকরণ  ,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x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0</m:t>
                              </m:r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সমীকরণ ,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y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0</m:t>
                              </m:r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50689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দিকাক্ষের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সমীকরণ ,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=±</m:t>
                              </m:r>
                              <m:f>
                                <m:fPr>
                                  <m:ctrlPr>
                                    <a:rPr lang="en-US" sz="18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1800" b="0" i="1" baseline="0" smtClean="0"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𝑒</m:t>
                                  </m:r>
                                </m:den>
                              </m:f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54083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উপকেন্দ্রিক</a:t>
                          </a: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লম্বের  দৈর্ঘ্য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bn-BD" sz="180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sz="18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1800" b="0" i="1" baseline="0" smtClean="0">
                                          <a:latin typeface="Cambria Math"/>
                                          <a:cs typeface="NikoshBAN" pitchFamily="2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b="0" i="1" baseline="0" smtClean="0">
                                      <a:latin typeface="Cambria Math"/>
                                      <a:cs typeface="NikoshBAN" pitchFamily="2" charset="0"/>
                                    </a:rPr>
                                    <m:t>𝑏</m:t>
                                  </m:r>
                                </m:den>
                              </m:f>
                            </m:oMath>
                          </a14:m>
                          <a:endParaRPr lang="bn-BD" sz="1800" baseline="0" dirty="0" smtClean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উপকেন্দ্রিক লম্বের সমীকরণ, </a:t>
                          </a:r>
                          <a:r>
                            <a:rPr lang="en-US" sz="18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𝑥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=±</m:t>
                              </m:r>
                              <m:r>
                                <a:rPr lang="en-US" sz="1800" b="0" i="1" baseline="0" smtClean="0">
                                  <a:latin typeface="Cambria Math"/>
                                  <a:cs typeface="NikoshBAN" pitchFamily="2" charset="0"/>
                                </a:rPr>
                                <m:t>𝑏𝑒</m:t>
                              </m:r>
                            </m:oMath>
                          </a14:m>
                          <a:endParaRPr lang="en-US" sz="1800" dirty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sz="quarter" idx="4"/>
                <p:extLst>
                  <p:ext uri="{D42A27DB-BD31-4B8C-83A1-F6EECF244321}">
                    <p14:modId xmlns:p14="http://schemas.microsoft.com/office/powerpoint/2010/main" val="1559784172"/>
                  </p:ext>
                </p:extLst>
              </p:nvPr>
            </p:nvGraphicFramePr>
            <p:xfrm>
              <a:off x="4645025" y="1447800"/>
              <a:ext cx="4041775" cy="457200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1775"/>
                  </a:tblGrid>
                  <a:tr h="476333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400" dirty="0" smtClean="0">
                              <a:latin typeface="NikoshBAN" pitchFamily="2" charset="0"/>
                              <a:cs typeface="NikoshBAN" pitchFamily="2" charset="0"/>
                            </a:rPr>
                            <a:t>উপবৃত্তের কেন্দ্রের  স্থানাঙ্ক</a:t>
                          </a:r>
                          <a:r>
                            <a:rPr lang="bn-BD" sz="24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 (০,০)</a:t>
                          </a:r>
                          <a:endParaRPr lang="en-US" sz="2400" dirty="0" smtClean="0">
                            <a:latin typeface="NikoshBAN" pitchFamily="2" charset="0"/>
                            <a:cs typeface="NikoshBAN" pitchFamily="2" charset="0"/>
                          </a:endParaRPr>
                        </a:p>
                      </a:txBody>
                      <a:tcPr/>
                    </a:tc>
                  </a:tr>
                  <a:tr h="41282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dirty="0" smtClean="0">
                              <a:latin typeface="NikoshBAN" pitchFamily="2" charset="0"/>
                              <a:cs typeface="NikoshBAN" pitchFamily="2" charset="0"/>
                            </a:rPr>
                            <a:t>বৃহৎ</a:t>
                          </a:r>
                          <a:r>
                            <a:rPr lang="bn-BD" sz="200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</a:t>
                          </a:r>
                          <a:r>
                            <a:rPr lang="bn-BD" sz="2000" baseline="0" dirty="0" smtClean="0"/>
                            <a:t> = </a:t>
                          </a:r>
                          <a:r>
                            <a:rPr lang="en-US" sz="200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2b</a:t>
                          </a:r>
                          <a:endParaRPr lang="en-US" sz="2000" dirty="0" smtClean="0"/>
                        </a:p>
                      </a:txBody>
                      <a:tcPr/>
                    </a:tc>
                  </a:tr>
                  <a:tr h="41282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b="0" dirty="0" smtClean="0">
                              <a:latin typeface="NikoshBAN" pitchFamily="2" charset="0"/>
                              <a:cs typeface="NikoshBAN" pitchFamily="2" charset="0"/>
                            </a:rPr>
                            <a:t>ক্ষুদ্র</a:t>
                          </a:r>
                          <a:r>
                            <a:rPr lang="bn-BD" sz="2000" b="0" baseline="0" dirty="0" smtClean="0">
                              <a:latin typeface="NikoshBAN" pitchFamily="2" charset="0"/>
                              <a:cs typeface="NikoshBAN" pitchFamily="2" charset="0"/>
                            </a:rPr>
                            <a:t> অক্ষের দৈর্ঘ্য </a:t>
                          </a:r>
                          <a:r>
                            <a:rPr lang="bn-BD" sz="2000" b="0" baseline="0" dirty="0" smtClean="0"/>
                            <a:t>=</a:t>
                          </a:r>
                          <a:r>
                            <a:rPr lang="en-US" sz="2000" b="0" baseline="0" dirty="0" smtClean="0"/>
                            <a:t> </a:t>
                          </a:r>
                          <a:r>
                            <a:rPr lang="en-US" sz="2000" b="0" baseline="0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2a</a:t>
                          </a:r>
                          <a:endParaRPr lang="en-US" sz="2000" b="0" dirty="0" smtClean="0"/>
                        </a:p>
                      </a:txBody>
                      <a:tcPr/>
                    </a:tc>
                  </a:tr>
                  <a:tr h="6768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200000" b="-394595"/>
                          </a:stretch>
                        </a:blipFill>
                      </a:tcPr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528571" b="-595238"/>
                          </a:stretch>
                        </a:blipFill>
                      </a:tcPr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628571" b="-495238"/>
                          </a:stretch>
                        </a:blipFill>
                      </a:tcPr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717188" b="-387500"/>
                          </a:stretch>
                        </a:blipFill>
                      </a:tcPr>
                    </a:tc>
                  </a:tr>
                  <a:tr h="506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630120" b="-198795"/>
                          </a:stretch>
                        </a:blipFill>
                      </a:tcPr>
                    </a:tc>
                  </a:tr>
                  <a:tr h="5408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680899" b="-85393"/>
                          </a:stretch>
                        </a:blipFill>
                      </a:tcPr>
                    </a:tc>
                  </a:tr>
                  <a:tr h="3863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51" t="-1103175" b="-2063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1047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406</Words>
  <Application>Microsoft Office PowerPoint</Application>
  <PresentationFormat>On-screen Show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</vt:lpstr>
      <vt:lpstr>পরিচিতি</vt:lpstr>
      <vt:lpstr>PowerPoint Presentation</vt:lpstr>
      <vt:lpstr>PowerPoint Presentation</vt:lpstr>
      <vt:lpstr>উপবৃত্ত (Ellipse) </vt:lpstr>
      <vt:lpstr>শিখন ফল</vt:lpstr>
      <vt:lpstr>PowerPoint Presentation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আমার</dc:title>
  <dc:creator>Doel-1612i3</dc:creator>
  <cp:lastModifiedBy>Doel-1612i3</cp:lastModifiedBy>
  <cp:revision>96</cp:revision>
  <dcterms:created xsi:type="dcterms:W3CDTF">2006-08-16T00:00:00Z</dcterms:created>
  <dcterms:modified xsi:type="dcterms:W3CDTF">2013-06-22T10:38:11Z</dcterms:modified>
</cp:coreProperties>
</file>