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281" r:id="rId4"/>
    <p:sldId id="280" r:id="rId5"/>
    <p:sldId id="258" r:id="rId6"/>
    <p:sldId id="292" r:id="rId7"/>
    <p:sldId id="260" r:id="rId8"/>
    <p:sldId id="290" r:id="rId9"/>
    <p:sldId id="262" r:id="rId10"/>
    <p:sldId id="282" r:id="rId11"/>
    <p:sldId id="279" r:id="rId12"/>
    <p:sldId id="291" r:id="rId13"/>
    <p:sldId id="264" r:id="rId14"/>
    <p:sldId id="268" r:id="rId15"/>
    <p:sldId id="272" r:id="rId16"/>
    <p:sldId id="266" r:id="rId17"/>
    <p:sldId id="283" r:id="rId18"/>
    <p:sldId id="286" r:id="rId19"/>
    <p:sldId id="269" r:id="rId20"/>
    <p:sldId id="270" r:id="rId21"/>
    <p:sldId id="28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66FF66"/>
    <a:srgbClr val="00FF00"/>
    <a:srgbClr val="3CDF2F"/>
    <a:srgbClr val="66FF33"/>
    <a:srgbClr val="33CC33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55273-A893-4A9A-9C8D-66FB4CB293E5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443D19-A108-42C0-8387-591F83566A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487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3D19-A108-42C0-8387-591F83566AD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76200"/>
            <a:ext cx="8686800" cy="647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0476490">
            <a:off x="3276600" y="1371600"/>
            <a:ext cx="2819400" cy="1524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bn-BD" sz="14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14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9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18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6553200" cy="114300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bn-BD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লাইব্রেরির সংজ্ঞা ও প্রকার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সংজ্ঞাঃ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পুস্তকের শ্রেণীবদ্ধ সংগ্রহকে লাইব্রেরি বা গ্রন্থাকার বলা হয়।</a:t>
            </a:r>
          </a:p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লাইব্রেরি তিন প্রকারঃ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১। ব্যক্তিগত ২।পারিবারিক ৩। সাধারণ।</a:t>
            </a:r>
          </a:p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ব্যক্তিগত লাইব্রেরিঃ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ব্যক্তির উদ্যোগে তাঁর খেয়ালমত যে লাইব্রেরি গড়ে ওঠে তাকে ব্যক্তিগত লাইব্রেরি বলে।</a:t>
            </a:r>
          </a:p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পারিবারিক লাইব্রেরিঃ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পরিবারের অন্তর্গত ব্যক্তিসমূহের সামষ্টিক ইচ্ছানুযায়ী যে লাইব্রেরি গড়ে ওঠে তাকে পারিবারিক লাইব্রেরি বলে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সাধারণ লাইব্রেরিঃ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সমাজ বা গোষ্ঠীর সকলে মিলে যে লাইব্রেরি গড়ে তোলে তাকে সাধারণ লাইব্রেরি বলে।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35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76200" y="5943600"/>
            <a:ext cx="2209800" cy="609600"/>
          </a:xfrm>
          <a:prstGeom prst="rect">
            <a:avLst/>
          </a:prstGeom>
          <a:ln w="12700">
            <a:solidFill>
              <a:srgbClr val="3CDF2F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76200" y="4876800"/>
            <a:ext cx="2209800" cy="533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0" y="3505200"/>
            <a:ext cx="2362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0" y="2438400"/>
            <a:ext cx="2362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1143000"/>
            <a:ext cx="2286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57200"/>
          </a:xfr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bn-IN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জটিল শব্দ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24400" y="3581400"/>
            <a:ext cx="403860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  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শিল্পীমনের নিদর্শন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8200" y="1143000"/>
            <a:ext cx="403860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  বিশেষ সমাজ ও গোষ্টী</a:t>
            </a:r>
            <a:r>
              <a:rPr lang="bn-IN" sz="3200" dirty="0" smtClean="0"/>
              <a:t> 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648200" y="2514600"/>
            <a:ext cx="403860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      ইচ্ছা বা আকাঙ্খা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4400" y="4648200"/>
            <a:ext cx="403860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যে আপন ইচ্ছনুযায়ী কাজ করে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0600" y="5486400"/>
            <a:ext cx="3962400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শ্রেনী অনুযায়ী সারি সারি সাজানো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49c3c51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2200" y="4572000"/>
            <a:ext cx="2133600" cy="990600"/>
          </a:xfrm>
          <a:prstGeom prst="rect">
            <a:avLst/>
          </a:prstGeom>
        </p:spPr>
      </p:pic>
      <p:pic>
        <p:nvPicPr>
          <p:cNvPr id="14" name="Picture 13" descr="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0" y="5638800"/>
            <a:ext cx="2286000" cy="1076325"/>
          </a:xfrm>
          <a:prstGeom prst="rect">
            <a:avLst/>
          </a:prstGeom>
        </p:spPr>
      </p:pic>
      <p:pic>
        <p:nvPicPr>
          <p:cNvPr id="15" name="Picture 14" descr="Mirazblog_1196897950_2-Chakma_Girl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62200" y="762000"/>
            <a:ext cx="2057400" cy="1258444"/>
          </a:xfrm>
          <a:prstGeom prst="rect">
            <a:avLst/>
          </a:prstGeom>
        </p:spPr>
      </p:pic>
      <p:pic>
        <p:nvPicPr>
          <p:cNvPr id="16" name="Picture 15" descr="2b38f11c41da8c3cf8789d5754e902f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38400" y="2057400"/>
            <a:ext cx="1981200" cy="1219200"/>
          </a:xfrm>
          <a:prstGeom prst="rect">
            <a:avLst/>
          </a:prstGeom>
        </p:spPr>
      </p:pic>
      <p:pic>
        <p:nvPicPr>
          <p:cNvPr id="17" name="Picture 16" descr="taj-mohol-300x2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38400" y="3340100"/>
            <a:ext cx="1981200" cy="11557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0" y="1143000"/>
            <a:ext cx="2362200" cy="584775"/>
          </a:xfrm>
          <a:prstGeom prst="rect">
            <a:avLst/>
          </a:prstGeom>
          <a:ln>
            <a:solidFill>
              <a:srgbClr val="00FF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bn-IN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সম্প্রদায় 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-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0" y="2438400"/>
            <a:ext cx="2362200" cy="584775"/>
          </a:xfrm>
          <a:prstGeom prst="rect">
            <a:avLst/>
          </a:prstGeom>
          <a:ln>
            <a:solidFill>
              <a:srgbClr val="66FF33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514350" indent="-514350">
              <a:buNone/>
            </a:pPr>
            <a:r>
              <a:rPr lang="bn-IN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২.  স্পৃহা-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0" y="3429000"/>
            <a:ext cx="2362200" cy="584775"/>
          </a:xfrm>
          <a:prstGeom prst="rect">
            <a:avLst/>
          </a:prstGeom>
          <a:ln>
            <a:solidFill>
              <a:srgbClr val="99FF33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514350" indent="-514350">
              <a:buNone/>
            </a:pPr>
            <a:r>
              <a:rPr lang="bn-IN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৩. তাজমহল-</a:t>
            </a:r>
            <a:endParaRPr lang="en-US" sz="32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4876800"/>
            <a:ext cx="2286000" cy="584775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None/>
            </a:pPr>
            <a:r>
              <a:rPr lang="bn-IN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৪.স্বেচ্ছাচারী-</a:t>
            </a:r>
            <a:endParaRPr lang="en-US" sz="32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200" y="5968425"/>
            <a:ext cx="2209800" cy="584775"/>
          </a:xfrm>
          <a:prstGeom prst="rect">
            <a:avLst/>
          </a:prstGeom>
          <a:noFill/>
          <a:ln w="19050">
            <a:solidFill>
              <a:srgbClr val="66FF66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None/>
            </a:pPr>
            <a:r>
              <a:rPr lang="bn-IN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৫. শ্রেনীবদ্ধ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bn-IN" sz="32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Content Placeholder 24"/>
          <p:cNvSpPr>
            <a:spLocks noGrp="1"/>
          </p:cNvSpPr>
          <p:nvPr>
            <p:ph idx="1"/>
          </p:nvPr>
        </p:nvSpPr>
        <p:spPr>
          <a:xfrm flipV="1">
            <a:off x="0" y="6858000"/>
            <a:ext cx="8915400" cy="533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9" grpId="0" animBg="1"/>
      <p:bldP spid="20" grpId="0" animBg="1"/>
      <p:bldP spid="21" grpId="0" animBg="1"/>
      <p:bldP spid="22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0" y="5410200"/>
            <a:ext cx="3962400" cy="10207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ব্যক্তিগত লাইব্রেরি</a:t>
            </a:r>
            <a:endParaRPr lang="en-US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304800"/>
            <a:ext cx="7772401" cy="4876800"/>
          </a:xfrm>
        </p:spPr>
      </p:pic>
    </p:spTree>
    <p:extLst>
      <p:ext uri="{BB962C8B-B14F-4D97-AF65-F5344CB8AC3E}">
        <p14:creationId xmlns:p14="http://schemas.microsoft.com/office/powerpoint/2010/main" val="210996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4000"/>
            <a:ext cx="8382000" cy="510540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8800" y="274638"/>
            <a:ext cx="5486400" cy="11430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6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পারিবারিক লাইব্রেরি</a:t>
            </a:r>
            <a:endParaRPr lang="en-US" sz="6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8139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75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st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05400" y="152400"/>
            <a:ext cx="3886200" cy="6324600"/>
          </a:xfrm>
          <a:prstGeom prst="rect">
            <a:avLst/>
          </a:prstGeom>
        </p:spPr>
      </p:pic>
      <p:pic>
        <p:nvPicPr>
          <p:cNvPr id="5" name="Picture 4" descr="Bangladesh_Inside-the-librar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28600"/>
            <a:ext cx="4648199" cy="624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8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274638"/>
            <a:ext cx="5257800" cy="1143000"/>
          </a:xfrm>
          <a:solidFill>
            <a:srgbClr val="00B0F0"/>
          </a:solidFill>
        </p:spPr>
        <p:txBody>
          <a:bodyPr/>
          <a:lstStyle/>
          <a:p>
            <a:r>
              <a:rPr lang="bn-BD" b="1" dirty="0" smtClean="0">
                <a:solidFill>
                  <a:srgbClr val="7030A0"/>
                </a:solidFill>
              </a:rPr>
              <a:t>সাধারণ লাইব্রেরি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8305800" cy="4876800"/>
          </a:xfrm>
        </p:spPr>
      </p:pic>
    </p:spTree>
    <p:extLst>
      <p:ext uri="{BB962C8B-B14F-4D97-AF65-F5344CB8AC3E}">
        <p14:creationId xmlns:p14="http://schemas.microsoft.com/office/powerpoint/2010/main" val="344076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381000"/>
            <a:ext cx="28194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IN" sz="6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6000" b="1" dirty="0">
              <a:solidFill>
                <a:schemeClr val="accent1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86000"/>
          </a:xfrm>
        </p:spPr>
        <p:txBody>
          <a:bodyPr>
            <a:normAutofit/>
          </a:bodyPr>
          <a:lstStyle/>
          <a:p>
            <a:r>
              <a:rPr lang="bn-IN" sz="4400" b="1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ব্যাক্তিগত ও সাধারণ লাইব্রেরির সুবিধা ও অসুবিধা </a:t>
            </a:r>
            <a:r>
              <a:rPr lang="bn-IN" sz="4400" b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গুলি লিখ।</a:t>
            </a:r>
            <a:endParaRPr lang="bn-IN" sz="4400" b="1" dirty="0" smtClean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873" y="401782"/>
            <a:ext cx="8686800" cy="6248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" name="TextBox 1"/>
          <p:cNvSpPr txBox="1"/>
          <p:nvPr/>
        </p:nvSpPr>
        <p:spPr>
          <a:xfrm>
            <a:off x="1371600" y="54102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C00000"/>
                </a:solidFill>
              </a:rPr>
              <a:t>মাওলানা ভাসানী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11091" y="541020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B050"/>
                </a:solidFill>
              </a:rPr>
              <a:t>রবীন্দ্রনাথ ঠাকুর</a:t>
            </a:r>
            <a:endParaRPr lang="en-US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274638"/>
            <a:ext cx="33528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229600" cy="44497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মোতাহের হোসেন চৌধুরীর পরিচয় বল।</a:t>
            </a:r>
          </a:p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লাইব্রেরি কাহাকে বলে?</a:t>
            </a:r>
          </a:p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লাইব্রেরি কত প্রকার ও কি কি?</a:t>
            </a:r>
          </a:p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লাইব্রেরির প্রয়োজনয়িতা কি?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1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4638"/>
            <a:ext cx="43434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2362199"/>
          </a:xfrm>
          <a:solidFill>
            <a:srgbClr val="00B0F0"/>
          </a:solidFill>
        </p:spPr>
        <p:txBody>
          <a:bodyPr/>
          <a:lstStyle/>
          <a:p>
            <a:pPr marL="0" indent="0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একজন আদর্শ মানুষ তৈরিতে লাইব্রেরির গুরুত্ব ব্যাখ্যা কর।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12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273" y="228600"/>
            <a:ext cx="88392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600" b="0" i="0" u="none" strike="noStrike" kern="0" cap="none" spc="0" normalizeH="0" baseline="0" noProof="0" dirty="0" smtClean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রত্না রানী দে।</a:t>
            </a:r>
            <a:r>
              <a:rPr kumimoji="0" lang="en-US" sz="66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/>
            </a:r>
            <a:br>
              <a:rPr kumimoji="0" lang="en-US" sz="66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</a:br>
            <a:r>
              <a:rPr kumimoji="0" lang="bn-BD" sz="6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সহকারি</a:t>
            </a:r>
            <a:r>
              <a:rPr kumimoji="0" lang="en-US" sz="6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6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শিক্ষক</a:t>
            </a:r>
            <a:r>
              <a:rPr kumimoji="0" lang="en-US" sz="66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/>
            </a:r>
            <a:br>
              <a:rPr kumimoji="0" lang="en-US" sz="66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</a:br>
            <a:r>
              <a:rPr kumimoji="0" lang="bn-BD" sz="6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সাচার</a:t>
            </a:r>
            <a:r>
              <a:rPr kumimoji="0" lang="en-US" sz="6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6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উচ্চ</a:t>
            </a:r>
            <a:r>
              <a:rPr kumimoji="0" lang="en-US" sz="6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6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/>
            </a:r>
            <a:b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</a:br>
            <a:r>
              <a:rPr kumimoji="0" lang="en-US" sz="4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মোবাইল</a:t>
            </a: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4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নং</a:t>
            </a: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০</a:t>
            </a:r>
            <a:r>
              <a:rPr kumimoji="0" lang="bn-BD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১৭১৩-৬০৬৩৯০</a:t>
            </a: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।</a:t>
            </a:r>
            <a:b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</a:b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ইমেইলঃratna6011@gmail.com</a:t>
            </a:r>
            <a:endParaRPr kumimoji="0" lang="en-US" sz="48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15000" y="228600"/>
            <a:ext cx="32766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6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1" y="457200"/>
            <a:ext cx="5233488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0418101">
            <a:off x="1930021" y="1488110"/>
            <a:ext cx="3124200" cy="11430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IN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26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000" y="457200"/>
            <a:ext cx="44196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1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499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IN" sz="7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শ্রেনীঃসপ্তম</a:t>
            </a:r>
            <a:r>
              <a:rPr lang="bn-IN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IN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</a:br>
            <a:r>
              <a:rPr lang="bn-IN" sz="80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বিষয়ঃবাংলা প্রথম পত্র</a:t>
            </a:r>
            <a:br>
              <a:rPr lang="bn-IN" sz="80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</a:br>
            <a:r>
              <a:rPr lang="bn-IN" sz="8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পাঠের বিষয়ঃলাইব্রে</a:t>
            </a:r>
            <a:r>
              <a:rPr lang="bn-BD" sz="8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রী</a:t>
            </a:r>
            <a:r>
              <a:rPr lang="bn-IN" sz="8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IN" sz="8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bn-IN" sz="8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সময়ঃ৫০ মিনিট</a:t>
            </a:r>
            <a:endParaRPr lang="en-US" sz="8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152400"/>
            <a:ext cx="5486400" cy="1143000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bn-IN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নিচের ছবিগুলো দেখ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752600"/>
            <a:ext cx="4800600" cy="48768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790700"/>
            <a:ext cx="3809999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80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762000"/>
            <a:ext cx="7924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আজকের পাঠ</a:t>
            </a:r>
          </a:p>
          <a:p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  লাইব্রেরী</a:t>
            </a:r>
            <a:endParaRPr lang="en-US" sz="9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77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74638"/>
            <a:ext cx="3276600" cy="1143000"/>
          </a:xfrm>
          <a:solidFill>
            <a:srgbClr val="00B0F0"/>
          </a:solidFill>
        </p:spPr>
        <p:txBody>
          <a:bodyPr/>
          <a:lstStyle/>
          <a:p>
            <a:r>
              <a:rPr lang="bn-IN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আচরনিক উদ্দেশ্য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077200" cy="4114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লাইব্রেরি সম্পর্কে বলতে পারবে।</a:t>
            </a:r>
          </a:p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লাইব্রেরি কত ধরণের হয় বর্ণনা করতে পারবে।</a:t>
            </a:r>
          </a:p>
          <a:p>
            <a:r>
              <a:rPr lang="bn-IN" b="1" dirty="0" smtClean="0">
                <a:latin typeface="NikoshBAN" pitchFamily="2" charset="0"/>
                <a:cs typeface="NikoshBAN" pitchFamily="2" charset="0"/>
              </a:rPr>
              <a:t>লে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খক মোতাহের চৌধুরীর পরিচয় লিখতে পারবে।</a:t>
            </a:r>
          </a:p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মানব জীবনে লাইব্রেরির উপকারিতা বলতে পারবে।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71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62000" y="990600"/>
            <a:ext cx="175260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জন্ম</a:t>
            </a:r>
          </a:p>
          <a:p>
            <a:pPr algn="ctr"/>
            <a:r>
              <a:rPr lang="bn-IN" sz="2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১৯০৩খ্রীঃ কুমিল্লা</a:t>
            </a:r>
          </a:p>
          <a:p>
            <a:pPr algn="ctr"/>
            <a:r>
              <a:rPr lang="bn-IN" sz="2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জ়েলায়</a:t>
            </a:r>
            <a:endParaRPr lang="en-US" sz="2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85800" y="3886200"/>
            <a:ext cx="175260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</a:p>
          <a:p>
            <a:pPr algn="ctr"/>
            <a:r>
              <a:rPr lang="bn-IN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১৯৪৩ সালে বাংলা </a:t>
            </a:r>
          </a:p>
          <a:p>
            <a:pPr algn="ctr"/>
            <a:r>
              <a:rPr lang="bn-IN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বিভাগে এম এ পাশ</a:t>
            </a:r>
          </a:p>
          <a:p>
            <a:pPr algn="ctr"/>
            <a:r>
              <a:rPr lang="bn-IN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করেন</a:t>
            </a:r>
            <a:endParaRPr lang="en-US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019800" y="3657600"/>
            <a:ext cx="1828800" cy="1295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অনুবাদ গ্রন্থ</a:t>
            </a:r>
          </a:p>
          <a:p>
            <a:pPr algn="ctr"/>
            <a:r>
              <a:rPr lang="bn-IN" sz="20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সুখ ও সভ্যতা</a:t>
            </a:r>
          </a:p>
          <a:p>
            <a:pPr algn="ctr"/>
            <a:r>
              <a:rPr lang="bn-IN" sz="20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প্রবন্ধগ্রন্থ</a:t>
            </a:r>
          </a:p>
          <a:p>
            <a:pPr algn="ctr"/>
            <a:r>
              <a:rPr lang="bn-IN" sz="20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সংস্কৃতির কথা</a:t>
            </a:r>
            <a:endParaRPr lang="en-US" sz="20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943600" y="990600"/>
            <a:ext cx="175260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মৃত্যু</a:t>
            </a:r>
          </a:p>
          <a:p>
            <a:pPr algn="ctr"/>
            <a:r>
              <a:rPr lang="bn-IN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১৯৫৬খ্রীঃ১৮ই</a:t>
            </a:r>
          </a:p>
          <a:p>
            <a:pPr algn="ctr"/>
            <a:r>
              <a:rPr lang="bn-IN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সেপ্টেম্বর</a:t>
            </a:r>
          </a:p>
        </p:txBody>
      </p:sp>
      <p:pic>
        <p:nvPicPr>
          <p:cNvPr id="6" name="Picture 5" descr="Md.-Motahar-Hossain-.-Accounts-Officer-FAD-230x3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19400" y="1676400"/>
            <a:ext cx="2819400" cy="3276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67000" y="5638800"/>
            <a:ext cx="3276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মোতাহের হোসেন চৌধুরী</a:t>
            </a:r>
            <a:endParaRPr lang="en-US" sz="3200" b="1" dirty="0">
              <a:solidFill>
                <a:schemeClr val="accent2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62200" y="228600"/>
            <a:ext cx="40386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লেখক পরিচিতি</a:t>
            </a:r>
            <a:endParaRPr lang="en-US" sz="48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750" y="304801"/>
            <a:ext cx="5257800" cy="91440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লাইব্রেরির প্রকার</a:t>
            </a:r>
            <a:endParaRPr lang="en-US" sz="5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9229" y="1371600"/>
            <a:ext cx="4495800" cy="52578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লাইব্রেরি তিন প্রকারঃ</a:t>
            </a:r>
            <a:endParaRPr lang="bn-BD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BD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BD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IN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IN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IN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BD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276600"/>
            <a:ext cx="3962400" cy="16002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371600"/>
            <a:ext cx="3962400" cy="1828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953000"/>
            <a:ext cx="3962400" cy="152400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3657600" y="2438400"/>
            <a:ext cx="1066800" cy="4084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3733800" y="4038600"/>
            <a:ext cx="9906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3733800" y="5486400"/>
            <a:ext cx="1066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-1828800" y="5334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" y="2357735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১।ব্যক্তিগত লাইব্রেরি</a:t>
            </a:r>
            <a:endParaRPr lang="en-US" sz="28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200" y="3628571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latin typeface="NikoshBAN" pitchFamily="2" charset="0"/>
                <a:cs typeface="NikoshBAN" pitchFamily="2" charset="0"/>
              </a:rPr>
              <a:t>            </a:t>
            </a:r>
            <a:r>
              <a:rPr lang="bn-IN" sz="28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২।পারিবারিক লাইব্রেরি</a:t>
            </a:r>
            <a:endParaRPr lang="en-US" sz="28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56388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৩। সাধারণ লাইব্রেরি</a:t>
            </a:r>
            <a:endParaRPr lang="en-US" sz="2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003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 0.0037 L 0.175 0.0037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5723E-6 L 0.15417 0.00555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08" y="2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09249E-7 L 0.1 0.00555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2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  <p:bldP spid="10" grpId="0" animBg="1"/>
      <p:bldP spid="10" grpId="1" animBg="1"/>
      <p:bldP spid="12" grpId="0" animBg="1"/>
      <p:bldP spid="12" grpId="1" animBg="1"/>
      <p:bldP spid="14" grpId="0" animBg="1"/>
      <p:bldP spid="14" grpId="1" animBg="1"/>
      <p:bldP spid="15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1066800"/>
            <a:ext cx="3124200" cy="914400"/>
          </a:xfrm>
        </p:spPr>
        <p:txBody>
          <a:bodyPr>
            <a:normAutofit/>
          </a:bodyPr>
          <a:lstStyle/>
          <a:p>
            <a:r>
              <a:rPr lang="bn-IN" sz="5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5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0" y="2438400"/>
            <a:ext cx="5334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লাইব্রেরি প্রবন্ধের লেখকের নাম  কি 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0200" y="4724400"/>
            <a:ext cx="5334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তাঁর দুইটি অনুবাদ গ্রন্থের নাম বল।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0" y="3581400"/>
            <a:ext cx="5334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লেখকের জন্ম ও  মৃত্যু কতসালে 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1448</TotalTime>
  <Words>281</Words>
  <Application>Microsoft Office PowerPoint</Application>
  <PresentationFormat>On-screen Show (4:3)</PresentationFormat>
  <Paragraphs>77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Flow</vt:lpstr>
      <vt:lpstr> স্বাগতম</vt:lpstr>
      <vt:lpstr>PowerPoint Presentation</vt:lpstr>
      <vt:lpstr>শ্রেনীঃসপ্তম বিষয়ঃবাংলা প্রথম পত্র পাঠের বিষয়ঃলাইব্রেরী সময়ঃ৫০ মিনিট</vt:lpstr>
      <vt:lpstr>নিচের ছবিগুলো দেখ</vt:lpstr>
      <vt:lpstr>PowerPoint Presentation</vt:lpstr>
      <vt:lpstr>আচরনিক উদ্দেশ্য</vt:lpstr>
      <vt:lpstr>PowerPoint Presentation</vt:lpstr>
      <vt:lpstr>লাইব্রেরির প্রকার</vt:lpstr>
      <vt:lpstr>একক কাজ</vt:lpstr>
      <vt:lpstr>লাইব্রেরির সংজ্ঞা ও প্রকার</vt:lpstr>
      <vt:lpstr>জটিল শব্দ</vt:lpstr>
      <vt:lpstr>ব্যক্তিগত লাইব্রেরি</vt:lpstr>
      <vt:lpstr>পারিবারিক লাইব্রেরি</vt:lpstr>
      <vt:lpstr>PowerPoint Presentation</vt:lpstr>
      <vt:lpstr>সাধারণ লাইব্রেরি</vt:lpstr>
      <vt:lpstr>দলীয় কাজ</vt:lpstr>
      <vt:lpstr>PowerPoint Presentation</vt:lpstr>
      <vt:lpstr>মূল্যায়ন</vt:lpstr>
      <vt:lpstr>বাড়ীর কাজ</vt:lpstr>
      <vt:lpstr>ধন্যবাদ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বিছমিল্লাহিররাহ মানির রাহীম স্বাগতম</dc:title>
  <dc:creator>Doel-1612i3</dc:creator>
  <cp:lastModifiedBy>Doel-1612i3</cp:lastModifiedBy>
  <cp:revision>245</cp:revision>
  <dcterms:created xsi:type="dcterms:W3CDTF">2006-08-16T00:00:00Z</dcterms:created>
  <dcterms:modified xsi:type="dcterms:W3CDTF">2013-06-20T03:19:44Z</dcterms:modified>
</cp:coreProperties>
</file>