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61" r:id="rId5"/>
    <p:sldId id="257" r:id="rId6"/>
    <p:sldId id="256" r:id="rId7"/>
    <p:sldId id="262" r:id="rId8"/>
    <p:sldId id="263" r:id="rId9"/>
    <p:sldId id="266" r:id="rId10"/>
    <p:sldId id="264" r:id="rId11"/>
    <p:sldId id="265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474" autoAdjust="0"/>
  </p:normalViewPr>
  <p:slideViewPr>
    <p:cSldViewPr>
      <p:cViewPr varScale="1">
        <p:scale>
          <a:sx n="38" d="100"/>
          <a:sy n="38" d="100"/>
        </p:scale>
        <p:origin x="66" y="8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B1FEC-CDC8-4CCA-B123-50FFD4C3514D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EE7CF-B214-49F0-B246-E026E21D88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9067800" cy="3714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7000" y="2157502"/>
            <a:ext cx="4191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স্বাগতম</a:t>
            </a:r>
            <a:endParaRPr lang="en-US" sz="11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3562350"/>
            <a:ext cx="670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অষ্টম</a:t>
            </a:r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800" b="1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শ্রেণির</a:t>
            </a:r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5400" b="1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সাধারণ</a:t>
            </a:r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800" b="1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গণিত</a:t>
            </a:r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4800" b="1" dirty="0" err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ক্লাসে</a:t>
            </a:r>
            <a:endParaRPr lang="en-US" sz="4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76200" y="3714750"/>
            <a:ext cx="1219200" cy="890677"/>
          </a:xfrm>
          <a:prstGeom prst="star5">
            <a:avLst/>
          </a:prstGeom>
          <a:solidFill>
            <a:schemeClr val="tx1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7924800" y="3738473"/>
            <a:ext cx="1219200" cy="890677"/>
          </a:xfrm>
          <a:prstGeom prst="star5">
            <a:avLst/>
          </a:prstGeom>
          <a:solidFill>
            <a:schemeClr val="tx1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800" y="-19050"/>
            <a:ext cx="1346200" cy="10096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0"/>
            <a:ext cx="1346200" cy="10096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403944"/>
            <a:ext cx="2179555" cy="116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3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62400" cy="25547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7200" y="209550"/>
            <a:ext cx="4419600" cy="156966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9600" dirty="0" err="1" smtClean="0"/>
              <a:t>বাড়ীর</a:t>
            </a:r>
            <a:r>
              <a:rPr lang="en-US" sz="9600" dirty="0" smtClean="0"/>
              <a:t> </a:t>
            </a:r>
            <a:r>
              <a:rPr lang="en-US" sz="9600" dirty="0" err="1" smtClean="0"/>
              <a:t>কাজ</a:t>
            </a:r>
            <a:endParaRPr lang="en-US" sz="9600" dirty="0"/>
          </a:p>
        </p:txBody>
      </p:sp>
      <p:sp>
        <p:nvSpPr>
          <p:cNvPr id="4" name="Rectangle 3"/>
          <p:cNvSpPr/>
          <p:nvPr/>
        </p:nvSpPr>
        <p:spPr>
          <a:xfrm>
            <a:off x="152400" y="2724151"/>
            <a:ext cx="899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231F20"/>
                </a:solidFill>
                <a:latin typeface="Saroda" pitchFamily="2" charset="0"/>
              </a:rPr>
              <a:t>১। 80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wgUvi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ˆ`N©¨ I 60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wgUvi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cÖ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¯_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wewkó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GKwU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AvqZvKvi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evMv‡bi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wfZi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Pviw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`‡K 4 </a:t>
            </a:r>
            <a:r>
              <a:rPr lang="en-US" sz="2800" dirty="0" err="1" smtClean="0">
                <a:solidFill>
                  <a:srgbClr val="231F20"/>
                </a:solidFill>
                <a:latin typeface="Saroda" pitchFamily="2" charset="0"/>
              </a:rPr>
              <a:t>wgUvi</a:t>
            </a:r>
            <a:r>
              <a:rPr lang="en-US" sz="2800" dirty="0" smtClean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SutonnyMJ" pitchFamily="2" charset="0"/>
              </a:rPr>
              <a:t>cÖস্থ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231F20"/>
                </a:solidFill>
                <a:latin typeface="Saroda" pitchFamily="2" charset="0"/>
              </a:rPr>
              <a:t>GKwU</a:t>
            </a:r>
            <a:r>
              <a:rPr lang="en-US" sz="2800" dirty="0" smtClean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c_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Av‡Q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|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cÖwZ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Saroda" pitchFamily="2" charset="0"/>
              </a:rPr>
              <a:t>eM©wgUvi</a:t>
            </a:r>
            <a:r>
              <a:rPr lang="en-US" sz="2800" dirty="0" smtClean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7.25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UvKv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`‡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i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H c_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euvav‡bvi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Saroda" pitchFamily="2" charset="0"/>
              </a:rPr>
              <a:t>LiP</a:t>
            </a:r>
            <a:r>
              <a:rPr lang="en-US" sz="2800" dirty="0">
                <a:solidFill>
                  <a:srgbClr val="231F20"/>
                </a:solidFill>
                <a:latin typeface="Saroda" pitchFamily="2" charset="0"/>
              </a:rPr>
              <a:t> KZ ?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18533" y="4137359"/>
            <a:ext cx="8839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Saroda" pitchFamily="2" charset="0"/>
              </a:rPr>
              <a:t>২ । </a:t>
            </a:r>
            <a:r>
              <a:rPr lang="en-US" sz="2800" dirty="0" err="1" smtClean="0">
                <a:solidFill>
                  <a:srgbClr val="002060"/>
                </a:solidFill>
                <a:latin typeface="Saroda" pitchFamily="2" charset="0"/>
              </a:rPr>
              <a:t>GKwU</a:t>
            </a:r>
            <a:r>
              <a:rPr lang="en-US" sz="2800" dirty="0" smtClean="0">
                <a:solidFill>
                  <a:srgbClr val="00206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eM©vKvi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†¶‡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Îi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GK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evûi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ˆ`N©¨ 300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wgUvi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Ges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evB‡i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Pviw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`‡K 4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wgUvi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PIov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aroda" pitchFamily="2" charset="0"/>
              </a:rPr>
              <a:t>GKwU</a:t>
            </a:r>
            <a:r>
              <a:rPr lang="en-US" sz="2800" dirty="0" smtClean="0">
                <a:solidFill>
                  <a:srgbClr val="002060"/>
                </a:solidFill>
                <a:latin typeface="Saroda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MJ" pitchFamily="2" charset="0"/>
              </a:rPr>
              <a:t>ivস্তাv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Av‡Q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|</a:t>
            </a:r>
            <a:r>
              <a:rPr lang="en-US" sz="28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MJ" pitchFamily="2" charset="0"/>
              </a:rPr>
              <a:t>ivস্তvwUi</a:t>
            </a:r>
            <a:r>
              <a:rPr lang="en-US" sz="2800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†¶</a:t>
            </a:r>
            <a:r>
              <a:rPr lang="en-US" sz="2800" dirty="0" err="1">
                <a:solidFill>
                  <a:srgbClr val="002060"/>
                </a:solidFill>
                <a:latin typeface="Saroda" pitchFamily="2" charset="0"/>
              </a:rPr>
              <a:t>Îdj</a:t>
            </a:r>
            <a:r>
              <a:rPr lang="en-US" sz="2800" dirty="0">
                <a:solidFill>
                  <a:srgbClr val="002060"/>
                </a:solidFill>
                <a:latin typeface="Saroda" pitchFamily="2" charset="0"/>
              </a:rPr>
              <a:t> KZ ?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0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3" y="285751"/>
            <a:ext cx="3660351" cy="335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5527" y="638712"/>
            <a:ext cx="5720715" cy="264687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perspectiveContrastingLeftFacing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16600" b="1" dirty="0" err="1" smtClean="0">
                <a:ln/>
                <a:solidFill>
                  <a:srgbClr val="FF0000"/>
                </a:solidFill>
              </a:rPr>
              <a:t>ধন্যবাদ</a:t>
            </a:r>
            <a:endParaRPr lang="en-US" sz="16600" b="1" dirty="0">
              <a:ln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0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324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1700" y="68223"/>
            <a:ext cx="6667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শিক্ষক</a:t>
            </a:r>
            <a:r>
              <a:rPr lang="en-US" sz="8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8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পিরিচিত</a:t>
            </a:r>
            <a:r>
              <a:rPr lang="en-US" sz="8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sz="8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8223"/>
            <a:ext cx="2057400" cy="154305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Plaque 4"/>
          <p:cNvSpPr/>
          <p:nvPr/>
        </p:nvSpPr>
        <p:spPr>
          <a:xfrm>
            <a:off x="171450" y="1630323"/>
            <a:ext cx="6629400" cy="1246227"/>
          </a:xfrm>
          <a:prstGeom prst="plaqu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/>
              <a:t>মোঃ</a:t>
            </a:r>
            <a:r>
              <a:rPr lang="en-US" sz="4800" dirty="0" smtClean="0"/>
              <a:t> </a:t>
            </a:r>
            <a:r>
              <a:rPr lang="en-US" sz="4800" dirty="0" err="1" smtClean="0"/>
              <a:t>লিয়াকত</a:t>
            </a:r>
            <a:r>
              <a:rPr lang="en-US" sz="4800" dirty="0" smtClean="0"/>
              <a:t> </a:t>
            </a:r>
            <a:r>
              <a:rPr lang="en-US" sz="4800" dirty="0" err="1" smtClean="0"/>
              <a:t>আলী</a:t>
            </a:r>
            <a:r>
              <a:rPr lang="en-US" sz="4800" dirty="0" smtClean="0"/>
              <a:t> (</a:t>
            </a:r>
            <a:r>
              <a:rPr lang="en-US" sz="4800" dirty="0" err="1" smtClean="0"/>
              <a:t>লিটন</a:t>
            </a:r>
            <a:r>
              <a:rPr lang="en-US" sz="4800" dirty="0" smtClean="0"/>
              <a:t>)</a:t>
            </a:r>
          </a:p>
          <a:p>
            <a:pPr algn="ctr"/>
            <a:r>
              <a:rPr lang="en-US" sz="2800" dirty="0" err="1" smtClean="0">
                <a:solidFill>
                  <a:srgbClr val="FFFF00"/>
                </a:solidFill>
              </a:rPr>
              <a:t>সিনিয়র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সহকারী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শিক্ষক</a:t>
            </a:r>
            <a:r>
              <a:rPr lang="en-US" sz="2800" dirty="0" smtClean="0">
                <a:solidFill>
                  <a:srgbClr val="FFFF00"/>
                </a:solidFill>
              </a:rPr>
              <a:t> ( </a:t>
            </a:r>
            <a:r>
              <a:rPr lang="en-US" sz="2800" dirty="0" err="1" smtClean="0">
                <a:solidFill>
                  <a:srgbClr val="FFFF00"/>
                </a:solidFill>
              </a:rPr>
              <a:t>গণিত</a:t>
            </a:r>
            <a:r>
              <a:rPr lang="en-US" sz="2800" dirty="0" smtClean="0">
                <a:solidFill>
                  <a:srgbClr val="FFFF00"/>
                </a:solidFill>
              </a:rPr>
              <a:t>)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50" y="2930664"/>
            <a:ext cx="638175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 smtClean="0"/>
              <a:t>মাধবপুর</a:t>
            </a:r>
            <a:r>
              <a:rPr lang="en-US" sz="4000" dirty="0" smtClean="0"/>
              <a:t> </a:t>
            </a:r>
            <a:r>
              <a:rPr lang="en-US" sz="4000" dirty="0" err="1" smtClean="0"/>
              <a:t>উচ্চ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বিদ্যালয়</a:t>
            </a:r>
            <a:r>
              <a:rPr lang="en-US" sz="4000" dirty="0" smtClean="0"/>
              <a:t> , </a:t>
            </a:r>
            <a:r>
              <a:rPr lang="en-US" sz="4000" dirty="0" err="1" smtClean="0"/>
              <a:t>নলডাঙ্গা,নাটোর</a:t>
            </a:r>
            <a:r>
              <a:rPr lang="en-US" sz="4000" dirty="0" smtClean="0"/>
              <a:t> 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0722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3"/>
            <a:ext cx="1905000" cy="2409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003"/>
            <a:ext cx="1857375" cy="2409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10828"/>
            <a:ext cx="3505201" cy="1790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4" y="1002"/>
            <a:ext cx="2464594" cy="2409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2410827"/>
            <a:ext cx="2721768" cy="1819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52400" y="4177812"/>
            <a:ext cx="7848600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 smtClean="0">
                <a:ln/>
                <a:solidFill>
                  <a:srgbClr val="FFFF00"/>
                </a:solidFill>
              </a:rPr>
              <a:t>চিত্র</a:t>
            </a:r>
            <a:r>
              <a:rPr lang="en-US" sz="5400" b="1" dirty="0" smtClean="0">
                <a:ln/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FFFF00"/>
                </a:solidFill>
              </a:rPr>
              <a:t>গুলোতে</a:t>
            </a:r>
            <a:r>
              <a:rPr lang="en-US" sz="5400" b="1" dirty="0" smtClean="0">
                <a:ln/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FFFF00"/>
                </a:solidFill>
              </a:rPr>
              <a:t>কী</a:t>
            </a:r>
            <a:r>
              <a:rPr lang="en-US" sz="5400" b="1" dirty="0" smtClean="0">
                <a:ln/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FFFF00"/>
                </a:solidFill>
              </a:rPr>
              <a:t>করা</a:t>
            </a:r>
            <a:r>
              <a:rPr lang="en-US" sz="5400" b="1" dirty="0" smtClean="0">
                <a:ln/>
                <a:solidFill>
                  <a:srgbClr val="FFFF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FFFF00"/>
                </a:solidFill>
              </a:rPr>
              <a:t>হেচ্ছে</a:t>
            </a:r>
            <a:r>
              <a:rPr lang="en-US" sz="5400" b="1" dirty="0" smtClean="0">
                <a:ln/>
                <a:solidFill>
                  <a:srgbClr val="FFFF00"/>
                </a:solidFill>
              </a:rPr>
              <a:t> ?</a:t>
            </a:r>
            <a:endParaRPr lang="en-US" sz="5400" b="1" dirty="0">
              <a:ln/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4108153">
            <a:off x="5428407" y="2036507"/>
            <a:ext cx="4700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পরিমাপ</a:t>
            </a:r>
            <a:r>
              <a:rPr lang="en-US" sz="6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6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করা</a:t>
            </a:r>
            <a:r>
              <a:rPr lang="en-US" sz="6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6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হচ্ছে</a:t>
            </a:r>
            <a:endParaRPr lang="en-US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07" y="2382254"/>
            <a:ext cx="1302543" cy="685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3" y="2287100"/>
            <a:ext cx="1302543" cy="685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780" y="-27571"/>
            <a:ext cx="1302543" cy="685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84384">
            <a:off x="5296007" y="730166"/>
            <a:ext cx="1302543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" y="209550"/>
            <a:ext cx="8763000" cy="4620358"/>
            <a:chOff x="304800" y="666750"/>
            <a:chExt cx="8229600" cy="348884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666750"/>
              <a:ext cx="8229600" cy="348884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752600" y="1123950"/>
              <a:ext cx="4648200" cy="9144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85800" y="368089"/>
            <a:ext cx="6248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পরিমাপ</a:t>
            </a:r>
            <a:endParaRPr lang="en-US" sz="1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234315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অধ্যায়</a:t>
            </a:r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– ৩ </a:t>
            </a:r>
            <a:endParaRPr lang="en-US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270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76200" y="133350"/>
            <a:ext cx="4724400" cy="3581400"/>
          </a:xfrm>
          <a:prstGeom prst="frame">
            <a:avLst>
              <a:gd name="adj1" fmla="val 11329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2" descr="G:\Animation\an100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" y="438150"/>
            <a:ext cx="3581400" cy="2438400"/>
          </a:xfrm>
          <a:prstGeom prst="rect">
            <a:avLst/>
          </a:prstGeom>
          <a:noFill/>
        </p:spPr>
      </p:pic>
      <p:pic>
        <p:nvPicPr>
          <p:cNvPr id="6" name="Picture 3" descr="G:\Animation\18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1" y="1885950"/>
            <a:ext cx="3581400" cy="1371599"/>
          </a:xfrm>
          <a:prstGeom prst="rect">
            <a:avLst/>
          </a:prstGeom>
          <a:noFill/>
        </p:spPr>
      </p:pic>
      <p:sp>
        <p:nvSpPr>
          <p:cNvPr id="7" name="Up-Down Arrow 6"/>
          <p:cNvSpPr/>
          <p:nvPr/>
        </p:nvSpPr>
        <p:spPr>
          <a:xfrm>
            <a:off x="2133601" y="133350"/>
            <a:ext cx="1524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Up-Down Arrow 7"/>
          <p:cNvSpPr/>
          <p:nvPr/>
        </p:nvSpPr>
        <p:spPr>
          <a:xfrm flipH="1">
            <a:off x="2286001" y="3333750"/>
            <a:ext cx="2286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Up-Down Arrow 8"/>
          <p:cNvSpPr/>
          <p:nvPr/>
        </p:nvSpPr>
        <p:spPr>
          <a:xfrm rot="16200000">
            <a:off x="190501" y="1771650"/>
            <a:ext cx="1524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Up-Down Arrow 9"/>
          <p:cNvSpPr/>
          <p:nvPr/>
        </p:nvSpPr>
        <p:spPr>
          <a:xfrm rot="16200000">
            <a:off x="4533901" y="1847850"/>
            <a:ext cx="1524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38401" y="13335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utonnyMJ" pitchFamily="2" charset="0"/>
              </a:rPr>
              <a:t>3</a:t>
            </a:r>
            <a:r>
              <a:rPr lang="bn-BD" sz="2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utonnyMJ" pitchFamily="2" charset="0"/>
              </a:rPr>
              <a:t> মিটার </a:t>
            </a:r>
            <a:endParaRPr lang="en-US" sz="2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utonnyMJ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4601" y="333375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utonnyMJ" pitchFamily="2" charset="0"/>
              </a:rPr>
              <a:t>3</a:t>
            </a:r>
            <a:r>
              <a:rPr lang="bn-BD" sz="2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utonnyMJ" pitchFamily="2" charset="0"/>
              </a:rPr>
              <a:t> মিটার </a:t>
            </a:r>
            <a:endParaRPr lang="en-US" sz="24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utonnyMJ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3964634" y="2493317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utonnyMJ" pitchFamily="2" charset="0"/>
              </a:rPr>
              <a:t>3</a:t>
            </a:r>
            <a:r>
              <a:rPr lang="bn-BD" sz="2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utonnyMJ" pitchFamily="2" charset="0"/>
              </a:rPr>
              <a:t> মিটার </a:t>
            </a:r>
            <a:endParaRPr lang="en-US" sz="2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utonnyMJ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-302566" y="2340917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utonnyMJ" pitchFamily="2" charset="0"/>
              </a:rPr>
              <a:t>3</a:t>
            </a:r>
            <a:r>
              <a:rPr lang="bn-BD" sz="24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utonnyMJ" pitchFamily="2" charset="0"/>
              </a:rPr>
              <a:t> মিটার </a:t>
            </a:r>
            <a:endParaRPr lang="en-US" sz="24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utonnyMJ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6201" y="3790951"/>
            <a:ext cx="4724398" cy="838199"/>
            <a:chOff x="0" y="3943351"/>
            <a:chExt cx="4724398" cy="838199"/>
          </a:xfrm>
        </p:grpSpPr>
        <p:sp>
          <p:nvSpPr>
            <p:cNvPr id="18" name="Up-Down Arrow 17"/>
            <p:cNvSpPr/>
            <p:nvPr/>
          </p:nvSpPr>
          <p:spPr>
            <a:xfrm rot="5400000">
              <a:off x="2247899" y="1695452"/>
              <a:ext cx="228599" cy="4724398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43000" y="4135219"/>
              <a:ext cx="304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দৈর্ঘ ৬০ মিটার </a:t>
              </a:r>
              <a:endPara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00601" y="133350"/>
            <a:ext cx="813372" cy="3581400"/>
            <a:chOff x="4800600" y="285750"/>
            <a:chExt cx="813372" cy="3581400"/>
          </a:xfrm>
        </p:grpSpPr>
        <p:sp>
          <p:nvSpPr>
            <p:cNvPr id="21" name="Up-Down Arrow 20"/>
            <p:cNvSpPr/>
            <p:nvPr/>
          </p:nvSpPr>
          <p:spPr>
            <a:xfrm>
              <a:off x="4800600" y="285750"/>
              <a:ext cx="228600" cy="35814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5400000">
              <a:off x="3614407" y="1715184"/>
              <a:ext cx="3352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প্রস্থ ৪০ মিটার </a:t>
              </a:r>
              <a:endPara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6200" y="4454664"/>
            <a:ext cx="5143501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একটি পুকুরের চিত্র 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1" y="735624"/>
            <a:ext cx="3124200" cy="304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utonnyMJ" pitchFamily="2" charset="0"/>
              </a:rPr>
              <a:t>পুকুরের পা</a:t>
            </a:r>
            <a:r>
              <a:rPr lang="en-US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utonnyMJ" pitchFamily="2" charset="0"/>
              </a:rPr>
              <a:t>ড়ে</a:t>
            </a:r>
            <a:r>
              <a:rPr lang="bn-B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utonnyMJ" pitchFamily="2" charset="0"/>
              </a:rPr>
              <a:t>র </a:t>
            </a:r>
          </a:p>
          <a:p>
            <a:pPr algn="ctr"/>
            <a:r>
              <a:rPr lang="bn-BD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utonnyMJ" pitchFamily="2" charset="0"/>
              </a:rPr>
              <a:t>ক্ষেত্রফল কত ?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utonn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5"/>
          <p:cNvSpPr/>
          <p:nvPr/>
        </p:nvSpPr>
        <p:spPr>
          <a:xfrm>
            <a:off x="76200" y="361950"/>
            <a:ext cx="4724400" cy="3581400"/>
          </a:xfrm>
          <a:prstGeom prst="frame">
            <a:avLst>
              <a:gd name="adj1" fmla="val 10838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pic>
        <p:nvPicPr>
          <p:cNvPr id="1026" name="Picture 2" descr="G:\Animation\an100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666750"/>
            <a:ext cx="3581400" cy="2438400"/>
          </a:xfrm>
          <a:prstGeom prst="rect">
            <a:avLst/>
          </a:prstGeom>
          <a:noFill/>
        </p:spPr>
      </p:pic>
      <p:pic>
        <p:nvPicPr>
          <p:cNvPr id="1027" name="Picture 3" descr="G:\Animation\18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2114550"/>
            <a:ext cx="3581400" cy="1371599"/>
          </a:xfrm>
          <a:prstGeom prst="rect">
            <a:avLst/>
          </a:prstGeom>
          <a:noFill/>
        </p:spPr>
      </p:pic>
      <p:sp>
        <p:nvSpPr>
          <p:cNvPr id="21" name="Up-Down Arrow 20"/>
          <p:cNvSpPr/>
          <p:nvPr/>
        </p:nvSpPr>
        <p:spPr>
          <a:xfrm>
            <a:off x="2133600" y="361950"/>
            <a:ext cx="1524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FF0000"/>
              </a:solidFill>
            </a:endParaRPr>
          </a:p>
        </p:txBody>
      </p:sp>
      <p:sp>
        <p:nvSpPr>
          <p:cNvPr id="22" name="Up-Down Arrow 21"/>
          <p:cNvSpPr/>
          <p:nvPr/>
        </p:nvSpPr>
        <p:spPr>
          <a:xfrm flipH="1">
            <a:off x="2286000" y="3562350"/>
            <a:ext cx="2286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FF0000"/>
              </a:solidFill>
            </a:endParaRPr>
          </a:p>
        </p:txBody>
      </p:sp>
      <p:sp>
        <p:nvSpPr>
          <p:cNvPr id="23" name="Up-Down Arrow 22"/>
          <p:cNvSpPr/>
          <p:nvPr/>
        </p:nvSpPr>
        <p:spPr>
          <a:xfrm rot="16200000">
            <a:off x="190500" y="2000250"/>
            <a:ext cx="1524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FF0000"/>
              </a:solidFill>
            </a:endParaRPr>
          </a:p>
        </p:txBody>
      </p:sp>
      <p:sp>
        <p:nvSpPr>
          <p:cNvPr id="24" name="Up-Down Arrow 23"/>
          <p:cNvSpPr/>
          <p:nvPr/>
        </p:nvSpPr>
        <p:spPr>
          <a:xfrm rot="16200000">
            <a:off x="4533900" y="2076450"/>
            <a:ext cx="152400" cy="3810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38400" y="36195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>
                <a:latin typeface="SutonnyMJ" pitchFamily="2" charset="0"/>
              </a:rPr>
              <a:t>3</a:t>
            </a:r>
            <a:r>
              <a:rPr lang="bn-BD" sz="1600" smtClean="0">
                <a:latin typeface="SutonnyMJ" pitchFamily="2" charset="0"/>
              </a:rPr>
              <a:t> মিটার </a:t>
            </a:r>
            <a:endParaRPr lang="en-US" sz="1600">
              <a:latin typeface="SutonnyMJ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14600" y="356235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>
                <a:latin typeface="SutonnyMJ" pitchFamily="2" charset="0"/>
              </a:rPr>
              <a:t>3</a:t>
            </a:r>
            <a:r>
              <a:rPr lang="bn-BD" sz="1600" smtClean="0">
                <a:latin typeface="SutonnyMJ" pitchFamily="2" charset="0"/>
              </a:rPr>
              <a:t> মিটার </a:t>
            </a:r>
            <a:endParaRPr lang="en-US" sz="1600">
              <a:latin typeface="SutonnyMJ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5400000">
            <a:off x="3964633" y="2783472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>
                <a:latin typeface="SutonnyMJ" pitchFamily="2" charset="0"/>
              </a:rPr>
              <a:t>3</a:t>
            </a:r>
            <a:r>
              <a:rPr lang="bn-BD" sz="1600" smtClean="0">
                <a:latin typeface="SutonnyMJ" pitchFamily="2" charset="0"/>
              </a:rPr>
              <a:t> মিটার </a:t>
            </a:r>
            <a:endParaRPr lang="en-US" sz="1600">
              <a:latin typeface="SutonnyMJ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5400000">
            <a:off x="-302567" y="2631072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>
                <a:latin typeface="SutonnyMJ" pitchFamily="2" charset="0"/>
              </a:rPr>
              <a:t>3</a:t>
            </a:r>
            <a:r>
              <a:rPr lang="bn-BD" sz="1600" smtClean="0">
                <a:latin typeface="SutonnyMJ" pitchFamily="2" charset="0"/>
              </a:rPr>
              <a:t> মিটার </a:t>
            </a:r>
            <a:endParaRPr lang="en-US" sz="1600">
              <a:latin typeface="SutonnyMJ" pitchFamily="2" charset="0"/>
            </a:endParaRPr>
          </a:p>
        </p:txBody>
      </p:sp>
      <p:sp>
        <p:nvSpPr>
          <p:cNvPr id="32" name="Up-Down Arrow 31"/>
          <p:cNvSpPr/>
          <p:nvPr/>
        </p:nvSpPr>
        <p:spPr>
          <a:xfrm>
            <a:off x="4267200" y="742950"/>
            <a:ext cx="152400" cy="2743200"/>
          </a:xfrm>
          <a:prstGeom prst="up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3" name="Up-Down Arrow 32"/>
          <p:cNvSpPr/>
          <p:nvPr/>
        </p:nvSpPr>
        <p:spPr>
          <a:xfrm rot="5400000">
            <a:off x="2362200" y="1504950"/>
            <a:ext cx="152400" cy="3962400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37" name="Group 36"/>
          <p:cNvGrpSpPr/>
          <p:nvPr/>
        </p:nvGrpSpPr>
        <p:grpSpPr>
          <a:xfrm>
            <a:off x="76202" y="3997583"/>
            <a:ext cx="4724398" cy="707767"/>
            <a:chOff x="0" y="3943351"/>
            <a:chExt cx="4724398" cy="707767"/>
          </a:xfrm>
        </p:grpSpPr>
        <p:sp>
          <p:nvSpPr>
            <p:cNvPr id="31" name="Up-Down Arrow 30"/>
            <p:cNvSpPr/>
            <p:nvPr/>
          </p:nvSpPr>
          <p:spPr>
            <a:xfrm rot="5400000">
              <a:off x="2247899" y="1695452"/>
              <a:ext cx="228599" cy="4724398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43000" y="4189453"/>
              <a:ext cx="228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/>
                <a:t>দৈর্ঘ ৬০ মিটার </a:t>
              </a:r>
              <a:endParaRPr lang="en-US" sz="24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800600" y="361950"/>
            <a:ext cx="721039" cy="3581400"/>
            <a:chOff x="4800600" y="285750"/>
            <a:chExt cx="721039" cy="3581400"/>
          </a:xfrm>
        </p:grpSpPr>
        <p:sp>
          <p:nvSpPr>
            <p:cNvPr id="29" name="Up-Down Arrow 28"/>
            <p:cNvSpPr/>
            <p:nvPr/>
          </p:nvSpPr>
          <p:spPr>
            <a:xfrm>
              <a:off x="4800600" y="285750"/>
              <a:ext cx="228600" cy="358140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5" name="TextBox 34"/>
            <p:cNvSpPr txBox="1"/>
            <p:nvPr/>
          </p:nvSpPr>
          <p:spPr>
            <a:xfrm rot="5400000">
              <a:off x="4033508" y="1921818"/>
              <a:ext cx="25145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smtClean="0"/>
                <a:t>প্রস্থ ৪০ মিটার </a:t>
              </a:r>
              <a:endParaRPr lang="en-US" sz="240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4748" y="47008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একটি পুকুরের চিত্র 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410200" y="-19050"/>
            <a:ext cx="3733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</a:rPr>
              <a:t>পাড় সহ পুকুরের ক্ষেত্রফল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410200" y="514350"/>
            <a:ext cx="1447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ysClr val="windowText" lastClr="000000"/>
                </a:solidFill>
              </a:rPr>
              <a:t>দৈর্ঘ্য </a:t>
            </a:r>
            <a:r>
              <a:rPr lang="bn-BD" sz="2000" dirty="0" smtClean="0">
                <a:solidFill>
                  <a:sysClr val="windowText" lastClr="000000"/>
                </a:solidFill>
                <a:sym typeface="Symbol"/>
              </a:rPr>
              <a:t> প্রস্থ 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858000" y="514350"/>
            <a:ext cx="228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ysClr val="windowText" lastClr="000000"/>
                </a:solidFill>
              </a:rPr>
              <a:t>=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86600" y="514350"/>
            <a:ext cx="2057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ysClr val="windowText" lastClr="000000"/>
                </a:solidFill>
              </a:rPr>
              <a:t>৬০</a:t>
            </a:r>
            <a:r>
              <a:rPr lang="bn-BD" sz="2000" dirty="0" smtClean="0">
                <a:solidFill>
                  <a:sysClr val="windowText" lastClr="000000"/>
                </a:solidFill>
                <a:sym typeface="Symbol"/>
              </a:rPr>
              <a:t>৪০ বর্গ মি.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72200" y="895350"/>
            <a:ext cx="2971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ysClr val="windowText" lastClr="000000"/>
                </a:solidFill>
              </a:rPr>
              <a:t>=২৪০০ বর্গ মি.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029200" y="2952750"/>
            <a:ext cx="4114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sym typeface="Symbol"/>
              </a:rPr>
              <a:t></a:t>
            </a:r>
            <a:r>
              <a:rPr lang="bn-BD" sz="2400" dirty="0" smtClean="0">
                <a:solidFill>
                  <a:schemeClr val="tx1"/>
                </a:solidFill>
              </a:rPr>
              <a:t>পাড় বাদে পুকুরের ক্ষেত্রফল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105400" y="3333750"/>
            <a:ext cx="1676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ysClr val="windowText" lastClr="000000"/>
                </a:solidFill>
              </a:rPr>
              <a:t>দৈর্ঘ্য </a:t>
            </a:r>
            <a:r>
              <a:rPr lang="bn-BD" sz="2400" dirty="0" smtClean="0">
                <a:solidFill>
                  <a:sysClr val="windowText" lastClr="000000"/>
                </a:solidFill>
                <a:sym typeface="Symbol"/>
              </a:rPr>
              <a:t> প্রস্থ 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781800" y="3363686"/>
            <a:ext cx="248488" cy="427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ysClr val="windowText" lastClr="000000"/>
                </a:solidFill>
              </a:rPr>
              <a:t>=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086600" y="3364234"/>
            <a:ext cx="2057400" cy="426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ysClr val="windowText" lastClr="000000"/>
                </a:solidFill>
                <a:sym typeface="Symbol"/>
              </a:rPr>
              <a:t>৫৪৩৪ বর্গ মি.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867400" y="1276350"/>
            <a:ext cx="3276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</a:rPr>
              <a:t>পাড় বাদে পুকুরের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867400" y="1657350"/>
            <a:ext cx="16002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smtClean="0">
                <a:solidFill>
                  <a:sysClr val="windowText" lastClr="000000"/>
                </a:solidFill>
              </a:rPr>
              <a:t>দৈর্ঘ্য</a:t>
            </a:r>
            <a:endParaRPr lang="en-US" sz="2400"/>
          </a:p>
        </p:txBody>
      </p:sp>
      <p:sp>
        <p:nvSpPr>
          <p:cNvPr id="51" name="Rectangle 50"/>
          <p:cNvSpPr/>
          <p:nvPr/>
        </p:nvSpPr>
        <p:spPr>
          <a:xfrm>
            <a:off x="7467600" y="1657350"/>
            <a:ext cx="1676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smtClean="0">
                <a:solidFill>
                  <a:sysClr val="windowText" lastClr="000000"/>
                </a:solidFill>
                <a:sym typeface="Symbol"/>
              </a:rPr>
              <a:t>প্রস্থ</a:t>
            </a:r>
            <a:endParaRPr lang="en-US" sz="2400"/>
          </a:p>
        </p:txBody>
      </p:sp>
      <p:sp>
        <p:nvSpPr>
          <p:cNvPr id="53" name="Rectangle 52"/>
          <p:cNvSpPr/>
          <p:nvPr/>
        </p:nvSpPr>
        <p:spPr>
          <a:xfrm>
            <a:off x="5810310" y="2038350"/>
            <a:ext cx="165729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ysClr val="windowText" lastClr="000000"/>
                </a:solidFill>
              </a:rPr>
              <a:t>৬০-(২</a:t>
            </a:r>
            <a:r>
              <a:rPr lang="bn-BD" sz="2400" dirty="0" smtClean="0">
                <a:solidFill>
                  <a:sysClr val="windowText" lastClr="000000"/>
                </a:solidFill>
                <a:sym typeface="Symbol"/>
              </a:rPr>
              <a:t>৩)</a:t>
            </a:r>
            <a:endParaRPr lang="en-US" sz="2400" dirty="0"/>
          </a:p>
        </p:txBody>
      </p:sp>
      <p:sp>
        <p:nvSpPr>
          <p:cNvPr id="54" name="Rectangle 53"/>
          <p:cNvSpPr/>
          <p:nvPr/>
        </p:nvSpPr>
        <p:spPr>
          <a:xfrm>
            <a:off x="7467600" y="2038350"/>
            <a:ext cx="165729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>
                <a:solidFill>
                  <a:sysClr val="windowText" lastClr="000000"/>
                </a:solidFill>
              </a:rPr>
              <a:t>৪</a:t>
            </a:r>
            <a:r>
              <a:rPr lang="bn-BD" sz="2400" smtClean="0">
                <a:solidFill>
                  <a:sysClr val="windowText" lastClr="000000"/>
                </a:solidFill>
              </a:rPr>
              <a:t>০-(২</a:t>
            </a:r>
            <a:r>
              <a:rPr lang="bn-BD" sz="2400" smtClean="0">
                <a:solidFill>
                  <a:sysClr val="windowText" lastClr="000000"/>
                </a:solidFill>
                <a:sym typeface="Symbol"/>
              </a:rPr>
              <a:t>৩)</a:t>
            </a:r>
            <a:endParaRPr lang="en-US" sz="2400" smtClean="0"/>
          </a:p>
        </p:txBody>
      </p:sp>
      <p:sp>
        <p:nvSpPr>
          <p:cNvPr id="56" name="Rectangle 55"/>
          <p:cNvSpPr/>
          <p:nvPr/>
        </p:nvSpPr>
        <p:spPr>
          <a:xfrm>
            <a:off x="5928956" y="2495550"/>
            <a:ext cx="1524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smtClean="0">
                <a:solidFill>
                  <a:sysClr val="windowText" lastClr="000000"/>
                </a:solidFill>
              </a:rPr>
              <a:t>৫৪মি.</a:t>
            </a:r>
            <a:endParaRPr lang="en-US" sz="2400"/>
          </a:p>
        </p:txBody>
      </p:sp>
      <p:sp>
        <p:nvSpPr>
          <p:cNvPr id="57" name="Rectangle 56"/>
          <p:cNvSpPr/>
          <p:nvPr/>
        </p:nvSpPr>
        <p:spPr>
          <a:xfrm>
            <a:off x="7467600" y="2495550"/>
            <a:ext cx="1676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smtClean="0">
                <a:solidFill>
                  <a:sysClr val="windowText" lastClr="000000"/>
                </a:solidFill>
              </a:rPr>
              <a:t>৩৪মি.</a:t>
            </a:r>
            <a:endParaRPr lang="en-US" sz="2400" smtClean="0"/>
          </a:p>
        </p:txBody>
      </p:sp>
      <p:sp>
        <p:nvSpPr>
          <p:cNvPr id="58" name="Rectangle 57"/>
          <p:cNvSpPr/>
          <p:nvPr/>
        </p:nvSpPr>
        <p:spPr>
          <a:xfrm>
            <a:off x="6825343" y="3815247"/>
            <a:ext cx="2329542" cy="4967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ysClr val="windowText" lastClr="000000"/>
                </a:solidFill>
              </a:rPr>
              <a:t>=১৮৩৬ বর্গ মি.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514601" y="4324350"/>
            <a:ext cx="3429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</a:rPr>
              <a:t>পুকুরেরপাড়ের ক্ষেত্রফল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962207" y="4324350"/>
            <a:ext cx="209993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ysClr val="windowText" lastClr="000000"/>
                </a:solidFill>
              </a:rPr>
              <a:t>=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134101" y="4324350"/>
            <a:ext cx="3009899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400" dirty="0" smtClean="0">
                <a:solidFill>
                  <a:sysClr val="windowText" lastClr="000000"/>
                </a:solidFill>
              </a:rPr>
              <a:t>২৪০০-১৮৩৬ বর্গ মি.</a:t>
            </a:r>
            <a:endParaRPr lang="en-US" sz="2400" dirty="0">
              <a:solidFill>
                <a:sysClr val="windowText" lastClr="000000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314890" y="4805396"/>
            <a:ext cx="381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ysClr val="windowText" lastClr="000000"/>
                </a:solidFill>
              </a:rPr>
              <a:t>=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695890" y="4793473"/>
            <a:ext cx="3429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000" dirty="0" smtClean="0">
                <a:solidFill>
                  <a:sysClr val="windowText" lastClr="000000"/>
                </a:solidFill>
              </a:rPr>
              <a:t>৫৬৪ বর্গ মিটার .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5800" y="1276350"/>
            <a:ext cx="342900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sz="4000" smtClean="0">
                <a:solidFill>
                  <a:sysClr val="windowText" lastClr="000000"/>
                </a:solidFill>
              </a:rPr>
              <a:t>৫৬৪ বর্গ মিটার 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32" grpId="0" animBg="1"/>
      <p:bldP spid="33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3" grpId="1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3733801" y="-1"/>
            <a:ext cx="5105399" cy="1662827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একক</a:t>
            </a:r>
            <a:r>
              <a:rPr lang="en-US" sz="6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6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কাজ</a:t>
            </a:r>
            <a:r>
              <a:rPr lang="en-US" sz="6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endParaRPr lang="en-US" sz="6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885951"/>
            <a:ext cx="4343400" cy="2209800"/>
          </a:xfrm>
          <a:prstGeom prst="rect">
            <a:avLst/>
          </a:prstGeom>
          <a:solidFill>
            <a:srgbClr val="66FFCC"/>
          </a:solidFill>
          <a:ln w="219075">
            <a:solidFill>
              <a:schemeClr val="accent1">
                <a:shade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48" y="1971187"/>
            <a:ext cx="1219200" cy="11926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156920"/>
            <a:ext cx="762000" cy="101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296" y="1449703"/>
            <a:ext cx="1428750" cy="1428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3" y="2984693"/>
            <a:ext cx="3302977" cy="100481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04800" y="3907459"/>
            <a:ext cx="4267200" cy="1230266"/>
            <a:chOff x="304800" y="3907459"/>
            <a:chExt cx="4267200" cy="1230266"/>
          </a:xfrm>
        </p:grpSpPr>
        <p:sp>
          <p:nvSpPr>
            <p:cNvPr id="13" name="Right Brace 12"/>
            <p:cNvSpPr/>
            <p:nvPr/>
          </p:nvSpPr>
          <p:spPr>
            <a:xfrm rot="5400000">
              <a:off x="2025018" y="2187241"/>
              <a:ext cx="624540" cy="4064975"/>
            </a:xfrm>
            <a:prstGeom prst="rightBrace">
              <a:avLst>
                <a:gd name="adj1" fmla="val 41378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31178" y="4552950"/>
              <a:ext cx="42408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/>
                <a:t>পাড়বাদে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দৈঘ্য</a:t>
              </a:r>
              <a:r>
                <a:rPr lang="en-US" sz="3200" dirty="0" smtClean="0"/>
                <a:t> </a:t>
              </a:r>
              <a:r>
                <a:rPr lang="en-US" sz="3200" dirty="0" smtClean="0">
                  <a:latin typeface="SutonnyMJ" pitchFamily="2" charset="0"/>
                </a:rPr>
                <a:t>© ২০.৫ </a:t>
              </a:r>
              <a:r>
                <a:rPr lang="en-US" sz="3200" dirty="0" err="1" smtClean="0">
                  <a:latin typeface="SutonnyMJ" pitchFamily="2" charset="0"/>
                </a:rPr>
                <a:t>মিটার</a:t>
              </a:r>
              <a:r>
                <a:rPr lang="en-US" sz="3200" dirty="0" smtClean="0">
                  <a:latin typeface="SutonnyMJ" pitchFamily="2" charset="0"/>
                </a:rPr>
                <a:t> </a:t>
              </a:r>
              <a:endParaRPr lang="en-US" sz="3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240823" y="1525904"/>
            <a:ext cx="1047753" cy="3408046"/>
            <a:chOff x="4240823" y="1525904"/>
            <a:chExt cx="1047753" cy="3408046"/>
          </a:xfrm>
        </p:grpSpPr>
        <p:sp>
          <p:nvSpPr>
            <p:cNvPr id="12" name="Right Brace 11"/>
            <p:cNvSpPr/>
            <p:nvPr/>
          </p:nvSpPr>
          <p:spPr>
            <a:xfrm>
              <a:off x="4240823" y="1990554"/>
              <a:ext cx="662354" cy="1998955"/>
            </a:xfrm>
            <a:prstGeom prst="rightBrace">
              <a:avLst>
                <a:gd name="adj1" fmla="val 16547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 rot="5400000">
              <a:off x="3353721" y="2999094"/>
              <a:ext cx="34080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পাড়বাদে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প্রস্থ</a:t>
              </a:r>
              <a:r>
                <a:rPr lang="en-US" sz="2400" dirty="0" smtClean="0"/>
                <a:t> </a:t>
              </a:r>
              <a:r>
                <a:rPr lang="en-US" sz="2400" dirty="0">
                  <a:latin typeface="SutonnyMJ" pitchFamily="2" charset="0"/>
                </a:rPr>
                <a:t> </a:t>
              </a:r>
              <a:r>
                <a:rPr lang="en-US" sz="2400" dirty="0" smtClean="0">
                  <a:latin typeface="SutonnyMJ" pitchFamily="2" charset="0"/>
                </a:rPr>
                <a:t>১২ </a:t>
              </a:r>
              <a:r>
                <a:rPr lang="en-US" sz="2400" dirty="0" err="1" smtClean="0">
                  <a:latin typeface="SutonnyMJ" pitchFamily="2" charset="0"/>
                </a:rPr>
                <a:t>মিটার</a:t>
              </a:r>
              <a:r>
                <a:rPr lang="en-US" sz="2400" dirty="0" smtClean="0">
                  <a:latin typeface="SutonnyMJ" pitchFamily="2" charset="0"/>
                </a:rPr>
                <a:t> ২৫ </a:t>
              </a:r>
              <a:r>
                <a:rPr lang="en-US" sz="2400" dirty="0" err="1" smtClean="0">
                  <a:latin typeface="SutonnyMJ" pitchFamily="2" charset="0"/>
                </a:rPr>
                <a:t>সে.মি</a:t>
              </a:r>
              <a:r>
                <a:rPr lang="en-US" sz="2400" dirty="0" smtClean="0">
                  <a:latin typeface="SutonnyMJ" pitchFamily="2" charset="0"/>
                </a:rPr>
                <a:t>. </a:t>
              </a:r>
              <a:endParaRPr lang="en-US" sz="2400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83178" y="752967"/>
            <a:ext cx="3089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একটি</a:t>
            </a:r>
            <a:r>
              <a:rPr lang="en-US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পুকুর</a:t>
            </a:r>
            <a:r>
              <a:rPr lang="en-US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sz="6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36577" y="1662827"/>
            <a:ext cx="3555023" cy="34163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পাড়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বাদে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পুকুরের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ক্ষেত্রফল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কত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নিণ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©য়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কর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  <a:endParaRPr lang="en-US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06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1885951"/>
            <a:ext cx="4343400" cy="2209800"/>
          </a:xfrm>
          <a:prstGeom prst="rect">
            <a:avLst/>
          </a:prstGeom>
          <a:solidFill>
            <a:srgbClr val="66FFCC"/>
          </a:solidFill>
          <a:ln w="219075">
            <a:solidFill>
              <a:schemeClr val="accent1">
                <a:shade val="50000"/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48" y="1971187"/>
            <a:ext cx="1219200" cy="11926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156920"/>
            <a:ext cx="762000" cy="101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296" y="1449703"/>
            <a:ext cx="1428750" cy="142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23" y="2984693"/>
            <a:ext cx="3302977" cy="100481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04800" y="3907459"/>
            <a:ext cx="4267200" cy="1230266"/>
            <a:chOff x="304800" y="3907459"/>
            <a:chExt cx="4267200" cy="1230266"/>
          </a:xfrm>
        </p:grpSpPr>
        <p:sp>
          <p:nvSpPr>
            <p:cNvPr id="9" name="Right Brace 8"/>
            <p:cNvSpPr/>
            <p:nvPr/>
          </p:nvSpPr>
          <p:spPr>
            <a:xfrm rot="5400000">
              <a:off x="2025018" y="2187241"/>
              <a:ext cx="624540" cy="4064975"/>
            </a:xfrm>
            <a:prstGeom prst="rightBrace">
              <a:avLst>
                <a:gd name="adj1" fmla="val 41378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1178" y="4552950"/>
              <a:ext cx="42408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/>
                <a:t>পাড়বাদে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দৈঘ্য</a:t>
              </a:r>
              <a:r>
                <a:rPr lang="en-US" sz="3200" dirty="0" smtClean="0"/>
                <a:t> </a:t>
              </a:r>
              <a:r>
                <a:rPr lang="en-US" sz="3200" dirty="0" smtClean="0">
                  <a:latin typeface="SutonnyMJ" pitchFamily="2" charset="0"/>
                </a:rPr>
                <a:t>© ২০.৫ </a:t>
              </a:r>
              <a:r>
                <a:rPr lang="en-US" sz="3200" dirty="0" err="1" smtClean="0">
                  <a:latin typeface="SutonnyMJ" pitchFamily="2" charset="0"/>
                </a:rPr>
                <a:t>মিটার</a:t>
              </a:r>
              <a:r>
                <a:rPr lang="en-US" sz="3200" dirty="0" smtClean="0">
                  <a:latin typeface="SutonnyMJ" pitchFamily="2" charset="0"/>
                </a:rPr>
                <a:t> </a:t>
              </a:r>
              <a:endParaRPr lang="en-US" sz="3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240823" y="1525904"/>
            <a:ext cx="1047753" cy="3408046"/>
            <a:chOff x="4240823" y="1525904"/>
            <a:chExt cx="1047753" cy="3408046"/>
          </a:xfrm>
        </p:grpSpPr>
        <p:sp>
          <p:nvSpPr>
            <p:cNvPr id="12" name="Right Brace 11"/>
            <p:cNvSpPr/>
            <p:nvPr/>
          </p:nvSpPr>
          <p:spPr>
            <a:xfrm>
              <a:off x="4240823" y="1990554"/>
              <a:ext cx="662354" cy="1998955"/>
            </a:xfrm>
            <a:prstGeom prst="rightBrace">
              <a:avLst>
                <a:gd name="adj1" fmla="val 16547"/>
                <a:gd name="adj2" fmla="val 5000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 rot="5400000">
              <a:off x="3353721" y="2999094"/>
              <a:ext cx="34080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পাড়বাদে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প্রস্থ</a:t>
              </a:r>
              <a:r>
                <a:rPr lang="en-US" sz="2400" dirty="0" smtClean="0"/>
                <a:t> </a:t>
              </a:r>
              <a:r>
                <a:rPr lang="en-US" sz="2400" dirty="0">
                  <a:latin typeface="SutonnyMJ" pitchFamily="2" charset="0"/>
                </a:rPr>
                <a:t> </a:t>
              </a:r>
              <a:r>
                <a:rPr lang="en-US" sz="2400" dirty="0" smtClean="0">
                  <a:latin typeface="SutonnyMJ" pitchFamily="2" charset="0"/>
                </a:rPr>
                <a:t>১২ </a:t>
              </a:r>
              <a:r>
                <a:rPr lang="en-US" sz="2400" dirty="0" err="1" smtClean="0">
                  <a:latin typeface="SutonnyMJ" pitchFamily="2" charset="0"/>
                </a:rPr>
                <a:t>মিটার</a:t>
              </a:r>
              <a:r>
                <a:rPr lang="en-US" sz="2400" dirty="0" smtClean="0">
                  <a:latin typeface="SutonnyMJ" pitchFamily="2" charset="0"/>
                </a:rPr>
                <a:t> ২৫ </a:t>
              </a:r>
              <a:r>
                <a:rPr lang="en-US" sz="2400" dirty="0" err="1" smtClean="0">
                  <a:latin typeface="SutonnyMJ" pitchFamily="2" charset="0"/>
                </a:rPr>
                <a:t>সে.মি</a:t>
              </a:r>
              <a:r>
                <a:rPr lang="en-US" sz="2400" dirty="0" smtClean="0">
                  <a:latin typeface="SutonnyMJ" pitchFamily="2" charset="0"/>
                </a:rPr>
                <a:t>. </a:t>
              </a:r>
              <a:endParaRPr lang="en-US" sz="24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83178" y="752967"/>
            <a:ext cx="3089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একটি</a:t>
            </a:r>
            <a:r>
              <a:rPr lang="en-US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পুকুর</a:t>
            </a:r>
            <a:r>
              <a:rPr lang="en-US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sz="6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6577" y="1200150"/>
            <a:ext cx="3555023" cy="37856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প্রতি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পাড়ের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বিস্তার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৩.২৫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মি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হলে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পুকুরের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পাড়ের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ক্ষেত্রফল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নিণ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©য়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কর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utonnyMJ" pitchFamily="2" charset="0"/>
              </a:rPr>
              <a:t> 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  <a:endParaRPr lang="en-US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34288" y="0"/>
            <a:ext cx="352871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7200" b="1" dirty="0" err="1" smtClean="0">
                <a:ln/>
                <a:solidFill>
                  <a:srgbClr val="FF0000"/>
                </a:solidFill>
              </a:rPr>
              <a:t>দলীয়</a:t>
            </a:r>
            <a:r>
              <a:rPr lang="en-US" sz="7200" b="1" dirty="0" smtClean="0">
                <a:ln/>
                <a:solidFill>
                  <a:srgbClr val="FF0000"/>
                </a:solidFill>
              </a:rPr>
              <a:t> </a:t>
            </a:r>
            <a:r>
              <a:rPr lang="en-US" sz="7200" b="1" dirty="0" err="1" smtClean="0">
                <a:ln/>
                <a:solidFill>
                  <a:srgbClr val="FF0000"/>
                </a:solidFill>
              </a:rPr>
              <a:t>কাজ</a:t>
            </a:r>
            <a:r>
              <a:rPr lang="en-US" sz="7200" b="1" dirty="0" smtClean="0">
                <a:ln/>
                <a:solidFill>
                  <a:srgbClr val="FF0000"/>
                </a:solidFill>
              </a:rPr>
              <a:t> </a:t>
            </a:r>
            <a:endParaRPr lang="en-US" sz="7200" b="1" dirty="0">
              <a:ln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4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9144000" cy="5086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2965450"/>
            <a:ext cx="876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কোন</a:t>
            </a:r>
            <a:r>
              <a:rPr lang="en-US" sz="13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13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প্রশ্ন</a:t>
            </a:r>
            <a:r>
              <a:rPr lang="en-US" sz="13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???</a:t>
            </a:r>
            <a:endParaRPr lang="en-US" sz="13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83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334</TotalTime>
  <Words>287</Words>
  <Application>Microsoft Office PowerPoint</Application>
  <PresentationFormat>On-screen Show (16:9)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Saroda</vt:lpstr>
      <vt:lpstr>SutonnyMJ</vt:lpstr>
      <vt:lpstr>Symbol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liton</dc:creator>
  <cp:lastModifiedBy>DOEL</cp:lastModifiedBy>
  <cp:revision>36</cp:revision>
  <dcterms:created xsi:type="dcterms:W3CDTF">2013-06-18T10:28:51Z</dcterms:created>
  <dcterms:modified xsi:type="dcterms:W3CDTF">2013-06-20T11:43:41Z</dcterms:modified>
</cp:coreProperties>
</file>