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256" r:id="rId2"/>
    <p:sldId id="257" r:id="rId3"/>
    <p:sldId id="258" r:id="rId4"/>
    <p:sldId id="265" r:id="rId5"/>
    <p:sldId id="259" r:id="rId6"/>
    <p:sldId id="271" r:id="rId7"/>
    <p:sldId id="272" r:id="rId8"/>
    <p:sldId id="273" r:id="rId9"/>
    <p:sldId id="274" r:id="rId10"/>
    <p:sldId id="275" r:id="rId11"/>
    <p:sldId id="276" r:id="rId12"/>
    <p:sldId id="277" r:id="rId13"/>
    <p:sldId id="278" r:id="rId14"/>
    <p:sldId id="262" r:id="rId15"/>
    <p:sldId id="260" r:id="rId16"/>
    <p:sldId id="261" r:id="rId17"/>
    <p:sldId id="263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6" d="100"/>
          <a:sy n="66" d="100"/>
        </p:scale>
        <p:origin x="-1410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wmf"/><Relationship Id="rId1" Type="http://schemas.openxmlformats.org/officeDocument/2006/relationships/image" Target="../media/image4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image" Target="../media/image7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11.wmf"/><Relationship Id="rId1" Type="http://schemas.openxmlformats.org/officeDocument/2006/relationships/image" Target="../media/image10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2" Type="http://schemas.openxmlformats.org/officeDocument/2006/relationships/image" Target="../media/image13.wmf"/><Relationship Id="rId1" Type="http://schemas.openxmlformats.org/officeDocument/2006/relationships/image" Target="../media/image12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5.wmf"/></Relationships>
</file>

<file path=ppt/drawings/_rels/vmlDrawing6.v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image" Target="../media/image7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17.wmf"/><Relationship Id="rId2" Type="http://schemas.openxmlformats.org/officeDocument/2006/relationships/image" Target="../media/image11.wmf"/><Relationship Id="rId1" Type="http://schemas.openxmlformats.org/officeDocument/2006/relationships/image" Target="../media/image5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15CD9E2-C2EB-4F62-B958-3850447D07CD}" type="datetimeFigureOut">
              <a:rPr lang="en-US" smtClean="0"/>
              <a:t>18-Jun-13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907D89F-E375-42FA-9EC8-3A63BA0461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7091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07D89F-E375-42FA-9EC8-3A63BA04615C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184081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07D89F-E375-42FA-9EC8-3A63BA04615C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69396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18-Jun-13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18-Jun-13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18-Jun-13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18-Jun-13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18-Jun-13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18-Jun-13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18-Jun-13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18-Jun-13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18-Jun-13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18-Jun-13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18-Jun-13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18-Jun-13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5" Type="http://schemas.openxmlformats.org/officeDocument/2006/relationships/image" Target="../media/image9.jpeg"/><Relationship Id="rId4" Type="http://schemas.openxmlformats.org/officeDocument/2006/relationships/image" Target="../media/image15.w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2.bin"/><Relationship Id="rId7" Type="http://schemas.openxmlformats.org/officeDocument/2006/relationships/image" Target="../media/image16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4.wmf"/><Relationship Id="rId5" Type="http://schemas.openxmlformats.org/officeDocument/2006/relationships/oleObject" Target="../embeddings/oleObject13.bin"/><Relationship Id="rId4" Type="http://schemas.openxmlformats.org/officeDocument/2006/relationships/image" Target="../media/image7.wmf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6.bin"/><Relationship Id="rId3" Type="http://schemas.openxmlformats.org/officeDocument/2006/relationships/oleObject" Target="../embeddings/oleObject14.bin"/><Relationship Id="rId7" Type="http://schemas.openxmlformats.org/officeDocument/2006/relationships/image" Target="../media/image16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11.wmf"/><Relationship Id="rId5" Type="http://schemas.openxmlformats.org/officeDocument/2006/relationships/oleObject" Target="../embeddings/oleObject15.bin"/><Relationship Id="rId10" Type="http://schemas.openxmlformats.org/officeDocument/2006/relationships/image" Target="../media/image2.png"/><Relationship Id="rId4" Type="http://schemas.openxmlformats.org/officeDocument/2006/relationships/image" Target="../media/image5.wmf"/><Relationship Id="rId9" Type="http://schemas.openxmlformats.org/officeDocument/2006/relationships/image" Target="../media/image17.wmf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5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4.wmf"/><Relationship Id="rId9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7" Type="http://schemas.openxmlformats.org/officeDocument/2006/relationships/image" Target="../media/image9.jpe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8.wmf"/><Relationship Id="rId5" Type="http://schemas.openxmlformats.org/officeDocument/2006/relationships/oleObject" Target="../embeddings/oleObject5.bin"/><Relationship Id="rId4" Type="http://schemas.openxmlformats.org/officeDocument/2006/relationships/image" Target="../media/image7.w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1.wmf"/><Relationship Id="rId5" Type="http://schemas.openxmlformats.org/officeDocument/2006/relationships/oleObject" Target="../embeddings/oleObject7.bin"/><Relationship Id="rId4" Type="http://schemas.openxmlformats.org/officeDocument/2006/relationships/image" Target="../media/image10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wmf"/><Relationship Id="rId3" Type="http://schemas.openxmlformats.org/officeDocument/2006/relationships/oleObject" Target="../embeddings/oleObject8.bin"/><Relationship Id="rId7" Type="http://schemas.openxmlformats.org/officeDocument/2006/relationships/oleObject" Target="../embeddings/oleObject10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3.wmf"/><Relationship Id="rId5" Type="http://schemas.openxmlformats.org/officeDocument/2006/relationships/oleObject" Target="../embeddings/oleObject9.bin"/><Relationship Id="rId4" Type="http://schemas.openxmlformats.org/officeDocument/2006/relationships/image" Target="../media/image12.wmf"/><Relationship Id="rId9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2286000" y="2743200"/>
            <a:ext cx="4876800" cy="1446550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bn-BD" sz="8800" b="1" dirty="0" smtClean="0">
                <a:solidFill>
                  <a:schemeClr val="bg2"/>
                </a:solidFill>
                <a:latin typeface="NikoshBAN" pitchFamily="2" charset="0"/>
                <a:cs typeface="NikoshBAN" pitchFamily="2" charset="0"/>
              </a:rPr>
              <a:t>স্বাগতম</a:t>
            </a:r>
            <a:endParaRPr lang="en-US" sz="8800" b="1" dirty="0">
              <a:solidFill>
                <a:schemeClr val="bg2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5775" y="609600"/>
            <a:ext cx="8124825" cy="5791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23627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6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12243150"/>
              </p:ext>
            </p:extLst>
          </p:nvPr>
        </p:nvGraphicFramePr>
        <p:xfrm>
          <a:off x="1524000" y="609600"/>
          <a:ext cx="6477000" cy="175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18" name="Equation" r:id="rId3" imgW="2184120" imgH="482400" progId="Equation.3">
                  <p:embed/>
                </p:oleObj>
              </mc:Choice>
              <mc:Fallback>
                <p:oleObj name="Equation" r:id="rId3" imgW="2184120" imgH="4824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24000" y="609600"/>
                        <a:ext cx="6477000" cy="1752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5351" r="10486"/>
          <a:stretch/>
        </p:blipFill>
        <p:spPr>
          <a:xfrm>
            <a:off x="250371" y="2438400"/>
            <a:ext cx="8763000" cy="1716786"/>
          </a:xfrm>
          <a:prstGeom prst="rect">
            <a:avLst/>
          </a:prstGeom>
        </p:spPr>
      </p:pic>
      <p:sp>
        <p:nvSpPr>
          <p:cNvPr id="7" name="Can 6"/>
          <p:cNvSpPr/>
          <p:nvPr/>
        </p:nvSpPr>
        <p:spPr>
          <a:xfrm>
            <a:off x="914400" y="4267200"/>
            <a:ext cx="7391400" cy="2362200"/>
          </a:xfrm>
          <a:prstGeom prst="can">
            <a:avLst>
              <a:gd name="adj" fmla="val 14752"/>
            </a:avLst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 algn="just">
              <a:buFont typeface="Wingdings" pitchFamily="2" charset="2"/>
              <a:buChar char="Ø"/>
            </a:pPr>
            <a:r>
              <a:rPr lang="bn-BD" sz="2800" dirty="0">
                <a:solidFill>
                  <a:schemeClr val="accent4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যে মৌলের ইলেকট্রন বিন্যাসের শেষকক্ষ পথ </a:t>
            </a:r>
            <a:r>
              <a:rPr lang="en-US" sz="2800" dirty="0">
                <a:solidFill>
                  <a:schemeClr val="accent4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f </a:t>
            </a:r>
            <a:r>
              <a:rPr lang="bn-BD" sz="2800" dirty="0">
                <a:solidFill>
                  <a:schemeClr val="accent4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উপস্তরে পৌচ্ছায়, সেই </a:t>
            </a:r>
            <a:r>
              <a:rPr lang="en-US" sz="2800" dirty="0">
                <a:solidFill>
                  <a:schemeClr val="accent4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f </a:t>
            </a:r>
            <a:r>
              <a:rPr lang="bn-BD" sz="2800" dirty="0">
                <a:solidFill>
                  <a:schemeClr val="accent4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উপস্তরে ইলেকট্রন  সংখ্যার সাথে শেষকক্ষ পথের ইলেকট্রন সংখ্যা যোগ করলে সেই সংখ্যা গ্রুপ নম্বর হবে</a:t>
            </a:r>
            <a:r>
              <a:rPr lang="en-US" sz="2800" dirty="0">
                <a:solidFill>
                  <a:schemeClr val="accent4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2800" dirty="0">
                <a:solidFill>
                  <a:schemeClr val="accent4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এবং এই গ্রুপের মৌলগুলোকে পর্যায় সারণির নিচে স্থান দেওয়া হয়েছে। </a:t>
            </a:r>
          </a:p>
        </p:txBody>
      </p:sp>
    </p:spTree>
    <p:extLst>
      <p:ext uri="{BB962C8B-B14F-4D97-AF65-F5344CB8AC3E}">
        <p14:creationId xmlns:p14="http://schemas.microsoft.com/office/powerpoint/2010/main" val="42080128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92610939"/>
              </p:ext>
            </p:extLst>
          </p:nvPr>
        </p:nvGraphicFramePr>
        <p:xfrm>
          <a:off x="1219200" y="2104571"/>
          <a:ext cx="4038600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04" name="Equation" r:id="rId3" imgW="787320" imgH="228600" progId="Equation.3">
                  <p:embed/>
                </p:oleObj>
              </mc:Choice>
              <mc:Fallback>
                <p:oleObj name="Equation" r:id="rId3" imgW="787320" imgH="2286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219200" y="2104571"/>
                        <a:ext cx="4038600" cy="762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45330363"/>
              </p:ext>
            </p:extLst>
          </p:nvPr>
        </p:nvGraphicFramePr>
        <p:xfrm>
          <a:off x="1295400" y="523220"/>
          <a:ext cx="3328987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05" name="Equation" r:id="rId5" imgW="736560" imgH="228600" progId="Equation.3">
                  <p:embed/>
                </p:oleObj>
              </mc:Choice>
              <mc:Fallback>
                <p:oleObj name="Equation" r:id="rId5" imgW="736560" imgH="2286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295400" y="523220"/>
                        <a:ext cx="3328987" cy="9144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Flowchart: Stored Data 5"/>
          <p:cNvSpPr/>
          <p:nvPr/>
        </p:nvSpPr>
        <p:spPr>
          <a:xfrm>
            <a:off x="5334000" y="2209800"/>
            <a:ext cx="1981200" cy="609600"/>
          </a:xfrm>
          <a:prstGeom prst="flowChartOnlineStorage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dirty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= 2,  2</a:t>
            </a:r>
          </a:p>
        </p:txBody>
      </p:sp>
      <p:sp>
        <p:nvSpPr>
          <p:cNvPr id="7" name="Flowchart: Terminator 6"/>
          <p:cNvSpPr/>
          <p:nvPr/>
        </p:nvSpPr>
        <p:spPr>
          <a:xfrm>
            <a:off x="4800600" y="685800"/>
            <a:ext cx="1600200" cy="609600"/>
          </a:xfrm>
          <a:prstGeom prst="flowChartTerminator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bn-BD" sz="2800" dirty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= </a:t>
            </a:r>
            <a:r>
              <a:rPr lang="en-US" sz="2800" dirty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2,  1</a:t>
            </a:r>
          </a:p>
        </p:txBody>
      </p:sp>
      <p:sp>
        <p:nvSpPr>
          <p:cNvPr id="12" name="Down Ribbon 11"/>
          <p:cNvSpPr/>
          <p:nvPr/>
        </p:nvSpPr>
        <p:spPr>
          <a:xfrm>
            <a:off x="1524000" y="4419600"/>
            <a:ext cx="5943600" cy="1447800"/>
          </a:xfrm>
          <a:prstGeom prst="ribbon">
            <a:avLst>
              <a:gd name="adj1" fmla="val 11204"/>
              <a:gd name="adj2" fmla="val 66931"/>
            </a:avLst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28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কোনো মৌলের ইলেকট্রন বিন্যাসে যতগুলো কক্ষপথ থাকবে সেই কক্ষপথ সংখ্যা হবে পর্যায় নম্বর</a:t>
            </a:r>
            <a:endParaRPr lang="en-US" sz="2800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  <p:grpSp>
        <p:nvGrpSpPr>
          <p:cNvPr id="8" name="Group 7"/>
          <p:cNvGrpSpPr/>
          <p:nvPr/>
        </p:nvGrpSpPr>
        <p:grpSpPr>
          <a:xfrm>
            <a:off x="457199" y="3133272"/>
            <a:ext cx="8229601" cy="990600"/>
            <a:chOff x="457199" y="3136900"/>
            <a:chExt cx="8229601" cy="990600"/>
          </a:xfrm>
        </p:grpSpPr>
        <p:pic>
          <p:nvPicPr>
            <p:cNvPr id="10" name="Picture 9"/>
            <p:cNvPicPr>
              <a:picLocks noChangeAspect="1"/>
            </p:cNvPicPr>
            <p:nvPr/>
          </p:nvPicPr>
          <p:blipFill rotWithShape="1"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10965" b="78637"/>
            <a:stretch/>
          </p:blipFill>
          <p:spPr>
            <a:xfrm>
              <a:off x="457199" y="3136900"/>
              <a:ext cx="8229601" cy="990600"/>
            </a:xfrm>
            <a:prstGeom prst="rect">
              <a:avLst/>
            </a:prstGeom>
          </p:spPr>
        </p:pic>
        <p:cxnSp>
          <p:nvCxnSpPr>
            <p:cNvPr id="5" name="Straight Arrow Connector 4"/>
            <p:cNvCxnSpPr/>
            <p:nvPr/>
          </p:nvCxnSpPr>
          <p:spPr>
            <a:xfrm>
              <a:off x="1447800" y="3632200"/>
              <a:ext cx="4419600" cy="0"/>
            </a:xfrm>
            <a:prstGeom prst="straightConnector1">
              <a:avLst/>
            </a:prstGeom>
            <a:ln w="28575"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0482769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12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88115817"/>
              </p:ext>
            </p:extLst>
          </p:nvPr>
        </p:nvGraphicFramePr>
        <p:xfrm>
          <a:off x="743857" y="609600"/>
          <a:ext cx="4419600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94" name="Equation" r:id="rId3" imgW="1257120" imgH="228600" progId="Equation.3">
                  <p:embed/>
                </p:oleObj>
              </mc:Choice>
              <mc:Fallback>
                <p:oleObj name="Equation" r:id="rId3" imgW="1257120" imgH="2286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743857" y="609600"/>
                        <a:ext cx="4419600" cy="685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38684963"/>
              </p:ext>
            </p:extLst>
          </p:nvPr>
        </p:nvGraphicFramePr>
        <p:xfrm>
          <a:off x="330200" y="1485900"/>
          <a:ext cx="5499100" cy="723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95" name="Equation" r:id="rId5" imgW="1562040" imgH="228600" progId="Equation.3">
                  <p:embed/>
                </p:oleObj>
              </mc:Choice>
              <mc:Fallback>
                <p:oleObj name="Equation" r:id="rId5" imgW="1562040" imgH="2286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330200" y="1485900"/>
                        <a:ext cx="5499100" cy="723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Left-Right Arrow 4"/>
          <p:cNvSpPr/>
          <p:nvPr/>
        </p:nvSpPr>
        <p:spPr>
          <a:xfrm>
            <a:off x="5836557" y="1524000"/>
            <a:ext cx="1905000" cy="838200"/>
          </a:xfrm>
          <a:prstGeom prst="leftRightArrow">
            <a:avLst>
              <a:gd name="adj1" fmla="val 50000"/>
              <a:gd name="adj2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2, 8, 3</a:t>
            </a:r>
            <a:endParaRPr lang="en-US" sz="2800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0666" b="68413"/>
          <a:stretch/>
        </p:blipFill>
        <p:spPr>
          <a:xfrm>
            <a:off x="457200" y="2438400"/>
            <a:ext cx="8229600" cy="914400"/>
          </a:xfrm>
          <a:prstGeom prst="rect">
            <a:avLst/>
          </a:prstGeom>
        </p:spPr>
      </p:pic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45366313"/>
              </p:ext>
            </p:extLst>
          </p:nvPr>
        </p:nvGraphicFramePr>
        <p:xfrm>
          <a:off x="457200" y="3733800"/>
          <a:ext cx="8229600" cy="5953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96" name="Equation" r:id="rId8" imgW="3479760" imgH="228600" progId="Equation.3">
                  <p:embed/>
                </p:oleObj>
              </mc:Choice>
              <mc:Fallback>
                <p:oleObj name="Equation" r:id="rId8" imgW="3479760" imgH="2286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457200" y="3733800"/>
                        <a:ext cx="8229600" cy="5953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5943600" y="4419600"/>
            <a:ext cx="2743200" cy="52322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NikoshBAN" pitchFamily="2" charset="0"/>
                <a:cs typeface="NikoshBAN" pitchFamily="2" charset="0"/>
              </a:rPr>
              <a:t>= 2, 8, 18, 18, 8,</a:t>
            </a:r>
            <a:r>
              <a:rPr lang="bn-BD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1</a:t>
            </a:r>
            <a:endParaRPr lang="en-US" sz="2800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9535" b="30987"/>
          <a:stretch/>
        </p:blipFill>
        <p:spPr>
          <a:xfrm>
            <a:off x="152400" y="5105401"/>
            <a:ext cx="8686800" cy="1143000"/>
          </a:xfrm>
          <a:prstGeom prst="rect">
            <a:avLst/>
          </a:prstGeom>
        </p:spPr>
      </p:pic>
      <p:sp>
        <p:nvSpPr>
          <p:cNvPr id="10" name="Plaque 9"/>
          <p:cNvSpPr/>
          <p:nvPr/>
        </p:nvSpPr>
        <p:spPr>
          <a:xfrm>
            <a:off x="5181600" y="533400"/>
            <a:ext cx="1578429" cy="828020"/>
          </a:xfrm>
          <a:prstGeom prst="plaque">
            <a:avLst>
              <a:gd name="adj" fmla="val 21926"/>
            </a:avLst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dirty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= 2,8, 1</a:t>
            </a:r>
          </a:p>
        </p:txBody>
      </p:sp>
    </p:spTree>
    <p:extLst>
      <p:ext uri="{BB962C8B-B14F-4D97-AF65-F5344CB8AC3E}">
        <p14:creationId xmlns:p14="http://schemas.microsoft.com/office/powerpoint/2010/main" val="41397110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8" grpId="0" animBg="1"/>
      <p:bldP spid="10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Horizontal Scroll 2"/>
          <p:cNvSpPr/>
          <p:nvPr/>
        </p:nvSpPr>
        <p:spPr>
          <a:xfrm>
            <a:off x="2895600" y="947057"/>
            <a:ext cx="5334000" cy="1524000"/>
          </a:xfrm>
          <a:prstGeom prst="horizontalScroll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2800" dirty="0" smtClean="0">
                <a:solidFill>
                  <a:schemeClr val="tx1"/>
                </a:solidFill>
              </a:rPr>
              <a:t>হালিনা 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bn-BD" sz="2800" dirty="0" smtClean="0">
                <a:solidFill>
                  <a:schemeClr val="tx1"/>
                </a:solidFill>
              </a:rPr>
              <a:t>কে রুবি ছেঁচে ফেলবে</a:t>
            </a:r>
            <a:endParaRPr lang="en-US" sz="2800" dirty="0" smtClean="0">
              <a:solidFill>
                <a:schemeClr val="tx1"/>
              </a:solidFill>
            </a:endParaRPr>
          </a:p>
          <a:p>
            <a:pPr algn="ctr"/>
            <a:r>
              <a:rPr lang="en-US" sz="2800" dirty="0" smtClean="0">
                <a:solidFill>
                  <a:schemeClr val="tx1"/>
                </a:solidFill>
              </a:rPr>
              <a:t>H  Li  </a:t>
            </a:r>
            <a:r>
              <a:rPr lang="en-US" sz="2800" dirty="0" smtClean="0">
                <a:solidFill>
                  <a:schemeClr val="tx1"/>
                </a:solidFill>
              </a:rPr>
              <a:t>Na  </a:t>
            </a:r>
            <a:r>
              <a:rPr lang="en-US" sz="2800" dirty="0" smtClean="0">
                <a:solidFill>
                  <a:schemeClr val="tx1"/>
                </a:solidFill>
              </a:rPr>
              <a:t> K    </a:t>
            </a:r>
            <a:r>
              <a:rPr lang="en-US" sz="2800" dirty="0" err="1" smtClean="0">
                <a:solidFill>
                  <a:schemeClr val="tx1"/>
                </a:solidFill>
              </a:rPr>
              <a:t>Ru</a:t>
            </a:r>
            <a:r>
              <a:rPr lang="en-US" sz="2800" dirty="0" smtClean="0">
                <a:solidFill>
                  <a:schemeClr val="tx1"/>
                </a:solidFill>
              </a:rPr>
              <a:t>     Cs          </a:t>
            </a:r>
            <a:r>
              <a:rPr lang="en-US" sz="2800" dirty="0" err="1" smtClean="0">
                <a:solidFill>
                  <a:schemeClr val="tx1"/>
                </a:solidFill>
              </a:rPr>
              <a:t>Fr</a:t>
            </a:r>
            <a:r>
              <a:rPr lang="en-US" sz="2800" dirty="0" smtClean="0">
                <a:solidFill>
                  <a:schemeClr val="tx1"/>
                </a:solidFill>
              </a:rPr>
              <a:t>    </a:t>
            </a:r>
            <a:r>
              <a:rPr lang="bn-BD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endParaRPr lang="en-US" sz="2800" dirty="0">
              <a:solidFill>
                <a:schemeClr val="tx1"/>
              </a:solidFill>
            </a:endParaRPr>
          </a:p>
        </p:txBody>
      </p:sp>
      <p:sp>
        <p:nvSpPr>
          <p:cNvPr id="4" name="Quad Arrow Callout 3"/>
          <p:cNvSpPr/>
          <p:nvPr/>
        </p:nvSpPr>
        <p:spPr>
          <a:xfrm>
            <a:off x="914400" y="1143000"/>
            <a:ext cx="1752600" cy="1371600"/>
          </a:xfrm>
          <a:prstGeom prst="quadArrowCallou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bn-BD" dirty="0" smtClean="0">
                <a:solidFill>
                  <a:schemeClr val="tx1"/>
                </a:solidFill>
              </a:rPr>
              <a:t>১ নং</a:t>
            </a:r>
            <a:r>
              <a:rPr lang="en-US" dirty="0">
                <a:latin typeface="NikoshBAN" pitchFamily="2" charset="0"/>
                <a:cs typeface="NikoshBAN" pitchFamily="2" charset="0"/>
              </a:rPr>
              <a:t> </a:t>
            </a:r>
            <a:r>
              <a:rPr lang="bn-BD" sz="24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গ্রুপ</a:t>
            </a:r>
            <a:endParaRPr lang="bn-BD" sz="24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" name="Horizontal Scroll 5"/>
          <p:cNvSpPr/>
          <p:nvPr/>
        </p:nvSpPr>
        <p:spPr>
          <a:xfrm>
            <a:off x="2324100" y="3497943"/>
            <a:ext cx="6172200" cy="2438400"/>
          </a:xfrm>
          <a:prstGeom prst="horizontalScroll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2400" dirty="0" smtClean="0">
                <a:solidFill>
                  <a:schemeClr val="tx1"/>
                </a:solidFill>
              </a:rPr>
              <a:t>বিরানি মোগলাই কাবাব সরিয়ে বাটিতে রাখ</a:t>
            </a:r>
          </a:p>
          <a:p>
            <a:pPr algn="ctr"/>
            <a:r>
              <a:rPr lang="en-US" sz="2800" dirty="0" smtClean="0">
                <a:solidFill>
                  <a:schemeClr val="tx1"/>
                </a:solidFill>
              </a:rPr>
              <a:t>Be        Mg        </a:t>
            </a:r>
            <a:r>
              <a:rPr lang="en-US" sz="2800" dirty="0" err="1" smtClean="0">
                <a:solidFill>
                  <a:schemeClr val="tx1"/>
                </a:solidFill>
              </a:rPr>
              <a:t>Ca</a:t>
            </a:r>
            <a:r>
              <a:rPr lang="en-US" sz="2800" dirty="0" smtClean="0">
                <a:solidFill>
                  <a:schemeClr val="tx1"/>
                </a:solidFill>
              </a:rPr>
              <a:t>       </a:t>
            </a:r>
            <a:r>
              <a:rPr lang="en-US" sz="2800" dirty="0" err="1" smtClean="0">
                <a:solidFill>
                  <a:schemeClr val="tx1"/>
                </a:solidFill>
              </a:rPr>
              <a:t>Sr</a:t>
            </a:r>
            <a:r>
              <a:rPr lang="en-US" sz="2800" dirty="0" smtClean="0">
                <a:solidFill>
                  <a:schemeClr val="tx1"/>
                </a:solidFill>
              </a:rPr>
              <a:t>      Ba       Ra</a:t>
            </a:r>
            <a:endParaRPr lang="en-US" sz="2800" dirty="0">
              <a:solidFill>
                <a:schemeClr val="tx1"/>
              </a:solidFill>
            </a:endParaRPr>
          </a:p>
        </p:txBody>
      </p:sp>
      <p:sp>
        <p:nvSpPr>
          <p:cNvPr id="7" name="Quad Arrow Callout 6"/>
          <p:cNvSpPr/>
          <p:nvPr/>
        </p:nvSpPr>
        <p:spPr>
          <a:xfrm>
            <a:off x="381000" y="3962400"/>
            <a:ext cx="1943100" cy="1524000"/>
          </a:xfrm>
          <a:prstGeom prst="quadArrowCallou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bn-BD" sz="2400" dirty="0" smtClean="0">
                <a:solidFill>
                  <a:schemeClr val="tx1"/>
                </a:solidFill>
              </a:rPr>
              <a:t>২ </a:t>
            </a:r>
            <a:r>
              <a:rPr lang="bn-BD" sz="2400" dirty="0">
                <a:solidFill>
                  <a:schemeClr val="tx1"/>
                </a:solidFill>
              </a:rPr>
              <a:t>নং</a:t>
            </a:r>
            <a:r>
              <a:rPr lang="en-US" sz="2400" dirty="0">
                <a:latin typeface="NikoshBAN" pitchFamily="2" charset="0"/>
                <a:cs typeface="NikoshBAN" pitchFamily="2" charset="0"/>
              </a:rPr>
              <a:t> </a:t>
            </a:r>
            <a:r>
              <a:rPr lang="bn-BD" sz="2400" dirty="0" smtClean="0">
                <a:latin typeface="NikoshBAN" pitchFamily="2" charset="0"/>
                <a:cs typeface="NikoshBAN" pitchFamily="2" charset="0"/>
              </a:rPr>
              <a:t>    </a:t>
            </a:r>
            <a:r>
              <a:rPr lang="bn-BD" sz="24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গ্রুপ</a:t>
            </a:r>
            <a:endParaRPr lang="bn-BD" sz="2400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504768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7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ross 4"/>
          <p:cNvSpPr/>
          <p:nvPr/>
        </p:nvSpPr>
        <p:spPr>
          <a:xfrm>
            <a:off x="2895600" y="533400"/>
            <a:ext cx="2743200" cy="1524000"/>
          </a:xfrm>
          <a:prstGeom prst="plus">
            <a:avLst>
              <a:gd name="adj" fmla="val 29762"/>
            </a:avLst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4400" b="1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 </a:t>
            </a:r>
            <a:r>
              <a:rPr lang="bn-BD" sz="4400" b="1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দলীয় </a:t>
            </a:r>
            <a:r>
              <a:rPr lang="bn-BD" sz="4400" b="1" dirty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কাজ</a:t>
            </a:r>
            <a:endParaRPr lang="en-US" sz="4400" b="1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1066800" y="2743200"/>
            <a:ext cx="7086600" cy="2819400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bn-BD" sz="2800" dirty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১। </a:t>
            </a:r>
            <a:r>
              <a:rPr lang="en-US" sz="2800" dirty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Na </a:t>
            </a:r>
            <a:r>
              <a:rPr lang="bn-BD" sz="2800" dirty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এবং </a:t>
            </a:r>
            <a:r>
              <a:rPr lang="en-US" sz="2800" dirty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K</a:t>
            </a:r>
            <a:r>
              <a:rPr lang="bn-BD" sz="2800" dirty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একই গ্রুপের মৌল হওয়া সত্ত্বেও একই পর্যায়ে নয় কেন- ব্যাখ্যা কর।</a:t>
            </a:r>
            <a:endParaRPr lang="en-US" sz="2800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  <a:p>
            <a:pPr algn="just"/>
            <a:endParaRPr lang="bn-BD" sz="2800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  <a:p>
            <a:pPr algn="just"/>
            <a:r>
              <a:rPr lang="bn-BD" sz="2800" dirty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২। </a:t>
            </a:r>
            <a:r>
              <a:rPr lang="en-US" sz="2800" dirty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2800" dirty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ল্যানথানাইড ও অ্যাক্টিনাইড সিরিজের মৌলগুলোকে কেন পর্যায় সারণির নিচে স্থান দেওয়া হয়েছে</a:t>
            </a:r>
            <a:r>
              <a:rPr lang="bn-BD" sz="28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?</a:t>
            </a:r>
            <a:r>
              <a:rPr lang="en-US" sz="28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28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ব্যাখ্যা কর। </a:t>
            </a:r>
            <a:endParaRPr lang="bn-BD" sz="2800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820207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lowchart: Predefined Process 2"/>
          <p:cNvSpPr/>
          <p:nvPr/>
        </p:nvSpPr>
        <p:spPr>
          <a:xfrm>
            <a:off x="685800" y="2438400"/>
            <a:ext cx="7696200" cy="2895600"/>
          </a:xfrm>
          <a:prstGeom prst="flowChartPredefinedProcess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bn-BD" sz="2800" dirty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১।</a:t>
            </a:r>
            <a:r>
              <a:rPr lang="en-US" sz="2800" dirty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S-</a:t>
            </a:r>
            <a:r>
              <a:rPr lang="bn-BD" sz="2800" dirty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ব্লক মৌল কাকে বলে?</a:t>
            </a:r>
          </a:p>
          <a:p>
            <a:pPr algn="just"/>
            <a:r>
              <a:rPr lang="bn-BD" sz="2800" dirty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২। হিলিয়ামকে ২ নং গ্রুপে রাখা হয়নি কেন?</a:t>
            </a:r>
          </a:p>
          <a:p>
            <a:pPr algn="just"/>
            <a:r>
              <a:rPr lang="bn-BD" sz="2800" dirty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৩। </a:t>
            </a:r>
            <a:r>
              <a:rPr lang="en-US" sz="2800" dirty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Ne </a:t>
            </a:r>
            <a:r>
              <a:rPr lang="bn-BD" sz="2800" dirty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এর শেষ কক্ষপথে কয়টি ইলেকট্রন বিদ্যমান?</a:t>
            </a:r>
          </a:p>
          <a:p>
            <a:pPr algn="just"/>
            <a:r>
              <a:rPr lang="bn-BD" sz="2800" dirty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৪। কোন মৌলগুলোকে </a:t>
            </a:r>
            <a:r>
              <a:rPr lang="en-US" sz="2800" dirty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d</a:t>
            </a:r>
            <a:r>
              <a:rPr lang="bn-BD" sz="2800" dirty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-ব্লক মৌল বলে?</a:t>
            </a:r>
            <a:r>
              <a:rPr lang="en-US" sz="2800" dirty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endParaRPr lang="bn-BD" sz="2800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Regular Pentagon 4"/>
          <p:cNvSpPr/>
          <p:nvPr/>
        </p:nvSpPr>
        <p:spPr>
          <a:xfrm>
            <a:off x="2819400" y="533400"/>
            <a:ext cx="3276600" cy="1447800"/>
          </a:xfrm>
          <a:prstGeom prst="pentagon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bn-BD" sz="4400" b="1" dirty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মূল্যায়ণ</a:t>
            </a:r>
            <a:endParaRPr lang="en-US" sz="4400" b="1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626166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5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7-Point Star 4"/>
          <p:cNvSpPr/>
          <p:nvPr/>
        </p:nvSpPr>
        <p:spPr>
          <a:xfrm>
            <a:off x="2369457" y="513601"/>
            <a:ext cx="4031343" cy="2305799"/>
          </a:xfrm>
          <a:prstGeom prst="star7">
            <a:avLst>
              <a:gd name="adj" fmla="val 32386"/>
              <a:gd name="hf" fmla="val 102572"/>
              <a:gd name="vf" fmla="val 105210"/>
            </a:avLst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bn-BD" sz="4000" b="1" dirty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বাড়ির কাজ</a:t>
            </a:r>
            <a:endParaRPr lang="en-US" sz="4000" b="1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" name="Horizontal Scroll 5"/>
          <p:cNvSpPr/>
          <p:nvPr/>
        </p:nvSpPr>
        <p:spPr>
          <a:xfrm>
            <a:off x="914400" y="2971800"/>
            <a:ext cx="7467600" cy="3124200"/>
          </a:xfrm>
          <a:prstGeom prst="horizontalScroll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bn-BD" sz="2800" dirty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নিচের মৌলগুলোর ইলেকট্রন বিন্যাস করে পর্যায় সারণিতে এদের অবস্থান নির্ণয় কর-</a:t>
            </a:r>
          </a:p>
          <a:p>
            <a:r>
              <a:rPr lang="en-US" sz="2800" dirty="0" err="1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Cl</a:t>
            </a:r>
            <a:r>
              <a:rPr lang="en-US" sz="28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,</a:t>
            </a:r>
            <a:r>
              <a:rPr lang="bn-BD" sz="28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Fr</a:t>
            </a:r>
            <a:r>
              <a:rPr lang="en-US" sz="28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,</a:t>
            </a:r>
            <a:r>
              <a:rPr lang="bn-BD" sz="28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Cr, </a:t>
            </a:r>
            <a:r>
              <a:rPr lang="bn-BD" sz="28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Ag</a:t>
            </a:r>
            <a:r>
              <a:rPr lang="en-US" sz="2800" dirty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, </a:t>
            </a:r>
            <a:r>
              <a:rPr lang="bn-BD" sz="28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Au,</a:t>
            </a:r>
            <a:r>
              <a:rPr lang="bn-BD" sz="28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Ca</a:t>
            </a:r>
            <a:r>
              <a:rPr lang="en-US" sz="28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,</a:t>
            </a:r>
            <a:r>
              <a:rPr lang="bn-BD" sz="28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In, </a:t>
            </a:r>
            <a:r>
              <a:rPr lang="bn-BD" sz="28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Si</a:t>
            </a:r>
            <a:r>
              <a:rPr lang="en-US" sz="2800" dirty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, </a:t>
            </a:r>
            <a:r>
              <a:rPr lang="en-US" sz="2800" dirty="0" err="1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Xe</a:t>
            </a:r>
            <a:r>
              <a:rPr lang="bn-BD" sz="2800" dirty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endParaRPr lang="en-US" sz="2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569873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33600" y="1447800"/>
            <a:ext cx="5097902" cy="4953000"/>
          </a:xfrm>
          <a:prstGeom prst="rect">
            <a:avLst/>
          </a:prstGeom>
        </p:spPr>
      </p:pic>
      <p:sp>
        <p:nvSpPr>
          <p:cNvPr id="4" name="Cloud 3"/>
          <p:cNvSpPr/>
          <p:nvPr/>
        </p:nvSpPr>
        <p:spPr>
          <a:xfrm>
            <a:off x="2819400" y="457200"/>
            <a:ext cx="2667000" cy="1752600"/>
          </a:xfrm>
          <a:prstGeom prst="cloud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bn-BD" sz="4800" b="1" dirty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ধন্যবাদ</a:t>
            </a:r>
            <a:endParaRPr lang="en-US" sz="4800" b="1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021578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lowchart: Punched Tape 4"/>
          <p:cNvSpPr/>
          <p:nvPr/>
        </p:nvSpPr>
        <p:spPr>
          <a:xfrm>
            <a:off x="3048000" y="533400"/>
            <a:ext cx="3124200" cy="1524000"/>
          </a:xfrm>
          <a:prstGeom prst="flowChartPunchedTape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4400" dirty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পরিচিতি</a:t>
            </a:r>
            <a:endParaRPr lang="en-US" sz="4400" dirty="0">
              <a:solidFill>
                <a:schemeClr val="tx1"/>
              </a:solidFill>
            </a:endParaRPr>
          </a:p>
        </p:txBody>
      </p:sp>
      <p:sp>
        <p:nvSpPr>
          <p:cNvPr id="8" name="Hexagon 7"/>
          <p:cNvSpPr/>
          <p:nvPr/>
        </p:nvSpPr>
        <p:spPr>
          <a:xfrm>
            <a:off x="76200" y="2590800"/>
            <a:ext cx="5638800" cy="2438400"/>
          </a:xfrm>
          <a:prstGeom prst="hexagon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2800" dirty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মোঃ সমশের আলী</a:t>
            </a:r>
          </a:p>
          <a:p>
            <a:pPr algn="ctr"/>
            <a:r>
              <a:rPr lang="bn-BD" sz="2800" dirty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সহকারি শিক্ষক (গণিত )</a:t>
            </a:r>
          </a:p>
          <a:p>
            <a:pPr algn="ctr"/>
            <a:r>
              <a:rPr lang="bn-BD" sz="2800" dirty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ক্রিসেন্ট কিন্ডার গার্টেন গালর্স হাই স্কুল </a:t>
            </a:r>
          </a:p>
          <a:p>
            <a:pPr algn="ctr"/>
            <a:r>
              <a:rPr lang="bn-BD" sz="2800" dirty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কালিতলা, </a:t>
            </a:r>
            <a:r>
              <a:rPr lang="bn-BD" sz="28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দিনাজপুর</a:t>
            </a:r>
            <a:endParaRPr lang="en-US" sz="2800" dirty="0" smtClean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bn-BD" sz="280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আইডি নং- ০৩ </a:t>
            </a:r>
            <a:endParaRPr lang="bn-BD" sz="2800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9" name="Hexagon 8"/>
          <p:cNvSpPr/>
          <p:nvPr/>
        </p:nvSpPr>
        <p:spPr>
          <a:xfrm>
            <a:off x="5943600" y="2598057"/>
            <a:ext cx="3040743" cy="2438400"/>
          </a:xfrm>
          <a:prstGeom prst="hexagon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bn-BD" sz="2800" dirty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শ্রেণী – নবম</a:t>
            </a:r>
          </a:p>
          <a:p>
            <a:r>
              <a:rPr lang="bn-BD" sz="2800" dirty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বিষয়  - রসায়ণ</a:t>
            </a:r>
          </a:p>
          <a:p>
            <a:r>
              <a:rPr lang="bn-BD" sz="2800" dirty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অধ্যায় - চতুর্থ </a:t>
            </a:r>
            <a:endParaRPr lang="en-US" sz="2800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257626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8" grpId="0" animBg="1"/>
      <p:bldP spid="9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1512" y="442912"/>
            <a:ext cx="7800975" cy="59721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76566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143000" y="914400"/>
            <a:ext cx="65532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400" b="1" u="sng" dirty="0">
                <a:solidFill>
                  <a:schemeClr val="accent2">
                    <a:lumMod val="60000"/>
                    <a:lumOff val="40000"/>
                  </a:schemeClr>
                </a:solidFill>
                <a:latin typeface="NikoshBAN" pitchFamily="2" charset="0"/>
                <a:cs typeface="NikoshBAN" pitchFamily="2" charset="0"/>
              </a:rPr>
              <a:t>পর্যায় </a:t>
            </a:r>
            <a:r>
              <a:rPr lang="bn-BD" sz="4400" b="1" u="sng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NikoshBAN" pitchFamily="2" charset="0"/>
                <a:cs typeface="NikoshBAN" pitchFamily="2" charset="0"/>
              </a:rPr>
              <a:t>সারণিতে মৌলের অবস্থান নির্ণয়</a:t>
            </a:r>
            <a:endParaRPr lang="en-US" sz="4400" b="1" u="sng" dirty="0">
              <a:solidFill>
                <a:schemeClr val="accent2">
                  <a:lumMod val="60000"/>
                  <a:lumOff val="40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" y="1905000"/>
            <a:ext cx="8763000" cy="457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25876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xplosion 2 2"/>
          <p:cNvSpPr/>
          <p:nvPr/>
        </p:nvSpPr>
        <p:spPr>
          <a:xfrm>
            <a:off x="2286000" y="228600"/>
            <a:ext cx="4152900" cy="2209800"/>
          </a:xfrm>
          <a:prstGeom prst="irregularSeal2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bn-BD" sz="3600" b="1" dirty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শিখন</a:t>
            </a:r>
            <a:r>
              <a:rPr lang="bn-BD" sz="3600" b="1" dirty="0">
                <a:solidFill>
                  <a:schemeClr val="tx1"/>
                </a:solidFill>
              </a:rPr>
              <a:t> </a:t>
            </a:r>
            <a:r>
              <a:rPr lang="bn-BD" sz="3600" b="1" dirty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ফল</a:t>
            </a:r>
            <a:endParaRPr lang="en-US" sz="3600" b="1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609600" y="2726870"/>
            <a:ext cx="8077200" cy="3521530"/>
          </a:xfrm>
          <a:prstGeom prst="round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bn-BD" sz="2800" b="1" dirty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এই পাঠ শেষে </a:t>
            </a:r>
            <a:r>
              <a:rPr lang="bn-BD" sz="2800" b="1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শিক্ষার্থীরা- </a:t>
            </a:r>
            <a:endParaRPr lang="en-US" sz="2800" b="1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  <a:p>
            <a:endParaRPr lang="bn-BD" sz="2800" dirty="0" smtClean="0">
              <a:latin typeface="NikoshBAN" pitchFamily="2" charset="0"/>
              <a:cs typeface="NikoshBAN" pitchFamily="2" charset="0"/>
            </a:endParaRPr>
          </a:p>
          <a:p>
            <a:pPr marL="285750" indent="-285750">
              <a:buFont typeface="Wingdings" pitchFamily="2" charset="2"/>
              <a:buChar char="Ø"/>
            </a:pPr>
            <a:r>
              <a:rPr lang="bn-BD" sz="28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s-</a:t>
            </a:r>
            <a:r>
              <a:rPr lang="bn-BD" sz="28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ব্লক, </a:t>
            </a:r>
            <a:r>
              <a:rPr lang="en-US" sz="28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p-</a:t>
            </a:r>
            <a:r>
              <a:rPr lang="bn-BD" sz="2800" dirty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ব্লক, </a:t>
            </a:r>
            <a:r>
              <a:rPr lang="en-US" sz="28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d-</a:t>
            </a:r>
            <a:r>
              <a:rPr lang="bn-BD" sz="2800" dirty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ব্লক, </a:t>
            </a:r>
            <a:r>
              <a:rPr lang="en-US" sz="28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f-</a:t>
            </a:r>
            <a:r>
              <a:rPr lang="bn-BD" sz="2800" dirty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ব্লক, </a:t>
            </a:r>
            <a:r>
              <a:rPr lang="bn-BD" sz="28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মৌলগুলোকে চিহ্নিত করতে পারবে।</a:t>
            </a:r>
          </a:p>
          <a:p>
            <a:pPr marL="285750" indent="-285750">
              <a:buFont typeface="Wingdings" pitchFamily="2" charset="2"/>
              <a:buChar char="Ø"/>
            </a:pPr>
            <a:r>
              <a:rPr lang="bn-BD" sz="2800" dirty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28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মৌলগুলো কোন কোন গ্রুপ বা পর্যায়ে অবস্থিত </a:t>
            </a:r>
            <a:r>
              <a:rPr lang="bn-BD" sz="280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তা নির্ণয় </a:t>
            </a:r>
            <a:r>
              <a:rPr lang="bn-BD" sz="2800" dirty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করতে পারবে</a:t>
            </a:r>
            <a:r>
              <a:rPr lang="bn-BD" sz="28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।</a:t>
            </a:r>
            <a:endParaRPr lang="bn-BD" sz="2800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255310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51411883"/>
              </p:ext>
            </p:extLst>
          </p:nvPr>
        </p:nvGraphicFramePr>
        <p:xfrm>
          <a:off x="2286000" y="642610"/>
          <a:ext cx="3328987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71" name="Equation" r:id="rId3" imgW="736560" imgH="228600" progId="Equation.3">
                  <p:embed/>
                </p:oleObj>
              </mc:Choice>
              <mc:Fallback>
                <p:oleObj name="Equation" r:id="rId3" imgW="736560" imgH="2286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286000" y="642610"/>
                        <a:ext cx="3328987" cy="9144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5885237"/>
              </p:ext>
            </p:extLst>
          </p:nvPr>
        </p:nvGraphicFramePr>
        <p:xfrm>
          <a:off x="2286000" y="1785257"/>
          <a:ext cx="4419600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72" name="Equation" r:id="rId5" imgW="1257120" imgH="228600" progId="Equation.3">
                  <p:embed/>
                </p:oleObj>
              </mc:Choice>
              <mc:Fallback>
                <p:oleObj name="Equation" r:id="rId5" imgW="1257120" imgH="2286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2286000" y="1785257"/>
                        <a:ext cx="4419600" cy="685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61130993"/>
              </p:ext>
            </p:extLst>
          </p:nvPr>
        </p:nvGraphicFramePr>
        <p:xfrm>
          <a:off x="2286000" y="2667000"/>
          <a:ext cx="6477000" cy="1609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73" name="Equation" r:id="rId7" imgW="2184120" imgH="482400" progId="Equation.3">
                  <p:embed/>
                </p:oleObj>
              </mc:Choice>
              <mc:Fallback>
                <p:oleObj name="Equation" r:id="rId7" imgW="2184120" imgH="4824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2286000" y="2667000"/>
                        <a:ext cx="6477000" cy="16097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92049" b="19439"/>
          <a:stretch/>
        </p:blipFill>
        <p:spPr>
          <a:xfrm>
            <a:off x="762000" y="228600"/>
            <a:ext cx="1157288" cy="601980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2286000" y="5294293"/>
            <a:ext cx="5943600" cy="95410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>
            <a:spAutoFit/>
          </a:bodyPr>
          <a:lstStyle/>
          <a:p>
            <a:r>
              <a:rPr lang="bn-BD" sz="2800" dirty="0">
                <a:latin typeface="NikoshBAN" pitchFamily="2" charset="0"/>
                <a:cs typeface="NikoshBAN" pitchFamily="2" charset="0"/>
              </a:rPr>
              <a:t>ইলেকট্রন বিন্যাস যদি  </a:t>
            </a:r>
            <a:r>
              <a:rPr lang="en-US" sz="2800" dirty="0">
                <a:latin typeface="NikoshBAN" pitchFamily="2" charset="0"/>
                <a:cs typeface="NikoshBAN" pitchFamily="2" charset="0"/>
              </a:rPr>
              <a:t>s</a:t>
            </a:r>
            <a:r>
              <a:rPr lang="bn-BD" sz="2800" dirty="0">
                <a:latin typeface="NikoshBAN" pitchFamily="2" charset="0"/>
                <a:cs typeface="NikoshBAN" pitchFamily="2" charset="0"/>
              </a:rPr>
              <a:t> অরবিটালে শেষ হয় তাহলে সেই </a:t>
            </a:r>
            <a:r>
              <a:rPr lang="en-US" sz="2800" dirty="0">
                <a:latin typeface="NikoshBAN" pitchFamily="2" charset="0"/>
                <a:cs typeface="NikoshBAN" pitchFamily="2" charset="0"/>
              </a:rPr>
              <a:t>s</a:t>
            </a:r>
            <a:r>
              <a:rPr lang="bn-BD" sz="2800" dirty="0">
                <a:latin typeface="NikoshBAN" pitchFamily="2" charset="0"/>
                <a:cs typeface="NikoshBAN" pitchFamily="2" charset="0"/>
              </a:rPr>
              <a:t> অরবিটালের ইলেকট্রন সংখ্যা হবে গ্রুপ নম্বর।  </a:t>
            </a:r>
            <a:endParaRPr lang="en-US" sz="28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096000" y="838200"/>
            <a:ext cx="1219200" cy="523220"/>
          </a:xfrm>
          <a:prstGeom prst="rect">
            <a:avLst/>
          </a:prstGeom>
          <a:solidFill>
            <a:schemeClr val="accent3"/>
          </a:solidFill>
        </p:spPr>
        <p:txBody>
          <a:bodyPr wrap="square" rtlCol="0">
            <a:spAutoFit/>
          </a:bodyPr>
          <a:lstStyle/>
          <a:p>
            <a:r>
              <a:rPr lang="bn-BD" sz="2800" dirty="0" smtClean="0">
                <a:latin typeface="NikoshBAN" pitchFamily="2" charset="0"/>
                <a:cs typeface="NikoshBAN" pitchFamily="2" charset="0"/>
              </a:rPr>
              <a:t>= 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2,  1</a:t>
            </a:r>
            <a:endParaRPr lang="en-US" sz="28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934200" y="1915180"/>
            <a:ext cx="1295400" cy="523220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NikoshBAN" pitchFamily="2" charset="0"/>
                <a:cs typeface="NikoshBAN" pitchFamily="2" charset="0"/>
              </a:rPr>
              <a:t>= 2,8, 1</a:t>
            </a:r>
            <a:endParaRPr lang="en-US" sz="28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248400" y="3722914"/>
            <a:ext cx="2743200" cy="52322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NikoshBAN" pitchFamily="2" charset="0"/>
                <a:cs typeface="NikoshBAN" pitchFamily="2" charset="0"/>
              </a:rPr>
              <a:t>= 2, 8, 18, 18, 8,</a:t>
            </a:r>
            <a:r>
              <a:rPr lang="bn-BD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1</a:t>
            </a:r>
            <a:endParaRPr lang="en-US" sz="2800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60549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1" grpId="0" animBg="1"/>
      <p:bldP spid="1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9023172"/>
              </p:ext>
            </p:extLst>
          </p:nvPr>
        </p:nvGraphicFramePr>
        <p:xfrm>
          <a:off x="2667000" y="1371600"/>
          <a:ext cx="4038600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69" name="Equation" r:id="rId3" imgW="787320" imgH="228600" progId="Equation.3">
                  <p:embed/>
                </p:oleObj>
              </mc:Choice>
              <mc:Fallback>
                <p:oleObj name="Equation" r:id="rId3" imgW="787320" imgH="2286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667000" y="1371600"/>
                        <a:ext cx="4038600" cy="762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18504098"/>
              </p:ext>
            </p:extLst>
          </p:nvPr>
        </p:nvGraphicFramePr>
        <p:xfrm>
          <a:off x="2503487" y="2770572"/>
          <a:ext cx="5203825" cy="71021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70" name="Equation" r:id="rId5" imgW="1358640" imgH="228600" progId="Equation.3">
                  <p:embed/>
                </p:oleObj>
              </mc:Choice>
              <mc:Fallback>
                <p:oleObj name="Equation" r:id="rId5" imgW="1358640" imgH="2286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2503487" y="2770572"/>
                        <a:ext cx="5203825" cy="71021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198" t="9635" r="85061" b="25700"/>
          <a:stretch/>
        </p:blipFill>
        <p:spPr>
          <a:xfrm>
            <a:off x="1066800" y="228600"/>
            <a:ext cx="1208316" cy="6504372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2438400" y="5181600"/>
            <a:ext cx="5943600" cy="954107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just"/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ইলেকট্রন বিন্যাস যদি  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s</a:t>
            </a:r>
            <a:r>
              <a:rPr lang="bn-BD" sz="2800" dirty="0" smtClean="0">
                <a:latin typeface="NikoshBAN" pitchFamily="2" charset="0"/>
                <a:cs typeface="NikoshBAN" pitchFamily="2" charset="0"/>
              </a:rPr>
              <a:t> অরবিটালে শেষ হয় তাহলে সেই </a:t>
            </a:r>
            <a:r>
              <a:rPr lang="en-US" sz="2800" dirty="0">
                <a:latin typeface="NikoshBAN" pitchFamily="2" charset="0"/>
                <a:cs typeface="NikoshBAN" pitchFamily="2" charset="0"/>
              </a:rPr>
              <a:t>s</a:t>
            </a:r>
            <a:r>
              <a:rPr lang="bn-BD" sz="2800" dirty="0">
                <a:latin typeface="NikoshBAN" pitchFamily="2" charset="0"/>
                <a:cs typeface="NikoshBAN" pitchFamily="2" charset="0"/>
              </a:rPr>
              <a:t> </a:t>
            </a:r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অরবিটালের</a:t>
            </a:r>
            <a:r>
              <a:rPr lang="bn-BD" sz="2800" dirty="0">
                <a:latin typeface="NikoshBAN" pitchFamily="2" charset="0"/>
                <a:cs typeface="NikoshBAN" pitchFamily="2" charset="0"/>
              </a:rPr>
              <a:t> </a:t>
            </a:r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ইলেকট্রন সংখ্যা হবে গ্রুপ নম্বর।  </a:t>
            </a:r>
            <a:endParaRPr lang="en-US" sz="28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781800" y="1534180"/>
            <a:ext cx="1295400" cy="52322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NikoshBAN" pitchFamily="2" charset="0"/>
                <a:cs typeface="NikoshBAN" pitchFamily="2" charset="0"/>
              </a:rPr>
              <a:t>= 2,  2</a:t>
            </a:r>
            <a:endParaRPr lang="en-US" sz="28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629400" y="3507172"/>
            <a:ext cx="1676400" cy="52322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NikoshBAN" pitchFamily="2" charset="0"/>
                <a:cs typeface="NikoshBAN" pitchFamily="2" charset="0"/>
              </a:rPr>
              <a:t>= 2,  8,  2</a:t>
            </a:r>
            <a:endParaRPr lang="en-US" sz="2800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058040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47773985"/>
              </p:ext>
            </p:extLst>
          </p:nvPr>
        </p:nvGraphicFramePr>
        <p:xfrm>
          <a:off x="2667000" y="685800"/>
          <a:ext cx="38100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84" name="Equation" r:id="rId3" imgW="990360" imgH="228600" progId="Equation.3">
                  <p:embed/>
                </p:oleObj>
              </mc:Choice>
              <mc:Fallback>
                <p:oleObj name="Equation" r:id="rId3" imgW="990360" imgH="2286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667000" y="685800"/>
                        <a:ext cx="3810000" cy="9144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53247531"/>
              </p:ext>
            </p:extLst>
          </p:nvPr>
        </p:nvGraphicFramePr>
        <p:xfrm>
          <a:off x="2362200" y="2476500"/>
          <a:ext cx="54991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85" name="Equation" r:id="rId5" imgW="1562040" imgH="228600" progId="Equation.3">
                  <p:embed/>
                </p:oleObj>
              </mc:Choice>
              <mc:Fallback>
                <p:oleObj name="Equation" r:id="rId5" imgW="1562040" imgH="2286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2362200" y="2476500"/>
                        <a:ext cx="5499100" cy="8763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7395" t="14700" r="26929" b="19439"/>
          <a:stretch/>
        </p:blipFill>
        <p:spPr>
          <a:xfrm>
            <a:off x="762000" y="273976"/>
            <a:ext cx="914400" cy="6250195"/>
          </a:xfrm>
          <a:prstGeom prst="rect">
            <a:avLst/>
          </a:prstGeom>
        </p:spPr>
      </p:pic>
      <p:sp>
        <p:nvSpPr>
          <p:cNvPr id="9" name="Rounded Rectangle 8"/>
          <p:cNvSpPr/>
          <p:nvPr/>
        </p:nvSpPr>
        <p:spPr>
          <a:xfrm>
            <a:off x="2286000" y="4724400"/>
            <a:ext cx="5257800" cy="1371600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bn-BD" sz="28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ইলেকট্রন বিন্যাস যদি  </a:t>
            </a:r>
            <a:r>
              <a:rPr lang="en-US" sz="28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p</a:t>
            </a:r>
            <a:r>
              <a:rPr lang="bn-BD" sz="28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অরবিটালে শেষ হয় তাহলে সেই শেষ কক্ষপথের ইলেকট্রন সংখ্যার সাথে ১০ যোগ করে যত হবে- তা </a:t>
            </a:r>
            <a:r>
              <a:rPr lang="bn-BD" sz="2800" dirty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গ্রুপ </a:t>
            </a:r>
            <a:r>
              <a:rPr lang="bn-BD" sz="28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নম্বর</a:t>
            </a:r>
            <a:r>
              <a:rPr lang="bn-BD" sz="2800" dirty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।</a:t>
            </a:r>
            <a:endParaRPr lang="en-US" sz="2800" dirty="0">
              <a:solidFill>
                <a:schemeClr val="tx1"/>
              </a:solidFill>
            </a:endParaRPr>
          </a:p>
        </p:txBody>
      </p:sp>
      <p:sp>
        <p:nvSpPr>
          <p:cNvPr id="12" name="Left Arrow 11"/>
          <p:cNvSpPr/>
          <p:nvPr/>
        </p:nvSpPr>
        <p:spPr>
          <a:xfrm>
            <a:off x="6477000" y="718810"/>
            <a:ext cx="1905000" cy="1109990"/>
          </a:xfrm>
          <a:prstGeom prst="leftArrow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dirty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= 2,  3</a:t>
            </a:r>
          </a:p>
        </p:txBody>
      </p:sp>
      <p:sp>
        <p:nvSpPr>
          <p:cNvPr id="13" name="Left-Right Arrow 12"/>
          <p:cNvSpPr/>
          <p:nvPr/>
        </p:nvSpPr>
        <p:spPr>
          <a:xfrm>
            <a:off x="6172200" y="3352800"/>
            <a:ext cx="1905000" cy="838200"/>
          </a:xfrm>
          <a:prstGeom prst="leftRightArrow">
            <a:avLst>
              <a:gd name="adj1" fmla="val 50000"/>
              <a:gd name="adj2" fmla="val 50000"/>
            </a:avLst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2,</a:t>
            </a:r>
            <a:r>
              <a:rPr lang="bn-BD" sz="28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8, </a:t>
            </a:r>
            <a:r>
              <a:rPr lang="bn-BD" sz="28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3</a:t>
            </a:r>
            <a:endParaRPr lang="en-US" sz="2800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762528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2" grpId="0" animBg="1"/>
      <p:bldP spid="1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95870393"/>
              </p:ext>
            </p:extLst>
          </p:nvPr>
        </p:nvGraphicFramePr>
        <p:xfrm>
          <a:off x="1346200" y="2286000"/>
          <a:ext cx="6356804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00" name="Equation" r:id="rId3" imgW="2070000" imgH="228600" progId="Equation.3">
                  <p:embed/>
                </p:oleObj>
              </mc:Choice>
              <mc:Fallback>
                <p:oleObj name="Equation" r:id="rId3" imgW="2070000" imgH="2286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346200" y="2286000"/>
                        <a:ext cx="6356804" cy="762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69490431"/>
              </p:ext>
            </p:extLst>
          </p:nvPr>
        </p:nvGraphicFramePr>
        <p:xfrm>
          <a:off x="1498600" y="609600"/>
          <a:ext cx="6226629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01" name="Equation" r:id="rId5" imgW="2031840" imgH="228600" progId="Equation.3">
                  <p:embed/>
                </p:oleObj>
              </mc:Choice>
              <mc:Fallback>
                <p:oleObj name="Equation" r:id="rId5" imgW="2031840" imgH="2286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498600" y="609600"/>
                        <a:ext cx="6226629" cy="762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89108519"/>
              </p:ext>
            </p:extLst>
          </p:nvPr>
        </p:nvGraphicFramePr>
        <p:xfrm>
          <a:off x="4514850" y="3321050"/>
          <a:ext cx="1143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02" name="Equation" r:id="rId7" imgW="114120" imgH="215640" progId="Equation.3">
                  <p:embed/>
                </p:oleObj>
              </mc:Choice>
              <mc:Fallback>
                <p:oleObj name="Equation" r:id="rId7" imgW="114120" imgH="21564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4514850" y="3321050"/>
                        <a:ext cx="114300" cy="215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Flowchart: Punched Tape 8"/>
          <p:cNvSpPr/>
          <p:nvPr/>
        </p:nvSpPr>
        <p:spPr>
          <a:xfrm>
            <a:off x="1600200" y="4343400"/>
            <a:ext cx="5968999" cy="2286000"/>
          </a:xfrm>
          <a:prstGeom prst="flowChartPunchedTape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 algn="just">
              <a:buFont typeface="Wingdings" pitchFamily="2" charset="2"/>
              <a:buChar char="Ø"/>
            </a:pPr>
            <a:endParaRPr lang="bn-BD" sz="2400" dirty="0" smtClean="0">
              <a:solidFill>
                <a:schemeClr val="accent4">
                  <a:lumMod val="50000"/>
                </a:schemeClr>
              </a:solidFill>
              <a:latin typeface="NikoshBAN" pitchFamily="2" charset="0"/>
              <a:cs typeface="NikoshBAN" pitchFamily="2" charset="0"/>
            </a:endParaRPr>
          </a:p>
          <a:p>
            <a:pPr marL="285750" indent="-285750" algn="just">
              <a:buFont typeface="Wingdings" pitchFamily="2" charset="2"/>
              <a:buChar char="Ø"/>
            </a:pPr>
            <a:r>
              <a:rPr lang="bn-BD" sz="24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যে </a:t>
            </a:r>
            <a:r>
              <a:rPr lang="bn-BD" sz="2400" dirty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মৌলের ইলেকট্রন বিন্যাসের শেষকক্ষ পথ </a:t>
            </a:r>
            <a:r>
              <a:rPr lang="en-US" sz="2400" dirty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d </a:t>
            </a:r>
            <a:r>
              <a:rPr lang="bn-BD" sz="2400" dirty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উপস্তরে পৌচ্ছায়, সেই </a:t>
            </a:r>
            <a:r>
              <a:rPr lang="en-US" sz="2400" dirty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d </a:t>
            </a:r>
            <a:r>
              <a:rPr lang="bn-BD" sz="2400" dirty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উপস্তরে ইলেকট্রন  সংখ্যার সাথে শেষকক্ষ পথের ইলেকট্রন সংখ্যা যোগ করলে সেই সংখ্যা গ্রুপ নম্বর হবে। </a:t>
            </a:r>
          </a:p>
        </p:txBody>
      </p:sp>
      <p:sp>
        <p:nvSpPr>
          <p:cNvPr id="12" name="Right Arrow 11"/>
          <p:cNvSpPr/>
          <p:nvPr/>
        </p:nvSpPr>
        <p:spPr>
          <a:xfrm>
            <a:off x="5562600" y="2971800"/>
            <a:ext cx="2057400" cy="1143000"/>
          </a:xfrm>
          <a:prstGeom prst="rightArrow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b="1" dirty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2 + </a:t>
            </a:r>
            <a:r>
              <a:rPr lang="en-US" sz="2800" b="1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7 </a:t>
            </a:r>
            <a:r>
              <a:rPr lang="en-US" sz="2800" b="1" dirty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= </a:t>
            </a:r>
            <a:r>
              <a:rPr lang="en-US" sz="2800" b="1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9</a:t>
            </a:r>
            <a:endParaRPr lang="en-US" sz="2800" b="1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3" name="Left Arrow 12"/>
          <p:cNvSpPr/>
          <p:nvPr/>
        </p:nvSpPr>
        <p:spPr>
          <a:xfrm>
            <a:off x="1447800" y="1295400"/>
            <a:ext cx="1905000" cy="990600"/>
          </a:xfrm>
          <a:prstGeom prst="leftArrow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b="1" dirty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2 + 1 = 3</a:t>
            </a:r>
          </a:p>
        </p:txBody>
      </p:sp>
      <p:grpSp>
        <p:nvGrpSpPr>
          <p:cNvPr id="16" name="Group 15"/>
          <p:cNvGrpSpPr/>
          <p:nvPr/>
        </p:nvGrpSpPr>
        <p:grpSpPr>
          <a:xfrm>
            <a:off x="279400" y="304800"/>
            <a:ext cx="1066800" cy="6400800"/>
            <a:chOff x="279400" y="304800"/>
            <a:chExt cx="1066800" cy="6400800"/>
          </a:xfrm>
        </p:grpSpPr>
        <p:pic>
          <p:nvPicPr>
            <p:cNvPr id="5" name="Picture 4"/>
            <p:cNvPicPr>
              <a:picLocks noChangeAspect="1"/>
            </p:cNvPicPr>
            <p:nvPr/>
          </p:nvPicPr>
          <p:blipFill rotWithShape="1"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3347" t="34385" r="81722" b="20654"/>
            <a:stretch/>
          </p:blipFill>
          <p:spPr>
            <a:xfrm>
              <a:off x="279400" y="304800"/>
              <a:ext cx="1066800" cy="6400800"/>
            </a:xfrm>
            <a:prstGeom prst="rect">
              <a:avLst/>
            </a:prstGeom>
          </p:spPr>
        </p:pic>
        <p:sp>
          <p:nvSpPr>
            <p:cNvPr id="14" name="Rounded Rectangle 13"/>
            <p:cNvSpPr/>
            <p:nvPr/>
          </p:nvSpPr>
          <p:spPr>
            <a:xfrm>
              <a:off x="279400" y="366486"/>
              <a:ext cx="1066800" cy="914400"/>
            </a:xfrm>
            <a:prstGeom prst="round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200" b="1" dirty="0" smtClean="0">
                  <a:solidFill>
                    <a:schemeClr val="tx1"/>
                  </a:solidFill>
                </a:rPr>
                <a:t>3</a:t>
              </a:r>
              <a:endParaRPr lang="en-US" sz="3200" b="1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17" name="Group 16"/>
          <p:cNvGrpSpPr/>
          <p:nvPr/>
        </p:nvGrpSpPr>
        <p:grpSpPr>
          <a:xfrm>
            <a:off x="7786914" y="457200"/>
            <a:ext cx="976086" cy="6096000"/>
            <a:chOff x="7786914" y="457200"/>
            <a:chExt cx="976086" cy="6096000"/>
          </a:xfrm>
        </p:grpSpPr>
        <p:pic>
          <p:nvPicPr>
            <p:cNvPr id="6" name="Picture 5"/>
            <p:cNvPicPr>
              <a:picLocks noChangeAspect="1"/>
            </p:cNvPicPr>
            <p:nvPr/>
          </p:nvPicPr>
          <p:blipFill rotWithShape="1"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5767" t="34385" r="48837" b="20654"/>
            <a:stretch/>
          </p:blipFill>
          <p:spPr>
            <a:xfrm>
              <a:off x="7786914" y="457200"/>
              <a:ext cx="899886" cy="6096000"/>
            </a:xfrm>
            <a:prstGeom prst="rect">
              <a:avLst/>
            </a:prstGeom>
          </p:spPr>
        </p:pic>
        <p:sp>
          <p:nvSpPr>
            <p:cNvPr id="15" name="Rounded Rectangle 14"/>
            <p:cNvSpPr/>
            <p:nvPr/>
          </p:nvSpPr>
          <p:spPr>
            <a:xfrm>
              <a:off x="7786914" y="457200"/>
              <a:ext cx="976086" cy="914400"/>
            </a:xfrm>
            <a:prstGeom prst="roundRect">
              <a:avLst/>
            </a:prstGeom>
            <a:solidFill>
              <a:schemeClr val="accent4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200" b="1" dirty="0" smtClean="0">
                  <a:solidFill>
                    <a:schemeClr val="tx1"/>
                  </a:solidFill>
                </a:rPr>
                <a:t>9</a:t>
              </a:r>
              <a:endParaRPr lang="en-US" sz="3200" b="1" dirty="0">
                <a:solidFill>
                  <a:schemeClr val="tx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3307935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2" grpId="0" animBg="1"/>
      <p:bldP spid="13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969</TotalTime>
  <Words>428</Words>
  <Application>Microsoft Office PowerPoint</Application>
  <PresentationFormat>On-screen Show (4:3)</PresentationFormat>
  <Paragraphs>60</Paragraphs>
  <Slides>17</Slides>
  <Notes>2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9" baseType="lpstr">
      <vt:lpstr>Office Theme</vt:lpstr>
      <vt:lpstr>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Doel-1612i3</dc:creator>
  <cp:lastModifiedBy>Doel-1612i3</cp:lastModifiedBy>
  <cp:revision>187</cp:revision>
  <dcterms:created xsi:type="dcterms:W3CDTF">2006-08-16T00:00:00Z</dcterms:created>
  <dcterms:modified xsi:type="dcterms:W3CDTF">2013-06-18T03:58:47Z</dcterms:modified>
</cp:coreProperties>
</file>