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9D1478A-67CC-413A-9553-72359AFBE972}" type="datetimeFigureOut">
              <a:rPr lang="en-US" smtClean="0"/>
              <a:pPr/>
              <a:t>18/6/2013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28A56A0-1CD5-40E6-AA39-4E4DB5C0A1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0"/>
            <a:ext cx="8229600" cy="1219200"/>
          </a:xfrm>
        </p:spPr>
        <p:txBody>
          <a:bodyPr/>
          <a:lstStyle/>
          <a:p>
            <a:r>
              <a:rPr lang="en-US" dirty="0" err="1" smtClean="0"/>
              <a:t>স্বাগতম</a:t>
            </a:r>
            <a:endParaRPr lang="en-US" dirty="0"/>
          </a:p>
        </p:txBody>
      </p:sp>
      <p:pic>
        <p:nvPicPr>
          <p:cNvPr id="1026" name="Picture 2" descr="H:\New folder\book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524000"/>
            <a:ext cx="8839199" cy="5334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417161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7848600" cy="60198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মূল্যায়ন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err="1" smtClean="0">
                <a:solidFill>
                  <a:srgbClr val="FFFF00"/>
                </a:solidFill>
              </a:rPr>
              <a:t>চার্জের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ধর্ম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ব্যাখ্যা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কর</a:t>
            </a:r>
            <a:r>
              <a:rPr lang="en-US" dirty="0" smtClean="0">
                <a:solidFill>
                  <a:srgbClr val="FFFF00"/>
                </a:solidFill>
              </a:rPr>
              <a:t>।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err="1" smtClean="0">
                <a:solidFill>
                  <a:srgbClr val="FFFF00"/>
                </a:solidFill>
              </a:rPr>
              <a:t>বিদ্যু</a:t>
            </a:r>
            <a:r>
              <a:rPr lang="en-US" dirty="0" smtClean="0">
                <a:solidFill>
                  <a:srgbClr val="FFFF00"/>
                </a:solidFill>
              </a:rPr>
              <a:t>ৎ </a:t>
            </a:r>
            <a:r>
              <a:rPr lang="en-US" dirty="0" err="1" smtClean="0">
                <a:solidFill>
                  <a:srgbClr val="FFFF00"/>
                </a:solidFill>
              </a:rPr>
              <a:t>দিয়ে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আমরা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কি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কি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ব্যবহার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করি</a:t>
            </a:r>
            <a:r>
              <a:rPr lang="en-US" dirty="0" smtClean="0">
                <a:solidFill>
                  <a:srgbClr val="FFFF00"/>
                </a:solidFill>
              </a:rPr>
              <a:t>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FFFF00"/>
                </a:solidFill>
              </a:rPr>
              <a:t>বাডির</a:t>
            </a:r>
            <a:r>
              <a:rPr lang="en-US" dirty="0" smtClean="0"/>
              <a:t> </a:t>
            </a:r>
            <a:r>
              <a:rPr lang="en-US" dirty="0" err="1" smtClean="0"/>
              <a:t>কাজ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507786"/>
            <a:ext cx="8305800" cy="1509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চুম্বকের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তিনটি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ধর্ম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লিখে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আনবে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।</a:t>
            </a:r>
          </a:p>
          <a:p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বিদ্যু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ৎ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দিয়ে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আমরা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কিকি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ব্যবহার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করি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তা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লিখে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আনবে</a:t>
            </a:r>
            <a:r>
              <a:rPr lang="en-US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।</a:t>
            </a:r>
            <a:endParaRPr lang="en-US" sz="3600" dirty="0">
              <a:solidFill>
                <a:schemeClr val="bg1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80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ধন্যবাদ</a:t>
            </a:r>
            <a:endParaRPr lang="en-US" sz="80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5602" name="Picture 2" descr="C:\Users\M. Islam\Desktop\102PHOTO\SAM_00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76376"/>
            <a:ext cx="9144000" cy="538162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457200"/>
            <a:ext cx="8229600" cy="7620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bn-IN" dirty="0" smtClean="0"/>
              <a:t>শিক্ষক পরিচিতি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905000"/>
            <a:ext cx="8153400" cy="22860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bn-IN" dirty="0" smtClean="0">
                <a:solidFill>
                  <a:schemeClr val="bg1"/>
                </a:solidFill>
                <a:latin typeface="Narkisim" pitchFamily="34" charset="-79"/>
              </a:rPr>
              <a:t>মোহাম্মদ রফিকুল ইসলাম</a:t>
            </a:r>
          </a:p>
          <a:p>
            <a:r>
              <a:rPr lang="bn-IN" dirty="0" smtClean="0">
                <a:solidFill>
                  <a:schemeClr val="bg1"/>
                </a:solidFill>
                <a:latin typeface="Narkisim" pitchFamily="34" charset="-79"/>
              </a:rPr>
              <a:t>প্রধান শিক্ষক</a:t>
            </a:r>
          </a:p>
          <a:p>
            <a:r>
              <a:rPr lang="bn-IN" dirty="0" smtClean="0">
                <a:solidFill>
                  <a:schemeClr val="bg1"/>
                </a:solidFill>
                <a:latin typeface="Narkisim" pitchFamily="34" charset="-79"/>
              </a:rPr>
              <a:t>তাহের মাধ্যমিক বিদ্যালয়</a:t>
            </a:r>
          </a:p>
          <a:p>
            <a:r>
              <a:rPr lang="bn-IN" dirty="0" smtClean="0">
                <a:solidFill>
                  <a:schemeClr val="bg1"/>
                </a:solidFill>
                <a:latin typeface="Narkisim" pitchFamily="34" charset="-79"/>
              </a:rPr>
              <a:t>ভেড়ামারা, কুষ্টিয়া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rafiqul990@gmail.com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1265" name="Picture 1" descr="E:\weab site\teachar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362200"/>
            <a:ext cx="822325" cy="9048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444073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বিভিন্ন চিত্র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bn-IN" dirty="0" smtClean="0"/>
              <a:t>বৈদ্যুতিক যন্ত্র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n-IN" dirty="0" smtClean="0"/>
              <a:t>চৌম্বক</a:t>
            </a:r>
            <a:endParaRPr lang="en-US" dirty="0"/>
          </a:p>
        </p:txBody>
      </p:sp>
      <p:pic>
        <p:nvPicPr>
          <p:cNvPr id="2050" name="Picture 2" descr="H:\IMAGE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70514"/>
            <a:ext cx="3124200" cy="13824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IMAGE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6449"/>
            <a:ext cx="3124200" cy="12925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IMAGE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366962"/>
            <a:ext cx="2514600" cy="19002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M. Islam\Desktop\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33824" y="4648200"/>
            <a:ext cx="2162175" cy="2209800"/>
          </a:xfrm>
          <a:prstGeom prst="rect">
            <a:avLst/>
          </a:prstGeom>
          <a:noFill/>
        </p:spPr>
      </p:pic>
      <p:pic>
        <p:nvPicPr>
          <p:cNvPr id="3075" name="Picture 3" descr="C:\Users\M. Islam\Desktop\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71924" y="2286000"/>
            <a:ext cx="2200275" cy="1981200"/>
          </a:xfrm>
          <a:prstGeom prst="rect">
            <a:avLst/>
          </a:prstGeom>
          <a:noFill/>
        </p:spPr>
      </p:pic>
      <p:pic>
        <p:nvPicPr>
          <p:cNvPr id="3076" name="Picture 4" descr="C:\Users\M. Islam\Desktop\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62700" y="4648200"/>
            <a:ext cx="2781300" cy="2209800"/>
          </a:xfrm>
          <a:prstGeom prst="rect">
            <a:avLst/>
          </a:prstGeom>
          <a:noFill/>
        </p:spPr>
      </p:pic>
      <p:pic>
        <p:nvPicPr>
          <p:cNvPr id="3077" name="Picture 5" descr="C:\Users\M. Islam\Desktop\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1000" y="5114925"/>
            <a:ext cx="1209675" cy="1514475"/>
          </a:xfrm>
          <a:prstGeom prst="rect">
            <a:avLst/>
          </a:prstGeom>
          <a:noFill/>
        </p:spPr>
      </p:pic>
      <p:pic>
        <p:nvPicPr>
          <p:cNvPr id="3078" name="Picture 6" descr="C:\Users\M. Islam\Desktop\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05000" y="5105400"/>
            <a:ext cx="1485900" cy="16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4976217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5800" cy="61722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IN" sz="48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৭ম শ্রেণী </a:t>
            </a:r>
            <a:r>
              <a:rPr lang="bn-IN" sz="4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/>
            </a:r>
            <a:br>
              <a:rPr lang="bn-IN" sz="4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</a:br>
            <a:r>
              <a:rPr lang="bn-IN" sz="48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দশম  অধ্যায়</a:t>
            </a:r>
            <a:r>
              <a:rPr lang="bn-IN" sz="4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/>
            </a:r>
            <a:br>
              <a:rPr lang="bn-IN" sz="4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</a:br>
            <a:r>
              <a:rPr lang="bn-IN" sz="48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বিদ্যুৎ ও</a:t>
            </a:r>
            <a:r>
              <a:rPr lang="en-US" sz="48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IN" sz="48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চুম্বকের ঘটনা</a:t>
            </a:r>
            <a:r>
              <a:rPr lang="bn-IN" sz="4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/>
            </a:r>
            <a:br>
              <a:rPr lang="bn-IN" sz="4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</a:br>
            <a:r>
              <a:rPr lang="bn-IN" sz="48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Nikosh" pitchFamily="2" charset="0"/>
                <a:cs typeface="Nikosh" pitchFamily="2" charset="0"/>
              </a:rPr>
              <a:t>বিশেষ পাঠঃ</a:t>
            </a:r>
            <a:r>
              <a:rPr lang="bn-IN" sz="4800" dirty="0" smtClean="0">
                <a:solidFill>
                  <a:schemeClr val="tx1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চার্জের ধর্ম, অস্তিত্ব এবং পরিবাহী, অপরিবাহী ও অর্ধপরিবাহী পদার্থের</a:t>
            </a:r>
            <a:endParaRPr lang="en-US" sz="4800" dirty="0">
              <a:solidFill>
                <a:schemeClr val="tx1">
                  <a:lumMod val="5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368711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শিক্ষণ ফল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১. চার্জের ধর্ম ব্যাখ্যা করতে পারবে।</a:t>
            </a:r>
          </a:p>
          <a:p>
            <a:r>
              <a:rPr lang="bn-IN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২. পরিবাহী, অপরিবাহী ও অর্ধপরিবাহী ব্যাখ্যা করতে পারবে।</a:t>
            </a:r>
          </a:p>
          <a:p>
            <a:r>
              <a:rPr lang="bn-IN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৩. স্থির বিদ্যুৎ সৃষ্টির মাধ্যমে চার্জের ধর্ম প্রদর্শন  করতে পারবে।</a:t>
            </a:r>
          </a:p>
          <a:p>
            <a:r>
              <a:rPr lang="bn-IN" sz="36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৪. নিত্য ব্যাবহার্য যন্ত্রপাতিতে বিদ্যুৎতের ব্যবহার ব্যাখ্যা করতে পারবে।</a:t>
            </a:r>
            <a:endParaRPr lang="en-US" sz="3600" dirty="0">
              <a:solidFill>
                <a:schemeClr val="bg1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0746140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চার্জ কি?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bn-IN" sz="1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যার উপস্থিতিতে এক বস্তুকে আকর্ষন করার ক্ষমতা লাভ করে । অর্থ্যা বস্তুতে স্থির বিদ্যুৎ উৎপন্ন হয়, তাকে চার্জ বলে।</a:t>
            </a:r>
          </a:p>
          <a:p>
            <a:pPr algn="just"/>
            <a:r>
              <a:rPr lang="bn-IN" sz="1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চার্জের উৎপত্তিঃ ঘর্ষনের ফলে কোন বস্তুতে চার্জ উৎপন্ন হয়। </a:t>
            </a:r>
          </a:p>
          <a:p>
            <a:pPr algn="just"/>
            <a:r>
              <a:rPr lang="bn-IN" sz="1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চার্জের প্রকার ভেদঃ</a:t>
            </a:r>
          </a:p>
          <a:p>
            <a:pPr algn="just"/>
            <a:r>
              <a:rPr lang="bn-IN" sz="1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চার্জ দুই প্রকার</a:t>
            </a:r>
          </a:p>
          <a:p>
            <a:pPr marL="342900" indent="-342900" algn="just">
              <a:buAutoNum type="arabicPeriod"/>
            </a:pPr>
            <a:r>
              <a:rPr lang="bn-IN" sz="1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ধনাত্নক চার্জ</a:t>
            </a:r>
          </a:p>
          <a:p>
            <a:pPr marL="342900" indent="-342900" algn="just">
              <a:buAutoNum type="arabicPeriod"/>
            </a:pPr>
            <a:r>
              <a:rPr lang="bn-IN" sz="1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ঋনাত্নক চার্জ</a:t>
            </a:r>
          </a:p>
          <a:p>
            <a:pPr marL="342900" indent="-342900" algn="just">
              <a:buAutoNum type="arabicPeriod"/>
            </a:pPr>
            <a:endParaRPr lang="bn-IN" sz="1800" dirty="0">
              <a:solidFill>
                <a:srgbClr val="FFFF00"/>
              </a:solidFill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bn-IN" sz="1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চার্জের ধর্মঃ</a:t>
            </a:r>
          </a:p>
          <a:p>
            <a:pPr algn="just"/>
            <a:r>
              <a:rPr lang="bn-IN" sz="1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১) সমধর্মী চার্জ পরস্পরকে বিকর্ষন করে।</a:t>
            </a:r>
          </a:p>
          <a:p>
            <a:pPr algn="just"/>
            <a:r>
              <a:rPr lang="bn-IN" sz="18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২) বিপরীত ধর্মী চার্জ পরস্পরকে আকর্ষন করে। </a:t>
            </a:r>
            <a:endParaRPr lang="en-US" sz="1800" dirty="0">
              <a:solidFill>
                <a:srgbClr val="FFFF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IN" sz="20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পরিবাহী পদার্থঃ</a:t>
            </a:r>
          </a:p>
          <a:p>
            <a:pPr algn="just"/>
            <a:r>
              <a:rPr lang="bn-IN" sz="20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যে সমস্ত পদার্থের মধ্য দিয়ে ইলেকট্রন বিদ্যুৎ সহজেই চলাচল করতে পারে, তাদের বিদ্যুৎ পরিবাহী পদার্থ বলে। যেমন- লোহা, তামা, তামা, সোনা, রুপা, অ্যলুমিনিয়াম, সিলভার, কপার, মানবদেহ, পারদ, আদ্র বাতাস,পানি ইত্যাদি । </a:t>
            </a:r>
          </a:p>
          <a:p>
            <a:pPr algn="just"/>
            <a:r>
              <a:rPr lang="bn-IN" sz="20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অপরিবাহী পদার্থঃ</a:t>
            </a:r>
          </a:p>
          <a:p>
            <a:pPr algn="just"/>
            <a:r>
              <a:rPr lang="bn-IN" sz="20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যে সমস্ত পদার্থের মধ্য দিয়ে ইলেকট্রন/ বিদ্যুৎ প্রবাহিত হতে পারে না তাদের অপরিবাহী পদার্থ বলে। যেমন- কাঁচ, কাঠ, চীনা মাটি, কাগজ, রাবার ইত্যাদি। </a:t>
            </a:r>
          </a:p>
          <a:p>
            <a:pPr algn="just"/>
            <a:r>
              <a:rPr lang="bn-IN" sz="20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অর্ধ পরিবাহী পদার্থঃ কিছু কঠিন ও কিছু তরল পদার্থ রয়েছে যারা তাপমাত্রা বাড়ানোর সাথে সাথে পরিবাহী পদার্থের মত আচরণ করে। যেমন- সিলিকন, জার্মেনিয়াম, গ্যালিয়াম ইত্যাদি</a:t>
            </a:r>
            <a:r>
              <a:rPr lang="bn-IN" sz="2000" dirty="0" smtClean="0">
                <a:solidFill>
                  <a:schemeClr val="bg1"/>
                </a:solidFill>
              </a:rPr>
              <a:t>।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9552083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869950"/>
          </a:xfrm>
        </p:spPr>
        <p:txBody>
          <a:bodyPr>
            <a:noAutofit/>
          </a:bodyPr>
          <a:lstStyle/>
          <a:p>
            <a:r>
              <a:rPr lang="en-US" sz="6000" dirty="0" err="1" smtClean="0">
                <a:latin typeface="Nikosh" pitchFamily="2" charset="0"/>
                <a:cs typeface="Nikosh" pitchFamily="2" charset="0"/>
              </a:rPr>
              <a:t>ছবি</a:t>
            </a:r>
            <a:endParaRPr lang="en-US" sz="6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446088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পরিবাহী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পদার্থ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446088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অপরিবাহী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পদার্থ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1026" name="Picture 2" descr="C:\Users\M. Islam\Desktop\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905000"/>
            <a:ext cx="1828800" cy="2060394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029" name="Picture 5" descr="C:\Users\M. Islam\Desktop\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981200"/>
            <a:ext cx="1828800" cy="186431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030" name="Picture 6" descr="C:\Users\M. Islam\Desktop\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191000"/>
            <a:ext cx="1905000" cy="22098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031" name="Picture 7" descr="C:\Users\M. Islam\Desktop\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590800" y="4191000"/>
            <a:ext cx="1905000" cy="14287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32" name="Picture 8" descr="C:\Users\M. Islam\Desktop\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62200" y="5686425"/>
            <a:ext cx="1400175" cy="1095375"/>
          </a:xfrm>
          <a:prstGeom prst="ellipse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033" name="Picture 9" descr="C:\Users\M. Islam\Desktop\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00600" y="2057400"/>
            <a:ext cx="1981200" cy="1905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pic>
        <p:nvPicPr>
          <p:cNvPr id="1034" name="Picture 10" descr="C:\Users\M. Islam\Desktop\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8200" y="4038600"/>
            <a:ext cx="1896770" cy="243839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pic>
        <p:nvPicPr>
          <p:cNvPr id="1035" name="Picture 11" descr="C:\Users\M. Islam\Desktop\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53250" y="2057400"/>
            <a:ext cx="1885950" cy="1828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pic>
        <p:nvPicPr>
          <p:cNvPr id="1037" name="Picture 13" descr="C:\Users\M. Islam\Desktop\7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91325" y="4022752"/>
            <a:ext cx="2124075" cy="245424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="" xmlns:p14="http://schemas.microsoft.com/office/powerpoint/2010/main" val="1329724277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04800"/>
            <a:ext cx="8382000" cy="750887"/>
          </a:xfrm>
        </p:spPr>
        <p:txBody>
          <a:bodyPr/>
          <a:lstStyle/>
          <a:p>
            <a:pPr algn="ctr"/>
            <a:r>
              <a:rPr lang="bn-IN" dirty="0" smtClean="0">
                <a:solidFill>
                  <a:srgbClr val="FF0000"/>
                </a:solidFill>
              </a:rPr>
              <a:t>অর্ধ পরিবাহী পদার্থঃ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r>
              <a:rPr lang="en-US" b="1" dirty="0" smtClean="0"/>
              <a:t>            </a:t>
            </a:r>
            <a:r>
              <a:rPr lang="as-IN" b="1" dirty="0" smtClean="0"/>
              <a:t>জার্মেনিয়াম</a:t>
            </a:r>
            <a:r>
              <a:rPr lang="as-IN" dirty="0" smtClean="0"/>
              <a:t> </a:t>
            </a:r>
            <a:r>
              <a:rPr lang="en-US" dirty="0" smtClean="0"/>
              <a:t>                                             </a:t>
            </a:r>
            <a:r>
              <a:rPr lang="as-IN" b="1" dirty="0" smtClean="0"/>
              <a:t>সিলিকন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2050" name="Picture 2" descr="C:\Users\M. Islam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752600"/>
            <a:ext cx="4267200" cy="2971800"/>
          </a:xfrm>
          <a:prstGeom prst="rect">
            <a:avLst/>
          </a:prstGeom>
          <a:noFill/>
        </p:spPr>
      </p:pic>
      <p:pic>
        <p:nvPicPr>
          <p:cNvPr id="2051" name="Picture 3" descr="C:\Users\M. Islam\Desktop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676400"/>
            <a:ext cx="3429000" cy="3124200"/>
          </a:xfrm>
          <a:prstGeom prst="rect">
            <a:avLst/>
          </a:prstGeom>
          <a:noFill/>
        </p:spPr>
      </p:pic>
      <p:pic>
        <p:nvPicPr>
          <p:cNvPr id="2052" name="Picture 4" descr="C:\Users\M. Islam\Desktop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4953000"/>
            <a:ext cx="4419600" cy="1905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6032362" y="6412468"/>
            <a:ext cx="1130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dirty="0" smtClean="0"/>
              <a:t>গ্যালিয়াম</a:t>
            </a:r>
            <a:endParaRPr lang="en-US" dirty="0"/>
          </a:p>
        </p:txBody>
      </p:sp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চার্জের</a:t>
            </a:r>
            <a:r>
              <a:rPr lang="en-US" dirty="0" smtClean="0"/>
              <a:t> </a:t>
            </a:r>
            <a:r>
              <a:rPr lang="en-US" dirty="0" err="1" smtClean="0"/>
              <a:t>উৎপত্তি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     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আমরা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জানি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পদার্থ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কতগুলো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ক্ষুদ্র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ক্ষুদ্র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কণার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সমন্ভয়ে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গঠিত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।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যার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নাম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পরমাণু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।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ইলেকট্রন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প্রোটন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ও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নিউট্রনের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সমন্বয়ে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গঠিত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।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পরমাণুর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কেন্দ্রে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থাকে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নিউক্লিয়াস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।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যা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প্রোটন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ও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নিউটনের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সমন্বয়ে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গঠিত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। 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ইলেকট্রন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এই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নিউক্লিায়াসের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চারপাশে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প্রদক্ষিণ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করে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। 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এস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আমরা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ভিডি</a:t>
            </a:r>
            <a:r>
              <a:rPr lang="en-US" sz="32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ও </a:t>
            </a:r>
            <a:r>
              <a:rPr lang="en-US" sz="3200" dirty="0" err="1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দেখি</a:t>
            </a:r>
            <a:endParaRPr lang="en-US" sz="3200" dirty="0">
              <a:solidFill>
                <a:schemeClr val="bg1"/>
              </a:solidFill>
              <a:latin typeface="Nikosh" pitchFamily="2" charset="0"/>
              <a:cs typeface="Nikosh" pitchFamily="2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5334000" y="1752600"/>
          <a:ext cx="2819400" cy="2286000"/>
        </p:xfrm>
        <a:graphic>
          <a:graphicData uri="http://schemas.openxmlformats.org/presentationml/2006/ole">
            <p:oleObj spid="_x0000_s4098" name="Packager Shell Object" showAsIcon="1" r:id="rId3" imgW="1041480" imgH="685800" progId="Package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5334000" y="4355068"/>
            <a:ext cx="2438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dirty="0" smtClean="0">
                <a:solidFill>
                  <a:srgbClr val="FF0000"/>
                </a:solidFill>
              </a:rPr>
              <a:t>পরমানুর ভিডিও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191</TotalTime>
  <Words>318</Words>
  <Application>Microsoft Office PowerPoint</Application>
  <PresentationFormat>On-screen Show (4:3)</PresentationFormat>
  <Paragraphs>46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Apex</vt:lpstr>
      <vt:lpstr>Packager Shell Object</vt:lpstr>
      <vt:lpstr>স্বাগতম</vt:lpstr>
      <vt:lpstr>শিক্ষক পরিচিতি</vt:lpstr>
      <vt:lpstr>বিভিন্ন চিত্র</vt:lpstr>
      <vt:lpstr>৭ম শ্রেণী  দশম  অধ্যায় বিদ্যুৎ ও চুম্বকের ঘটনা বিশেষ পাঠঃচার্জের ধর্ম, অস্তিত্ব এবং পরিবাহী, অপরিবাহী ও অর্ধপরিবাহী পদার্থের</vt:lpstr>
      <vt:lpstr>শিক্ষণ ফল</vt:lpstr>
      <vt:lpstr>চার্জ কি?</vt:lpstr>
      <vt:lpstr>ছবি</vt:lpstr>
      <vt:lpstr>Slide 8</vt:lpstr>
      <vt:lpstr>চার্জের উৎপত্তি</vt:lpstr>
      <vt:lpstr>মূল্যায়ন  চার্জের ধর্ম ব্যাখ্যা কর। বিদ্যুৎ দিয়ে আমরা কি কি ব্যবহার করি? </vt:lpstr>
      <vt:lpstr>বাডির কাজ</vt:lpstr>
      <vt:lpstr>ধন্যবাদ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HPPRO2000MT</dc:creator>
  <cp:lastModifiedBy>M. Islam</cp:lastModifiedBy>
  <cp:revision>27</cp:revision>
  <dcterms:created xsi:type="dcterms:W3CDTF">2013-06-16T05:45:48Z</dcterms:created>
  <dcterms:modified xsi:type="dcterms:W3CDTF">2013-06-18T01:11:01Z</dcterms:modified>
</cp:coreProperties>
</file>