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9" r:id="rId3"/>
    <p:sldId id="270" r:id="rId4"/>
    <p:sldId id="271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25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jpeg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7" y="325622"/>
            <a:ext cx="8306809" cy="233172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365155"/>
            <a:ext cx="7772400" cy="13716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2763774"/>
            <a:ext cx="7772400" cy="6858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CC4D3-AE2C-4A83-A871-053E7A4DD9D1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CF82E7-1A62-4436-8033-315DB327F7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737610"/>
            <a:ext cx="8183880" cy="78867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97764"/>
            <a:ext cx="8183880" cy="3140964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CC4D3-AE2C-4A83-A871-053E7A4DD9D1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CF82E7-1A62-4436-8033-315DB327F7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00054"/>
            <a:ext cx="1981200" cy="394334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00052"/>
            <a:ext cx="5943600" cy="394335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CC4D3-AE2C-4A83-A871-053E7A4DD9D1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CF82E7-1A62-4436-8033-315DB327F7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737610"/>
            <a:ext cx="8183880" cy="78867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397764"/>
            <a:ext cx="8183880" cy="314096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CC4D3-AE2C-4A83-A871-053E7A4DD9D1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CF82E7-1A62-4436-8033-315DB327F7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7" y="325622"/>
            <a:ext cx="8306809" cy="3255997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3696462"/>
            <a:ext cx="8183880" cy="507492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4218363"/>
            <a:ext cx="8183880" cy="315468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CC4D3-AE2C-4A83-A871-053E7A4DD9D1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CF82E7-1A62-4436-8033-315DB327F7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397764"/>
            <a:ext cx="3931920" cy="329184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397764"/>
            <a:ext cx="3931920" cy="329184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CC4D3-AE2C-4A83-A871-053E7A4DD9D1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CF82E7-1A62-4436-8033-315DB327F7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737610"/>
            <a:ext cx="8183880" cy="78867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434578"/>
            <a:ext cx="3931920" cy="59412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434578"/>
            <a:ext cx="3931920" cy="59412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085850"/>
            <a:ext cx="3931920" cy="261747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085850"/>
            <a:ext cx="3931920" cy="261747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CC4D3-AE2C-4A83-A871-053E7A4DD9D1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CF82E7-1A62-4436-8033-315DB327F7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CC4D3-AE2C-4A83-A871-053E7A4DD9D1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CF82E7-1A62-4436-8033-315DB327F7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CC4D3-AE2C-4A83-A871-053E7A4DD9D1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CF82E7-1A62-4436-8033-315DB327F7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400050"/>
            <a:ext cx="2971800" cy="6858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085852"/>
            <a:ext cx="2971800" cy="3154584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3" y="697608"/>
            <a:ext cx="4626159" cy="35433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CC4D3-AE2C-4A83-A871-053E7A4DD9D1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CF82E7-1A62-4436-8033-315DB327F7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1" y="325622"/>
            <a:ext cx="2324605" cy="325755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9042"/>
            <a:ext cx="8229600" cy="78867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400050"/>
            <a:ext cx="2240280" cy="315861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CC4D3-AE2C-4A83-A871-053E7A4DD9D1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CF82E7-1A62-4436-8033-315DB327F7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326826"/>
            <a:ext cx="5925312" cy="325755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7" y="325622"/>
            <a:ext cx="8306809" cy="41148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3739193"/>
            <a:ext cx="8183880" cy="78867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397764"/>
            <a:ext cx="8183880" cy="3140964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4583907"/>
            <a:ext cx="228600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3BCC4D3-AE2C-4A83-A871-053E7A4DD9D1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4583907"/>
            <a:ext cx="2286000" cy="273844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4583907"/>
            <a:ext cx="45720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1CF82E7-1A62-4436-8033-315DB327F7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hyperlink" Target="mailto:litonpatul@gmail.com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/>
          <p:cNvSpPr txBox="1">
            <a:spLocks/>
          </p:cNvSpPr>
          <p:nvPr/>
        </p:nvSpPr>
        <p:spPr>
          <a:xfrm>
            <a:off x="2743200" y="361950"/>
            <a:ext cx="47244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0" i="0" u="none" strike="noStrike" kern="1200" cap="none" spc="0" normalizeH="0" baseline="0" noProof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SutonnyEMJ" pitchFamily="2" charset="0"/>
                <a:ea typeface="+mj-ea"/>
                <a:cs typeface="+mj-cs"/>
              </a:rPr>
              <a:t>¯^vMZg</a:t>
            </a:r>
            <a:endParaRPr kumimoji="0" lang="en-US" sz="9600" b="0" i="0" u="none" strike="noStrike" kern="1200" cap="none" spc="0" normalizeH="0" baseline="0" noProof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uLnTx/>
              <a:uFillTx/>
              <a:latin typeface="SutonnyEMJ" pitchFamily="2" charset="0"/>
              <a:ea typeface="+mj-ea"/>
              <a:cs typeface="+mj-cs"/>
            </a:endParaRPr>
          </a:p>
        </p:txBody>
      </p:sp>
      <p:pic>
        <p:nvPicPr>
          <p:cNvPr id="3" name="Picture Placeholder 9" descr="lito4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486400" y="1733550"/>
            <a:ext cx="3352801" cy="2947671"/>
          </a:xfrm>
          <a:prstGeom prst="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4" name="Picture 2" descr="G:\Animation\G.M.P__R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361950"/>
            <a:ext cx="1676400" cy="1752600"/>
          </a:xfrm>
          <a:prstGeom prst="rect">
            <a:avLst/>
          </a:prstGeom>
          <a:noFill/>
        </p:spPr>
      </p:pic>
      <p:sp>
        <p:nvSpPr>
          <p:cNvPr id="11" name="Title 3"/>
          <p:cNvSpPr txBox="1">
            <a:spLocks/>
          </p:cNvSpPr>
          <p:nvPr/>
        </p:nvSpPr>
        <p:spPr>
          <a:xfrm>
            <a:off x="381000" y="1962150"/>
            <a:ext cx="5181600" cy="2971800"/>
          </a:xfrm>
          <a:prstGeom prst="rect">
            <a:avLst/>
          </a:prstGeom>
        </p:spPr>
        <p:txBody>
          <a:bodyPr>
            <a:normAutofit fontScale="700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50" normalizeH="0" baseline="0" noProof="0" smtClean="0">
                <a:ln w="11430"/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nandapatraEMJ" pitchFamily="2" charset="0"/>
                <a:ea typeface="+mj-ea"/>
                <a:cs typeface="+mj-cs"/>
              </a:rPr>
              <a:t>cwiwPwZ</a:t>
            </a:r>
            <a:r>
              <a:rPr kumimoji="0" lang="en-US" sz="8800" b="1" i="0" u="none" strike="noStrike" kern="1200" cap="none" spc="50" normalizeH="0" baseline="0" noProof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nandapatraEMJ" pitchFamily="2" charset="0"/>
                <a:ea typeface="+mj-ea"/>
                <a:cs typeface="+mj-cs"/>
              </a:rPr>
              <a:t/>
            </a:r>
            <a:br>
              <a:rPr kumimoji="0" lang="en-US" sz="8800" b="1" i="0" u="none" strike="noStrike" kern="1200" cap="none" spc="50" normalizeH="0" baseline="0" noProof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nandapatraEMJ" pitchFamily="2" charset="0"/>
                <a:ea typeface="+mj-ea"/>
                <a:cs typeface="+mj-cs"/>
              </a:rPr>
            </a:br>
            <a:r>
              <a:rPr kumimoji="0" lang="en-US" sz="4800" b="1" i="0" u="none" strike="noStrike" kern="1200" cap="none" spc="50" normalizeH="0" baseline="0" noProof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SomeshwarEMJ" pitchFamily="2" charset="0"/>
                <a:ea typeface="+mj-ea"/>
                <a:cs typeface="+mj-cs"/>
              </a:rPr>
              <a:t>‡gvt wjqvKZ Avjx</a:t>
            </a:r>
            <a:br>
              <a:rPr kumimoji="0" lang="en-US" sz="4800" b="1" i="0" u="none" strike="noStrike" kern="1200" cap="none" spc="50" normalizeH="0" baseline="0" noProof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SomeshwarEMJ" pitchFamily="2" charset="0"/>
                <a:ea typeface="+mj-ea"/>
                <a:cs typeface="+mj-cs"/>
              </a:rPr>
            </a:br>
            <a:r>
              <a:rPr kumimoji="0" lang="en-US" sz="2800" b="1" i="0" u="none" strike="noStrike" kern="1200" cap="none" spc="50" normalizeH="0" baseline="0" noProof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RuposhreeEMJ" pitchFamily="2" charset="0"/>
                <a:ea typeface="+mj-ea"/>
                <a:cs typeface="+mj-cs"/>
              </a:rPr>
              <a:t>wmwbqi mnKvix wk¶K (MwYZ) </a:t>
            </a:r>
            <a:r>
              <a:rPr kumimoji="0" lang="en-US" sz="2800" b="1" i="0" u="none" strike="noStrike" kern="1200" cap="none" spc="50" normalizeH="0" baseline="0" noProof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RuposhreeEMJ" pitchFamily="2" charset="0"/>
                <a:ea typeface="+mj-ea"/>
                <a:cs typeface="+mj-cs"/>
              </a:rPr>
              <a:t/>
            </a:r>
            <a:br>
              <a:rPr kumimoji="0" lang="en-US" sz="2800" b="1" i="0" u="none" strike="noStrike" kern="1200" cap="none" spc="50" normalizeH="0" baseline="0" noProof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RuposhreeEMJ" pitchFamily="2" charset="0"/>
                <a:ea typeface="+mj-ea"/>
                <a:cs typeface="+mj-cs"/>
              </a:rPr>
            </a:br>
            <a:r>
              <a:rPr kumimoji="0" lang="en-US" sz="3200" b="1" i="0" u="none" strike="noStrike" kern="1200" cap="none" spc="0" normalizeH="0" baseline="0" noProof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RuposhreeEMJ" pitchFamily="2" charset="0"/>
                <a:ea typeface="+mj-ea"/>
                <a:cs typeface="+mj-cs"/>
              </a:rPr>
              <a:t>gvaecyi D”P we`¨vjq, bv‡Uvi | </a:t>
            </a:r>
            <a:r>
              <a:rPr kumimoji="0" lang="en-US" sz="3200" b="1" i="0" u="none" strike="noStrike" kern="1200" cap="none" spc="0" normalizeH="0" baseline="0" noProof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SomeshwarEMJ" pitchFamily="2" charset="0"/>
                <a:ea typeface="+mj-ea"/>
                <a:cs typeface="+mj-cs"/>
              </a:rPr>
              <a:t>  </a:t>
            </a:r>
            <a:r>
              <a:rPr kumimoji="0" lang="en-US" sz="8800" b="1" i="0" u="none" strike="noStrike" kern="1200" cap="none" spc="50" normalizeH="0" baseline="0" noProof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nandapatraEMJ" pitchFamily="2" charset="0"/>
                <a:ea typeface="+mj-ea"/>
                <a:cs typeface="+mj-cs"/>
              </a:rPr>
              <a:t/>
            </a:r>
            <a:br>
              <a:rPr kumimoji="0" lang="en-US" sz="8800" b="1" i="0" u="none" strike="noStrike" kern="1200" cap="none" spc="50" normalizeH="0" baseline="0" noProof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nandapatraEMJ" pitchFamily="2" charset="0"/>
                <a:ea typeface="+mj-ea"/>
                <a:cs typeface="+mj-cs"/>
              </a:rPr>
            </a:br>
            <a:endParaRPr kumimoji="0" lang="en-US" sz="8800" b="1" i="0" u="none" strike="noStrike" kern="1200" cap="none" spc="50" normalizeH="0" baseline="0" noProof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nandapatraEMJ" pitchFamily="2" charset="0"/>
              <a:ea typeface="+mj-ea"/>
              <a:cs typeface="+mj-cs"/>
            </a:endParaRPr>
          </a:p>
        </p:txBody>
      </p:sp>
      <p:sp>
        <p:nvSpPr>
          <p:cNvPr id="12" name="Text Placeholder 5"/>
          <p:cNvSpPr txBox="1">
            <a:spLocks/>
          </p:cNvSpPr>
          <p:nvPr/>
        </p:nvSpPr>
        <p:spPr>
          <a:xfrm>
            <a:off x="304800" y="3802424"/>
            <a:ext cx="51054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Wide Latin" pitchFamily="18" charset="0"/>
                <a:ea typeface="+mn-ea"/>
                <a:cs typeface="+mn-cs"/>
              </a:rPr>
              <a:t>Gmail: </a:t>
            </a:r>
            <a:r>
              <a:rPr kumimoji="0" lang="en-US" sz="2600" b="0" i="0" u="none" strike="noStrike" kern="1200" cap="none" spc="0" normalizeH="0" baseline="0" noProof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  <a:hlinkClick r:id="rId4"/>
              </a:rPr>
              <a:t>litonpatul@gmail.com</a:t>
            </a:r>
            <a:r>
              <a:rPr kumimoji="0" lang="en-US" sz="26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kumimoji="0" lang="en-US" sz="2000" b="0" i="0" u="none" strike="noStrike" kern="1200" cap="none" spc="0" normalizeH="0" baseline="0" noProof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: 01718442407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3" name="Picture 2" descr="G:\image\images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4248150"/>
            <a:ext cx="482031" cy="36952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repeatCount="indefinite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1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522A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1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522A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1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133350"/>
            <a:ext cx="4876800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bn-BD" sz="6000" b="1" smtClean="0">
                <a:ln/>
                <a:solidFill>
                  <a:schemeClr val="accent3"/>
                </a:solidFill>
              </a:rPr>
              <a:t>ভগ্নাংশের গ.সা.গু :</a:t>
            </a:r>
            <a:r>
              <a:rPr lang="en-US" sz="6000" b="1" smtClean="0">
                <a:ln/>
                <a:solidFill>
                  <a:schemeClr val="accent3"/>
                </a:solidFill>
              </a:rPr>
              <a:t> </a:t>
            </a:r>
            <a:endParaRPr lang="en-US" sz="6000" b="1">
              <a:ln/>
              <a:solidFill>
                <a:schemeClr val="accent3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81000" y="895350"/>
            <a:ext cx="8260977" cy="990600"/>
            <a:chOff x="381000" y="557166"/>
            <a:chExt cx="5201356" cy="1465457"/>
          </a:xfrm>
        </p:grpSpPr>
        <p:graphicFrame>
          <p:nvGraphicFramePr>
            <p:cNvPr id="4" name="Object 3"/>
            <p:cNvGraphicFramePr>
              <a:graphicFrameLocks noChangeAspect="1"/>
            </p:cNvGraphicFramePr>
            <p:nvPr/>
          </p:nvGraphicFramePr>
          <p:xfrm>
            <a:off x="381000" y="557166"/>
            <a:ext cx="1103489" cy="1465455"/>
          </p:xfrm>
          <a:graphic>
            <a:graphicData uri="http://schemas.openxmlformats.org/presentationml/2006/ole">
              <p:oleObj spid="_x0000_s21506" name="Equation" r:id="rId3" imgW="622080" imgH="406080" progId="Equation.3">
                <p:embed/>
              </p:oleObj>
            </a:graphicData>
          </a:graphic>
        </p:graphicFrame>
        <p:sp>
          <p:nvSpPr>
            <p:cNvPr id="5" name="TextBox 4"/>
            <p:cNvSpPr txBox="1"/>
            <p:nvPr/>
          </p:nvSpPr>
          <p:spPr>
            <a:xfrm>
              <a:off x="1772356" y="822293"/>
              <a:ext cx="3810000" cy="1200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600" smtClean="0"/>
                <a:t>ভগ্নাংশের হরগুলোর ল.সা.গু. ২৮ ।</a:t>
              </a:r>
              <a:endParaRPr lang="en-US" sz="360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57200" y="1657350"/>
            <a:ext cx="8929047" cy="677334"/>
            <a:chOff x="457200" y="1657350"/>
            <a:chExt cx="8929047" cy="677334"/>
          </a:xfrm>
        </p:grpSpPr>
        <p:sp>
          <p:nvSpPr>
            <p:cNvPr id="6" name="Rectangle 5"/>
            <p:cNvSpPr/>
            <p:nvPr/>
          </p:nvSpPr>
          <p:spPr>
            <a:xfrm>
              <a:off x="457200" y="1733550"/>
              <a:ext cx="8929047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bn-BD" sz="3200" smtClean="0"/>
                <a:t>ল.সা.গু. </a:t>
              </a:r>
              <a:r>
                <a:rPr lang="bn-BD" sz="3200" smtClean="0"/>
                <a:t>২৮ </a:t>
              </a:r>
              <a:r>
                <a:rPr lang="bn-BD" sz="3200" smtClean="0"/>
                <a:t>এর বিপরীত ভগ্নাংশ    দ্বারা প্রতিটি ভগ্নাংশ বিভাজ্য ।  </a:t>
              </a:r>
              <a:endParaRPr lang="en-US" sz="3200"/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/>
          </p:nvGraphicFramePr>
          <p:xfrm>
            <a:off x="4724400" y="1657350"/>
            <a:ext cx="381000" cy="677334"/>
          </p:xfrm>
          <a:graphic>
            <a:graphicData uri="http://schemas.openxmlformats.org/presentationml/2006/ole">
              <p:oleObj spid="_x0000_s21507" name="Equation" r:id="rId4" imgW="228600" imgH="406080" progId="Equation.3">
                <p:embed/>
              </p:oleObj>
            </a:graphicData>
          </a:graphic>
        </p:graphicFrame>
      </p:grpSp>
      <p:grpSp>
        <p:nvGrpSpPr>
          <p:cNvPr id="20" name="Group 19"/>
          <p:cNvGrpSpPr/>
          <p:nvPr/>
        </p:nvGrpSpPr>
        <p:grpSpPr>
          <a:xfrm>
            <a:off x="1600200" y="2482154"/>
            <a:ext cx="7239001" cy="1645861"/>
            <a:chOff x="1600200" y="2482154"/>
            <a:chExt cx="7239001" cy="1645861"/>
          </a:xfrm>
        </p:grpSpPr>
        <p:grpSp>
          <p:nvGrpSpPr>
            <p:cNvPr id="14" name="Group 13"/>
            <p:cNvGrpSpPr/>
            <p:nvPr/>
          </p:nvGrpSpPr>
          <p:grpSpPr>
            <a:xfrm>
              <a:off x="1600200" y="2482154"/>
              <a:ext cx="7239001" cy="1645861"/>
              <a:chOff x="1600200" y="2343150"/>
              <a:chExt cx="7007969" cy="1645861"/>
            </a:xfrm>
          </p:grpSpPr>
          <p:graphicFrame>
            <p:nvGraphicFramePr>
              <p:cNvPr id="8" name="Object 7"/>
              <p:cNvGraphicFramePr>
                <a:graphicFrameLocks noChangeAspect="1"/>
              </p:cNvGraphicFramePr>
              <p:nvPr/>
            </p:nvGraphicFramePr>
            <p:xfrm>
              <a:off x="1600200" y="2343150"/>
              <a:ext cx="1244600" cy="685800"/>
            </p:xfrm>
            <a:graphic>
              <a:graphicData uri="http://schemas.openxmlformats.org/presentationml/2006/ole">
                <p:oleObj spid="_x0000_s21508" name="Equation" r:id="rId5" imgW="622080" imgH="406080" progId="Equation.3">
                  <p:embed/>
                </p:oleObj>
              </a:graphicData>
            </a:graphic>
          </p:graphicFrame>
          <p:sp>
            <p:nvSpPr>
              <p:cNvPr id="9" name="TextBox 8"/>
              <p:cNvSpPr txBox="1"/>
              <p:nvPr/>
            </p:nvSpPr>
            <p:spPr>
              <a:xfrm>
                <a:off x="2895600" y="2419351"/>
                <a:ext cx="5712569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3200" smtClean="0"/>
                  <a:t>ভগ্নাংশের হরগুলোর ল.সা.গু. ২৮ এবং লবগুলোর গ.সা.গু ৩ দ্বারা গঠিত ভগ্নাংশ    দ্বারা </a:t>
                </a:r>
                <a:r>
                  <a:rPr lang="bn-BD" sz="3200" smtClean="0"/>
                  <a:t>প্রতিটি ভগ্নাংশ </a:t>
                </a:r>
                <a:r>
                  <a:rPr lang="bn-BD" sz="3200" smtClean="0"/>
                  <a:t>বিভাজ্য</a:t>
                </a:r>
                <a:r>
                  <a:rPr lang="bn-BD" sz="3200" smtClean="0"/>
                  <a:t> ।       </a:t>
                </a:r>
                <a:endParaRPr lang="en-US" sz="3200"/>
              </a:p>
            </p:txBody>
          </p:sp>
        </p:grpSp>
        <p:graphicFrame>
          <p:nvGraphicFramePr>
            <p:cNvPr id="10" name="Object 9"/>
            <p:cNvGraphicFramePr>
              <a:graphicFrameLocks noChangeAspect="1"/>
            </p:cNvGraphicFramePr>
            <p:nvPr/>
          </p:nvGraphicFramePr>
          <p:xfrm>
            <a:off x="6629400" y="2876550"/>
            <a:ext cx="685800" cy="838200"/>
          </p:xfrm>
          <a:graphic>
            <a:graphicData uri="http://schemas.openxmlformats.org/presentationml/2006/ole">
              <p:oleObj spid="_x0000_s21509" name="Equation" r:id="rId6" imgW="228600" imgH="406080" progId="Equation.3">
                <p:embed/>
              </p:oleObj>
            </a:graphicData>
          </a:graphic>
        </p:graphicFrame>
      </p:grpSp>
      <p:sp>
        <p:nvSpPr>
          <p:cNvPr id="11" name="TextBox 10"/>
          <p:cNvSpPr txBox="1"/>
          <p:nvPr/>
        </p:nvSpPr>
        <p:spPr>
          <a:xfrm>
            <a:off x="533400" y="241935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smtClean="0"/>
              <a:t>আবার ,</a:t>
            </a:r>
            <a:endParaRPr lang="en-US" sz="2800"/>
          </a:p>
        </p:txBody>
      </p:sp>
      <p:grpSp>
        <p:nvGrpSpPr>
          <p:cNvPr id="19" name="Group 18"/>
          <p:cNvGrpSpPr/>
          <p:nvPr/>
        </p:nvGrpSpPr>
        <p:grpSpPr>
          <a:xfrm>
            <a:off x="914400" y="3943350"/>
            <a:ext cx="7086600" cy="990600"/>
            <a:chOff x="380999" y="3943350"/>
            <a:chExt cx="6172201" cy="762000"/>
          </a:xfrm>
        </p:grpSpPr>
        <p:graphicFrame>
          <p:nvGraphicFramePr>
            <p:cNvPr id="16" name="Object 15"/>
            <p:cNvGraphicFramePr>
              <a:graphicFrameLocks noChangeAspect="1"/>
            </p:cNvGraphicFramePr>
            <p:nvPr/>
          </p:nvGraphicFramePr>
          <p:xfrm>
            <a:off x="380999" y="3943350"/>
            <a:ext cx="2334181" cy="762000"/>
          </p:xfrm>
          <a:graphic>
            <a:graphicData uri="http://schemas.openxmlformats.org/presentationml/2006/ole">
              <p:oleObj spid="_x0000_s21511" name="Equation" r:id="rId7" imgW="1244520" imgH="406080" progId="Equation.3">
                <p:embed/>
              </p:oleObj>
            </a:graphicData>
          </a:graphic>
        </p:graphicFrame>
        <p:graphicFrame>
          <p:nvGraphicFramePr>
            <p:cNvPr id="18" name="Object 17"/>
            <p:cNvGraphicFramePr>
              <a:graphicFrameLocks noChangeAspect="1"/>
            </p:cNvGraphicFramePr>
            <p:nvPr/>
          </p:nvGraphicFramePr>
          <p:xfrm>
            <a:off x="2819400" y="3943350"/>
            <a:ext cx="3733800" cy="762000"/>
          </p:xfrm>
          <a:graphic>
            <a:graphicData uri="http://schemas.openxmlformats.org/presentationml/2006/ole">
              <p:oleObj spid="_x0000_s21513" name="Equation" r:id="rId8" imgW="1993680" imgH="40608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1066800" y="1504950"/>
          <a:ext cx="5405438" cy="762000"/>
        </p:xfrm>
        <a:graphic>
          <a:graphicData uri="http://schemas.openxmlformats.org/presentationml/2006/ole">
            <p:oleObj spid="_x0000_s22530" name="Equation" r:id="rId3" imgW="2577960" imgH="406080" progId="Equation.3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514850" y="2463800"/>
          <a:ext cx="114300" cy="215900"/>
        </p:xfrm>
        <a:graphic>
          <a:graphicData uri="http://schemas.openxmlformats.org/presentationml/2006/ole">
            <p:oleObj spid="_x0000_s22531" name="Equation" r:id="rId4" imgW="114120" imgH="215640" progId="Equation.3">
              <p:embed/>
            </p:oleObj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838200" y="514350"/>
            <a:ext cx="6172200" cy="762000"/>
            <a:chOff x="685800" y="514350"/>
            <a:chExt cx="6172200" cy="762000"/>
          </a:xfrm>
        </p:grpSpPr>
        <p:graphicFrame>
          <p:nvGraphicFramePr>
            <p:cNvPr id="22532" name="Object 4"/>
            <p:cNvGraphicFramePr>
              <a:graphicFrameLocks noChangeAspect="1"/>
            </p:cNvGraphicFramePr>
            <p:nvPr/>
          </p:nvGraphicFramePr>
          <p:xfrm>
            <a:off x="685800" y="514350"/>
            <a:ext cx="2333625" cy="762000"/>
          </p:xfrm>
          <a:graphic>
            <a:graphicData uri="http://schemas.openxmlformats.org/presentationml/2006/ole">
              <p:oleObj spid="_x0000_s22532" name="Equation" r:id="rId5" imgW="1244520" imgH="406080" progId="Equation.3">
                <p:embed/>
              </p:oleObj>
            </a:graphicData>
          </a:graphic>
        </p:graphicFrame>
        <p:graphicFrame>
          <p:nvGraphicFramePr>
            <p:cNvPr id="22533" name="Object 5"/>
            <p:cNvGraphicFramePr>
              <a:graphicFrameLocks noChangeAspect="1"/>
            </p:cNvGraphicFramePr>
            <p:nvPr/>
          </p:nvGraphicFramePr>
          <p:xfrm>
            <a:off x="3124200" y="514350"/>
            <a:ext cx="3733800" cy="762000"/>
          </p:xfrm>
          <a:graphic>
            <a:graphicData uri="http://schemas.openxmlformats.org/presentationml/2006/ole">
              <p:oleObj spid="_x0000_s22533" name="Equation" r:id="rId6" imgW="1993680" imgH="406080" progId="Equation.3">
                <p:embed/>
              </p:oleObj>
            </a:graphicData>
          </a:graphic>
        </p:graphicFrame>
      </p:grp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219200" y="2495550"/>
          <a:ext cx="6223000" cy="838200"/>
        </p:xfrm>
        <a:graphic>
          <a:graphicData uri="http://schemas.openxmlformats.org/presentationml/2006/ole">
            <p:oleObj spid="_x0000_s22534" name="Equation" r:id="rId7" imgW="3111480" imgH="41904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990600" y="3562350"/>
          <a:ext cx="6781800" cy="1143000"/>
        </p:xfrm>
        <a:graphic>
          <a:graphicData uri="http://schemas.openxmlformats.org/presentationml/2006/ole">
            <p:oleObj spid="_x0000_s22535" name="Equation" r:id="rId8" imgW="273024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285750"/>
            <a:ext cx="3657600" cy="83099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latin typeface="SutonnyEMJ" pitchFamily="2" charset="0"/>
              </a:rPr>
              <a:t>`jxq KvR </a:t>
            </a:r>
            <a:endParaRPr lang="en-US" sz="4800">
              <a:latin typeface="SutonnyEMJ" pitchFamily="2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914400" y="1885950"/>
          <a:ext cx="7239000" cy="1447800"/>
        </p:xfrm>
        <a:graphic>
          <a:graphicData uri="http://schemas.openxmlformats.org/presentationml/2006/ole">
            <p:oleObj spid="_x0000_s23554" name="Equation" r:id="rId3" imgW="19684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361950"/>
            <a:ext cx="4343400" cy="92333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b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EMJ" pitchFamily="2" charset="0"/>
              </a:rPr>
              <a:t>g~j¨vqb :</a:t>
            </a:r>
            <a:endParaRPr lang="en-US" sz="5400" b="1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SutonnyEMJ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2190750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SutonnyEMJ" pitchFamily="2" charset="0"/>
              </a:rPr>
              <a:t>1|  fMœvs‡ki fv‡Mi wbqgwU eY©bv Ki |</a:t>
            </a:r>
            <a:endParaRPr lang="en-US" sz="2800">
              <a:latin typeface="SutonnyEMJ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3105150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SutonnyEMJ" pitchFamily="2" charset="0"/>
              </a:rPr>
              <a:t>2</a:t>
            </a:r>
            <a:r>
              <a:rPr lang="en-US" sz="2800" smtClean="0">
                <a:latin typeface="SutonnyEMJ" pitchFamily="2" charset="0"/>
              </a:rPr>
              <a:t>|  fMœvs‡ki M.mv.¸. wbY©‡qi m~ÎwU  eY©bv     	Ki |</a:t>
            </a:r>
            <a:endParaRPr lang="en-US" sz="2800">
              <a:latin typeface="SutonnyE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 descr="image_1121_315484.jpg"/>
          <p:cNvPicPr>
            <a:picLocks noGrp="1" noChangeAspect="1"/>
          </p:cNvPicPr>
          <p:nvPr>
            <p:ph type="pic" idx="4294967295"/>
          </p:nvPr>
        </p:nvPicPr>
        <p:blipFill>
          <a:blip r:embed="rId2"/>
          <a:srcRect t="8978" b="8978"/>
          <a:stretch>
            <a:fillRect/>
          </a:stretch>
        </p:blipFill>
        <p:spPr>
          <a:xfrm>
            <a:off x="381000" y="361950"/>
            <a:ext cx="4191000" cy="4495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4572000" y="353020"/>
            <a:ext cx="4267200" cy="83099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4800" b="1" smtClean="0">
                <a:ln/>
                <a:solidFill>
                  <a:schemeClr val="accent3"/>
                </a:solidFill>
                <a:latin typeface="SutonnyEMJ" pitchFamily="2" charset="0"/>
              </a:rPr>
              <a:t>evwoi KvR -</a:t>
            </a:r>
            <a:endParaRPr lang="en-US" sz="4800" b="1">
              <a:ln/>
              <a:solidFill>
                <a:schemeClr val="accent3"/>
              </a:solidFill>
              <a:latin typeface="SutonnyEMJ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24400" y="1428750"/>
            <a:ext cx="4191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অনুশীলনী – ১.৫ এর </a:t>
            </a:r>
          </a:p>
          <a:p>
            <a:endParaRPr lang="bn-BD" sz="3200" smtClean="0"/>
          </a:p>
          <a:p>
            <a:r>
              <a:rPr lang="bn-BD" sz="3200" smtClean="0">
                <a:solidFill>
                  <a:srgbClr val="FF0000"/>
                </a:solidFill>
              </a:rPr>
              <a:t>১ নং এর – ক থেকে গ পর্যন্ত </a:t>
            </a:r>
          </a:p>
          <a:p>
            <a:r>
              <a:rPr lang="bn-BD" sz="3600" smtClean="0">
                <a:solidFill>
                  <a:srgbClr val="FF0000"/>
                </a:solidFill>
              </a:rPr>
              <a:t>২ নং এর – খ </a:t>
            </a:r>
          </a:p>
          <a:p>
            <a:r>
              <a:rPr lang="bn-BD" sz="3600" smtClean="0">
                <a:solidFill>
                  <a:srgbClr val="FF0000"/>
                </a:solidFill>
              </a:rPr>
              <a:t>৩ নং এর – গ </a:t>
            </a:r>
            <a:endParaRPr lang="bn-BD" sz="3200" smtClean="0">
              <a:solidFill>
                <a:srgbClr val="FF0000"/>
              </a:solidFill>
            </a:endParaRPr>
          </a:p>
          <a:p>
            <a:r>
              <a:rPr lang="bn-BD" sz="4000" smtClean="0"/>
              <a:t>অংক করে আনবে ।</a:t>
            </a:r>
            <a:endParaRPr lang="en-US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285750"/>
            <a:ext cx="6705600" cy="457048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TopUp"/>
              <a:lightRig rig="threePt" dir="t"/>
            </a:scene3d>
          </a:bodyPr>
          <a:lstStyle/>
          <a:p>
            <a:pPr algn="ctr"/>
            <a:r>
              <a:rPr lang="en-US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Thanks </a:t>
            </a:r>
          </a:p>
          <a:p>
            <a:pPr algn="ctr"/>
            <a:r>
              <a:rPr lang="en-US" sz="11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To</a:t>
            </a:r>
            <a:r>
              <a:rPr lang="en-US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  <a:p>
            <a:pPr algn="ctr"/>
            <a:r>
              <a:rPr lang="en-US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All  </a:t>
            </a:r>
            <a:endParaRPr lang="en-US" sz="8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3" name="Picture Placeholder 9" descr="lito4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81001" y="412025"/>
            <a:ext cx="2438399" cy="215972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381000" y="1276350"/>
            <a:ext cx="3581400" cy="3429000"/>
            <a:chOff x="381000" y="1276350"/>
            <a:chExt cx="3581400" cy="3429000"/>
          </a:xfrm>
        </p:grpSpPr>
        <p:sp>
          <p:nvSpPr>
            <p:cNvPr id="3" name="Oval 2"/>
            <p:cNvSpPr/>
            <p:nvPr/>
          </p:nvSpPr>
          <p:spPr>
            <a:xfrm>
              <a:off x="381000" y="1276350"/>
              <a:ext cx="3581400" cy="3429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Pie 3"/>
            <p:cNvSpPr/>
            <p:nvPr/>
          </p:nvSpPr>
          <p:spPr>
            <a:xfrm>
              <a:off x="381000" y="1276350"/>
              <a:ext cx="3581400" cy="3429000"/>
            </a:xfrm>
            <a:prstGeom prst="pie">
              <a:avLst>
                <a:gd name="adj1" fmla="val 0"/>
                <a:gd name="adj2" fmla="val 16200005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Multiply 5"/>
            <p:cNvSpPr/>
            <p:nvPr/>
          </p:nvSpPr>
          <p:spPr>
            <a:xfrm>
              <a:off x="533400" y="2038350"/>
              <a:ext cx="1066800" cy="1447800"/>
            </a:xfrm>
            <a:prstGeom prst="mathMultiply">
              <a:avLst>
                <a:gd name="adj1" fmla="val 1227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Division 6"/>
            <p:cNvSpPr/>
            <p:nvPr/>
          </p:nvSpPr>
          <p:spPr>
            <a:xfrm>
              <a:off x="1905000" y="3333750"/>
              <a:ext cx="1295400" cy="914400"/>
            </a:xfrm>
            <a:prstGeom prst="mathDivide">
              <a:avLst>
                <a:gd name="adj1" fmla="val 10405"/>
                <a:gd name="adj2" fmla="val 13117"/>
                <a:gd name="adj3" fmla="val 1249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/>
          </p:nvGraphicFramePr>
          <p:xfrm>
            <a:off x="2514600" y="1581151"/>
            <a:ext cx="838200" cy="1219200"/>
          </p:xfrm>
          <a:graphic>
            <a:graphicData uri="http://schemas.openxmlformats.org/presentationml/2006/ole">
              <p:oleObj spid="_x0000_s24578" name="Equation" r:id="rId3" imgW="152280" imgH="393480" progId="Equation.3">
                <p:embed/>
              </p:oleObj>
            </a:graphicData>
          </a:graphic>
        </p:graphicFrame>
      </p:grpSp>
      <p:sp>
        <p:nvSpPr>
          <p:cNvPr id="10" name="TextBox 9"/>
          <p:cNvSpPr txBox="1"/>
          <p:nvPr/>
        </p:nvSpPr>
        <p:spPr>
          <a:xfrm>
            <a:off x="4267200" y="36195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ln w="900" cmpd="sng">
                  <a:solidFill>
                    <a:schemeClr val="tx2">
                      <a:lumMod val="75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EMJ" pitchFamily="2" charset="0"/>
              </a:rPr>
              <a:t>wPÎwU Øviv  Kx Kx cÖKvk Kiv n‡q‡Q ?</a:t>
            </a:r>
            <a:endParaRPr lang="en-US" sz="4000" b="1">
              <a:ln w="900" cmpd="sng">
                <a:solidFill>
                  <a:schemeClr val="tx2">
                    <a:lumMod val="75000"/>
                    <a:alpha val="55000"/>
                  </a:schemeClr>
                </a:solidFill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SutonnyEMJ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19600" y="2800350"/>
            <a:ext cx="3886200" cy="1569660"/>
          </a:xfrm>
          <a:prstGeom prst="rect">
            <a:avLst/>
          </a:prstGeom>
          <a:ln w="76200">
            <a:solidFill>
              <a:srgbClr val="00B05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latin typeface="SutonnyEMJ" pitchFamily="2" charset="0"/>
              </a:rPr>
              <a:t>fMœvsk , ¸b , fvM |</a:t>
            </a:r>
            <a:endParaRPr lang="en-US" sz="4800">
              <a:latin typeface="SutonnyE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2190750"/>
            <a:ext cx="7467600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5400" b="1" spc="50" smtClean="0">
                <a:ln w="11430">
                  <a:solidFill>
                    <a:srgbClr val="002060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EMJ" pitchFamily="2" charset="0"/>
              </a:rPr>
              <a:t>-t cvV wk‡ivbvg t-</a:t>
            </a:r>
            <a:endParaRPr lang="en-US" sz="5400" b="1" spc="50">
              <a:ln w="11430">
                <a:solidFill>
                  <a:srgbClr val="002060"/>
                </a:solidFill>
              </a:ln>
              <a:solidFill>
                <a:schemeClr val="accent1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EMJ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3486150"/>
            <a:ext cx="8382000" cy="923330"/>
          </a:xfrm>
          <a:prstGeom prst="rect">
            <a:avLst/>
          </a:prstGeom>
          <a:ln w="76200">
            <a:solidFill>
              <a:srgbClr val="00B05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smtClean="0">
                <a:latin typeface="SutonnyEMJ" pitchFamily="2" charset="0"/>
              </a:rPr>
              <a:t>fMœvs‡ki  ¸b I fvM |</a:t>
            </a:r>
            <a:endParaRPr lang="en-US" sz="5400">
              <a:latin typeface="SutonnyEMJ" pitchFamily="2" charset="0"/>
            </a:endParaRPr>
          </a:p>
        </p:txBody>
      </p:sp>
      <p:sp>
        <p:nvSpPr>
          <p:cNvPr id="5" name="Cube 4"/>
          <p:cNvSpPr/>
          <p:nvPr/>
        </p:nvSpPr>
        <p:spPr>
          <a:xfrm>
            <a:off x="5638800" y="361950"/>
            <a:ext cx="3124200" cy="1447800"/>
          </a:xfrm>
          <a:prstGeom prst="cube">
            <a:avLst>
              <a:gd name="adj" fmla="val 10012"/>
            </a:avLst>
          </a:prstGeom>
          <a:ln>
            <a:solidFill>
              <a:srgbClr val="00206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65500" dist="38100" dir="5400000" rotWithShape="0">
              <a:srgbClr val="000000">
                <a:alpha val="40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sz="400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bn-BD" sz="400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৬ষ্ঠ শ্রেণি </a:t>
            </a:r>
          </a:p>
          <a:p>
            <a:pPr algn="ctr"/>
            <a:r>
              <a:rPr lang="bn-BD" sz="400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বিষয় : সা.গণিত </a:t>
            </a:r>
          </a:p>
          <a:p>
            <a:pPr algn="ctr"/>
            <a:endParaRPr lang="en-US" sz="400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8800" b="1" i="0" u="none" strike="noStrike" kern="1200" spc="50" normalizeH="0" baseline="0" noProof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Kalpurush" pitchFamily="2" charset="0"/>
                <a:ea typeface="+mn-ea"/>
                <a:cs typeface="Kalpurush" pitchFamily="2" charset="0"/>
              </a:rPr>
              <a:t>শিখন ফল</a:t>
            </a:r>
            <a:endParaRPr kumimoji="0" lang="en-US" sz="8800" b="1" i="0" u="none" strike="noStrike" kern="1200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Kalpurush" pitchFamily="2" charset="0"/>
              <a:ea typeface="+mn-ea"/>
              <a:cs typeface="Kalpurush" pitchFamily="2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bn-BD" sz="48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lpurush" pitchFamily="2" charset="0"/>
                <a:ea typeface="+mn-ea"/>
                <a:cs typeface="Kalpurush" pitchFamily="2" charset="0"/>
              </a:rPr>
              <a:t>এই পাঠ শেষে শিক্ষার্থীরা</a:t>
            </a:r>
            <a:r>
              <a:rPr kumimoji="0" lang="en-US" sz="48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lpurush" pitchFamily="2" charset="0"/>
                <a:ea typeface="+mn-ea"/>
                <a:cs typeface="Kalpurush" pitchFamily="2" charset="0"/>
              </a:rPr>
              <a:t>-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bn-BD" sz="36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lpurush" pitchFamily="2" charset="0"/>
                <a:ea typeface="+mn-ea"/>
                <a:cs typeface="Kalpurush" pitchFamily="2" charset="0"/>
              </a:rPr>
              <a:t> </a:t>
            </a:r>
            <a:r>
              <a:rPr lang="bn-BD" sz="3600" smtClean="0">
                <a:solidFill>
                  <a:srgbClr val="002060"/>
                </a:solidFill>
                <a:latin typeface="Kalpurush" pitchFamily="2" charset="0"/>
                <a:cs typeface="Kalpurush" pitchFamily="2" charset="0"/>
              </a:rPr>
              <a:t>ভগ্নাংশ</a:t>
            </a:r>
            <a:r>
              <a:rPr kumimoji="0" lang="bn-BD" sz="36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lpurush" pitchFamily="2" charset="0"/>
                <a:ea typeface="+mn-ea"/>
                <a:cs typeface="Kalpurush" pitchFamily="2" charset="0"/>
              </a:rPr>
              <a:t> কী তা বলতে পারবে।</a:t>
            </a:r>
            <a:endParaRPr kumimoji="0" lang="en-US" sz="3600" b="0" i="0" u="none" strike="noStrike" kern="1200" cap="none" spc="0" normalizeH="0" baseline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Kalpurush" pitchFamily="2" charset="0"/>
              <a:ea typeface="+mn-ea"/>
              <a:cs typeface="Kalpurush" pitchFamily="2" charset="0"/>
            </a:endParaRP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  <a:buFont typeface="Wingdings" pitchFamily="2" charset="2"/>
              <a:buChar char="Ø"/>
            </a:pPr>
            <a:r>
              <a:rPr kumimoji="0" lang="bn-BD" sz="36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lpurush" pitchFamily="2" charset="0"/>
                <a:ea typeface="+mn-ea"/>
                <a:cs typeface="Kalpurush" pitchFamily="2" charset="0"/>
              </a:rPr>
              <a:t> </a:t>
            </a:r>
            <a:r>
              <a:rPr lang="bn-BD" sz="3600" smtClean="0">
                <a:solidFill>
                  <a:srgbClr val="002060"/>
                </a:solidFill>
                <a:latin typeface="Kalpurush" pitchFamily="2" charset="0"/>
                <a:cs typeface="Kalpurush" pitchFamily="2" charset="0"/>
              </a:rPr>
              <a:t>ভগ্নাংশের গুন , ভাগ , গ.সা.গু নির্ণয় </a:t>
            </a:r>
            <a:r>
              <a:rPr kumimoji="0" lang="bn-BD" sz="36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lpurush" pitchFamily="2" charset="0"/>
                <a:ea typeface="+mn-ea"/>
                <a:cs typeface="Kalpurush" pitchFamily="2" charset="0"/>
              </a:rPr>
              <a:t>করতে পারবে। </a:t>
            </a:r>
            <a:endParaRPr kumimoji="0" lang="en-US" sz="3600" b="0" i="0" u="none" strike="noStrike" kern="1200" cap="none" spc="0" normalizeH="0" baseline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Kalpurush" pitchFamily="2" charset="0"/>
              <a:ea typeface="+mn-ea"/>
              <a:cs typeface="Kalpurush" pitchFamily="2" charset="0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bn-BD" sz="36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lpurush" pitchFamily="2" charset="0"/>
                <a:ea typeface="+mn-ea"/>
                <a:cs typeface="Kalpurush" pitchFamily="2" charset="0"/>
              </a:rPr>
              <a:t> বাস্তব</a:t>
            </a:r>
            <a:r>
              <a:rPr kumimoji="0" lang="bn-BD" sz="3600" b="0" i="0" u="none" strike="noStrike" kern="1200" cap="none" spc="0" normalizeH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lpurush" pitchFamily="2" charset="0"/>
                <a:ea typeface="+mn-ea"/>
                <a:cs typeface="Kalpurush" pitchFamily="2" charset="0"/>
              </a:rPr>
              <a:t> জীবনে বিভিন্ন গানিতিক সমস্যা সমাধানে এর প্রয়োগ করে সমাধান </a:t>
            </a:r>
            <a:r>
              <a:rPr kumimoji="0" lang="bn-BD" sz="36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Kalpurush" pitchFamily="2" charset="0"/>
                <a:ea typeface="+mn-ea"/>
                <a:cs typeface="Kalpurush" pitchFamily="2" charset="0"/>
              </a:rPr>
              <a:t>করতে পারবে। 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Kalpurush" pitchFamily="2" charset="0"/>
              <a:ea typeface="+mn-ea"/>
              <a:cs typeface="Kalpuru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62000" y="1210330"/>
          <a:ext cx="3429000" cy="314960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428625"/>
                <a:gridCol w="428625"/>
                <a:gridCol w="428625"/>
                <a:gridCol w="428625"/>
                <a:gridCol w="428625"/>
                <a:gridCol w="428625"/>
                <a:gridCol w="428625"/>
                <a:gridCol w="428625"/>
              </a:tblGrid>
              <a:tr h="629920"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9920"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9920"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9920"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9920"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62000" y="1210330"/>
            <a:ext cx="381000" cy="609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smtClean="0">
                <a:solidFill>
                  <a:sysClr val="windowText" lastClr="000000"/>
                </a:solidFill>
              </a:rPr>
              <a:t>১</a:t>
            </a:r>
            <a:endParaRPr lang="en-US" sz="3200">
              <a:solidFill>
                <a:sysClr val="windowText" lastClr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9200" y="1210330"/>
            <a:ext cx="381000" cy="609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smtClean="0">
                <a:solidFill>
                  <a:sysClr val="windowText" lastClr="000000"/>
                </a:solidFill>
              </a:rPr>
              <a:t>২</a:t>
            </a:r>
            <a:endParaRPr lang="en-US" sz="3200">
              <a:solidFill>
                <a:sysClr val="windowText" lastClr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1210330"/>
            <a:ext cx="381000" cy="609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smtClean="0">
                <a:solidFill>
                  <a:sysClr val="windowText" lastClr="000000"/>
                </a:solidFill>
              </a:rPr>
              <a:t>৩</a:t>
            </a:r>
            <a:endParaRPr lang="en-US" sz="3200">
              <a:solidFill>
                <a:sysClr val="windowText" lastClr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57400" y="1210330"/>
            <a:ext cx="381000" cy="609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smtClean="0">
                <a:solidFill>
                  <a:sysClr val="windowText" lastClr="000000"/>
                </a:solidFill>
              </a:rPr>
              <a:t>৪</a:t>
            </a:r>
            <a:endParaRPr lang="en-US" sz="3200">
              <a:solidFill>
                <a:sysClr val="windowText" lastClr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4600" y="1210330"/>
            <a:ext cx="381000" cy="609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smtClean="0">
                <a:solidFill>
                  <a:sysClr val="windowText" lastClr="000000"/>
                </a:solidFill>
              </a:rPr>
              <a:t>৫</a:t>
            </a:r>
            <a:endParaRPr lang="en-US" sz="3200">
              <a:solidFill>
                <a:sysClr val="windowText" lastClr="00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2781300" y="2772430"/>
            <a:ext cx="3124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762000" y="4563130"/>
            <a:ext cx="34290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 rot="16200000">
            <a:off x="4147810" y="254892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1wgUvi</a:t>
            </a:r>
            <a:endParaRPr lang="en-US" sz="2800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SutonnyMJ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28800" y="463933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1wgUvi</a:t>
            </a:r>
            <a:endParaRPr lang="en-US" sz="2800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SutonnyMJ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57400" y="81468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 pitchFamily="2" charset="0"/>
              </a:rPr>
              <a:t>‰`N©¨</a:t>
            </a:r>
            <a:endParaRPr lang="en-US" sz="2400" b="1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SutonnyMJ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 rot="16200000">
            <a:off x="192733" y="2302817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 pitchFamily="2" charset="0"/>
              </a:rPr>
              <a:t>cÖ¯’</a:t>
            </a:r>
            <a:endParaRPr lang="en-US" sz="2400" b="1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SutonnyMJ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95800" y="1428750"/>
            <a:ext cx="4191000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BD" sz="2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১ ।বর্গ ক্ষেত্রের ক্ষেত্রের ক্ষেত্রফল কত ? </a:t>
            </a:r>
            <a:endParaRPr lang="en-US" sz="24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00600" y="2114550"/>
            <a:ext cx="388620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BD" sz="2400" b="1" spc="50" smtClean="0">
                <a:ln w="11430"/>
                <a:solidFill>
                  <a:sysClr val="windowText" lastClr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২। বর্গ ক্ষেত্রের দৈর্ঘ্য ও প্রস্থ বরাবর কয়ভাগে ভাগ করা হয়েছে ? </a:t>
            </a:r>
            <a:endParaRPr lang="en-US" sz="2400" b="1" spc="50">
              <a:ln w="11430"/>
              <a:solidFill>
                <a:sysClr val="windowText" lastClr="0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76800" y="2952750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BD" sz="2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৩। বর্গ ক্ষেত্রটি মোট কয়টি আয়তক্ষেত্রে বিভক্ত হয়েছে ? </a:t>
            </a:r>
            <a:endParaRPr lang="en-US" sz="24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419600" y="4015085"/>
            <a:ext cx="4191000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BD" sz="2400" b="1" spc="5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৪। প্রত্যেকটি আয়তক্ষেত্রের ক্ষেত্রফল কত ? </a:t>
            </a:r>
            <a:endParaRPr lang="en-US" sz="2400" b="1" spc="5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895600" y="1200150"/>
            <a:ext cx="3810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>
                <a:solidFill>
                  <a:sysClr val="windowText" lastClr="000000"/>
                </a:solidFill>
              </a:rPr>
              <a:t>৬</a:t>
            </a:r>
            <a:endParaRPr lang="en-US" sz="3200">
              <a:solidFill>
                <a:sysClr val="windowText" lastClr="0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352800" y="1200150"/>
            <a:ext cx="3810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>
                <a:solidFill>
                  <a:sysClr val="windowText" lastClr="000000"/>
                </a:solidFill>
              </a:rPr>
              <a:t>৭</a:t>
            </a:r>
            <a:endParaRPr lang="en-US" sz="3200">
              <a:solidFill>
                <a:sysClr val="windowText" lastClr="000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810000" y="1200150"/>
            <a:ext cx="3810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smtClean="0">
                <a:solidFill>
                  <a:sysClr val="windowText" lastClr="000000"/>
                </a:solidFill>
              </a:rPr>
              <a:t>৮</a:t>
            </a:r>
            <a:endParaRPr lang="en-US" sz="3200">
              <a:solidFill>
                <a:sysClr val="windowText" lastClr="00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62000" y="1809750"/>
            <a:ext cx="3810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smtClean="0">
                <a:solidFill>
                  <a:sysClr val="windowText" lastClr="000000"/>
                </a:solidFill>
              </a:rPr>
              <a:t>২</a:t>
            </a:r>
            <a:endParaRPr lang="en-US" sz="3200">
              <a:solidFill>
                <a:sysClr val="windowText" lastClr="000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62000" y="2495550"/>
            <a:ext cx="3810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smtClean="0">
                <a:solidFill>
                  <a:sysClr val="windowText" lastClr="000000"/>
                </a:solidFill>
              </a:rPr>
              <a:t>৩</a:t>
            </a:r>
            <a:endParaRPr lang="en-US" sz="3200">
              <a:solidFill>
                <a:sysClr val="windowText" lastClr="00000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62000" y="3105150"/>
            <a:ext cx="3810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smtClean="0">
                <a:solidFill>
                  <a:sysClr val="windowText" lastClr="000000"/>
                </a:solidFill>
              </a:rPr>
              <a:t>৪</a:t>
            </a:r>
            <a:endParaRPr lang="en-US" sz="3200">
              <a:solidFill>
                <a:sysClr val="windowText" lastClr="0000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62000" y="3714750"/>
            <a:ext cx="3810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smtClean="0">
                <a:solidFill>
                  <a:sysClr val="windowText" lastClr="000000"/>
                </a:solidFill>
              </a:rPr>
              <a:t>৫</a:t>
            </a:r>
            <a:endParaRPr lang="en-US" sz="3200">
              <a:solidFill>
                <a:sysClr val="windowText" lastClr="0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219200" y="2114550"/>
            <a:ext cx="2895600" cy="101566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60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৮</a:t>
            </a:r>
            <a:r>
              <a:rPr lang="bn-BD" sz="60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sym typeface="Symbol"/>
              </a:rPr>
              <a:t>৫=</a:t>
            </a:r>
            <a:r>
              <a:rPr lang="bn-BD" sz="60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৪০টি </a:t>
            </a:r>
            <a:endParaRPr lang="en-US" sz="6000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1828800" y="2952750"/>
          <a:ext cx="2249129" cy="1295400"/>
        </p:xfrm>
        <a:graphic>
          <a:graphicData uri="http://schemas.openxmlformats.org/presentationml/2006/ole">
            <p:oleObj spid="_x0000_s2052" name="Equation" r:id="rId3" imgW="774360" imgH="393480" progId="Equation.3">
              <p:embed/>
            </p:oleObj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3962400" y="209550"/>
            <a:ext cx="5105400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8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EMJ" pitchFamily="2" charset="0"/>
              </a:rPr>
              <a:t>wPÎwU g‡bv‡hvMw`‡q †`L I cÖkœ¸‡jvi DËi `vI |</a:t>
            </a:r>
            <a:endParaRPr lang="en-US" sz="28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E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500"/>
                            </p:stCondLst>
                            <p:childTnLst>
                              <p:par>
                                <p:cTn id="3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500"/>
                            </p:stCondLst>
                            <p:childTnLst>
                              <p:par>
                                <p:cTn id="4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500"/>
                            </p:stCondLst>
                            <p:childTnLst>
                              <p:par>
                                <p:cTn id="4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6" grpId="0" animBg="1"/>
      <p:bldP spid="7" grpId="0" animBg="1"/>
      <p:bldP spid="8" grpId="0" animBg="1"/>
      <p:bldP spid="22" grpId="0"/>
      <p:bldP spid="23" grpId="0"/>
      <p:bldP spid="24" grpId="0"/>
      <p:bldP spid="25" grpId="0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524000" y="1057930"/>
          <a:ext cx="3429000" cy="314960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428625"/>
                <a:gridCol w="428625"/>
                <a:gridCol w="428625"/>
                <a:gridCol w="428625"/>
                <a:gridCol w="428625"/>
                <a:gridCol w="428625"/>
                <a:gridCol w="428625"/>
                <a:gridCol w="428625"/>
              </a:tblGrid>
              <a:tr h="629920"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9920"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9920"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9920"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9920"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 rot="5400000">
            <a:off x="3543300" y="2620030"/>
            <a:ext cx="3124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524000" y="4410730"/>
            <a:ext cx="34290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4909810" y="239652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1wgUvi</a:t>
            </a:r>
            <a:endParaRPr lang="en-US" sz="2800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SutonnyMJ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90800" y="448693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1wgUvi</a:t>
            </a:r>
            <a:endParaRPr lang="en-US" sz="2800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SutonnyMJ" pitchFamily="2" charset="0"/>
            </a:endParaRPr>
          </a:p>
        </p:txBody>
      </p:sp>
      <p:sp>
        <p:nvSpPr>
          <p:cNvPr id="13" name="Right Brace 12"/>
          <p:cNvSpPr/>
          <p:nvPr/>
        </p:nvSpPr>
        <p:spPr>
          <a:xfrm rot="16200000">
            <a:off x="2445560" y="-154111"/>
            <a:ext cx="290481" cy="2133601"/>
          </a:xfrm>
          <a:prstGeom prst="rightBrace">
            <a:avLst>
              <a:gd name="adj1" fmla="val 44836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Brace 13"/>
          <p:cNvSpPr/>
          <p:nvPr/>
        </p:nvSpPr>
        <p:spPr>
          <a:xfrm rot="10800000">
            <a:off x="1142998" y="1036586"/>
            <a:ext cx="381001" cy="1926344"/>
          </a:xfrm>
          <a:prstGeom prst="rightBrace">
            <a:avLst>
              <a:gd name="adj1" fmla="val 26966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038600" y="590551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SutonnyMJ" pitchFamily="2" charset="0"/>
              </a:rPr>
              <a:t>‰`N©¨</a:t>
            </a:r>
            <a:endParaRPr lang="en-US" sz="2400">
              <a:latin typeface="SutonnyMJ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rot="16200000">
            <a:off x="954732" y="3217217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SutonnyMJ" pitchFamily="2" charset="0"/>
              </a:rPr>
              <a:t>cÖ¯’</a:t>
            </a:r>
            <a:endParaRPr lang="en-US" sz="2400">
              <a:latin typeface="SutonnyMJ" pitchFamily="2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685925" y="285750"/>
          <a:ext cx="2039938" cy="609600"/>
        </p:xfrm>
        <a:graphic>
          <a:graphicData uri="http://schemas.openxmlformats.org/presentationml/2006/ole">
            <p:oleObj spid="_x0000_s3074" name="Equation" r:id="rId3" imgW="927000" imgH="393480" progId="Equation.3">
              <p:embed/>
            </p:oleObj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533400" y="1123950"/>
          <a:ext cx="800144" cy="1744662"/>
        </p:xfrm>
        <a:graphic>
          <a:graphicData uri="http://schemas.openxmlformats.org/presentationml/2006/ole">
            <p:oleObj spid="_x0000_s3075" name="Equation" r:id="rId4" imgW="457200" imgH="1028520" progId="Equation.3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334000" y="438150"/>
            <a:ext cx="335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smtClean="0"/>
              <a:t>১। দৈর্ঘ্য ও প্রস্থ বরাবর রং করা অংশের দৈর্ঘ্য কত ? </a:t>
            </a:r>
            <a:endParaRPr lang="en-US" sz="2000"/>
          </a:p>
        </p:txBody>
      </p:sp>
      <p:sp>
        <p:nvSpPr>
          <p:cNvPr id="20" name="TextBox 19"/>
          <p:cNvSpPr txBox="1"/>
          <p:nvPr/>
        </p:nvSpPr>
        <p:spPr>
          <a:xfrm>
            <a:off x="5410200" y="120015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5486400" y="112395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smtClean="0"/>
              <a:t>২। রং করা অংশের ক্ষেত্রফল কত? </a:t>
            </a:r>
            <a:endParaRPr lang="en-US" sz="2000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1524000" y="1200150"/>
          <a:ext cx="2133600" cy="762000"/>
        </p:xfrm>
        <a:graphic>
          <a:graphicData uri="http://schemas.openxmlformats.org/presentationml/2006/ole">
            <p:oleObj spid="_x0000_s3076" name="Equation" r:id="rId5" imgW="1054080" imgH="431640" progId="Equation.3">
              <p:embed/>
            </p:oleObj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486400" y="158115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smtClean="0"/>
              <a:t>৩। রং করা ১৫টি আয়তক্ষেত্রের ক্ষেত্রফল ।</a:t>
            </a:r>
            <a:endParaRPr lang="en-US" sz="2000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1566863" y="2178050"/>
          <a:ext cx="2046287" cy="774700"/>
        </p:xfrm>
        <a:graphic>
          <a:graphicData uri="http://schemas.openxmlformats.org/presentationml/2006/ole">
            <p:oleObj spid="_x0000_s3077" name="Equation" r:id="rId6" imgW="1193760" imgH="393480" progId="Equation.3">
              <p:embed/>
            </p:oleObj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5659438" y="1962150"/>
          <a:ext cx="3103562" cy="685800"/>
        </p:xfrm>
        <a:graphic>
          <a:graphicData uri="http://schemas.openxmlformats.org/presentationml/2006/ole">
            <p:oleObj spid="_x0000_s3078" name="Equation" r:id="rId7" imgW="1485720" imgH="431640" progId="Equation.3">
              <p:embed/>
            </p:oleObj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6019800" y="2724150"/>
          <a:ext cx="2163762" cy="642938"/>
        </p:xfrm>
        <a:graphic>
          <a:graphicData uri="http://schemas.openxmlformats.org/presentationml/2006/ole">
            <p:oleObj spid="_x0000_s3079" name="Equation" r:id="rId8" imgW="774360" imgH="393480" progId="Equation.3">
              <p:embed/>
            </p:oleObj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5638800" y="3409950"/>
          <a:ext cx="2743200" cy="1447800"/>
        </p:xfrm>
        <a:graphic>
          <a:graphicData uri="http://schemas.openxmlformats.org/presentationml/2006/ole">
            <p:oleObj spid="_x0000_s3080" name="Equation" r:id="rId9" imgW="1371600" imgH="660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9" grpId="0"/>
      <p:bldP spid="21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0" y="1657350"/>
          <a:ext cx="3429000" cy="324104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428625"/>
                <a:gridCol w="428625"/>
                <a:gridCol w="428625"/>
                <a:gridCol w="428625"/>
                <a:gridCol w="428625"/>
                <a:gridCol w="428625"/>
                <a:gridCol w="428625"/>
                <a:gridCol w="428625"/>
              </a:tblGrid>
              <a:tr h="685800"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9920"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5480"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9920"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9920"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04800" y="285750"/>
            <a:ext cx="8534400" cy="1077218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 anchor="t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bn-BD" sz="4800" b="1" spc="150" baseline="-2500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নিচের ক্ষেত্রটি ৪০টি সমান ক্ষেত্রে ভাগ করা হয়েছে যার মধ্যে ২৫টি ক্ষেত্র রং করা ।  </a:t>
            </a:r>
            <a:endParaRPr lang="en-US" sz="4800" b="1" spc="150" baseline="-2500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10000" y="1276350"/>
            <a:ext cx="5334000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smtClean="0">
                <a:sym typeface="Symbol"/>
              </a:rPr>
              <a:t></a:t>
            </a:r>
            <a:r>
              <a:rPr lang="bn-BD" sz="2800" smtClean="0">
                <a:sym typeface="Symbol"/>
              </a:rPr>
              <a:t> রং করা ক্ষেত্রের অংশ =ক্ষেটির কত অংশ? </a:t>
            </a:r>
            <a:endParaRPr lang="en-US" sz="2800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381000" y="2876550"/>
          <a:ext cx="1885335" cy="990600"/>
        </p:xfrm>
        <a:graphic>
          <a:graphicData uri="http://schemas.openxmlformats.org/presentationml/2006/ole">
            <p:oleObj spid="_x0000_s4100" name="Equation" r:id="rId3" imgW="749160" imgH="393480" progId="Equation.3">
              <p:embed/>
            </p:oleObj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038600" y="1799332"/>
            <a:ext cx="4648200" cy="107721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smtClean="0"/>
              <a:t>প্রত্যেক সারিতে রংকরা ক্ষেত্রের অংশ মোট রংকরা অংশের কত অংশ ? </a:t>
            </a:r>
            <a:endParaRPr lang="en-US" sz="3200"/>
          </a:p>
        </p:txBody>
      </p:sp>
      <p:sp>
        <p:nvSpPr>
          <p:cNvPr id="22" name="Rectangle 21"/>
          <p:cNvSpPr/>
          <p:nvPr/>
        </p:nvSpPr>
        <p:spPr>
          <a:xfrm>
            <a:off x="381000" y="1657350"/>
            <a:ext cx="2133600" cy="6096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81000" y="1657350"/>
            <a:ext cx="2133600" cy="3124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685800" y="1428750"/>
          <a:ext cx="1295400" cy="990601"/>
        </p:xfrm>
        <a:graphic>
          <a:graphicData uri="http://schemas.openxmlformats.org/presentationml/2006/ole">
            <p:oleObj spid="_x0000_s4101" name="Equation" r:id="rId4" imgW="406080" imgH="393480" progId="Equation.3">
              <p:embed/>
            </p:oleObj>
          </a:graphicData>
        </a:graphic>
      </p:graphicFrame>
      <p:sp>
        <p:nvSpPr>
          <p:cNvPr id="25" name="Rectangle 24"/>
          <p:cNvSpPr/>
          <p:nvPr/>
        </p:nvSpPr>
        <p:spPr>
          <a:xfrm>
            <a:off x="3810001" y="2901375"/>
            <a:ext cx="5029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smtClean="0">
                <a:sym typeface="Symbol"/>
              </a:rPr>
              <a:t></a:t>
            </a:r>
            <a:r>
              <a:rPr lang="bn-BD" sz="3200" smtClean="0"/>
              <a:t>প্রত্যেক সারিতে রংকরা ক্ষেত্রের অংশ= </a:t>
            </a:r>
            <a:endParaRPr lang="en-US" sz="3200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4876800" y="3409950"/>
          <a:ext cx="2438400" cy="1447800"/>
        </p:xfrm>
        <a:graphic>
          <a:graphicData uri="http://schemas.openxmlformats.org/presentationml/2006/ole">
            <p:oleObj spid="_x0000_s4102" name="Equation" r:id="rId5" imgW="1498320" imgH="838080" progId="Equation.3">
              <p:embed/>
            </p:oleObj>
          </a:graphicData>
        </a:graphic>
      </p:graphicFrame>
      <p:sp>
        <p:nvSpPr>
          <p:cNvPr id="28" name="Rectangle 27"/>
          <p:cNvSpPr/>
          <p:nvPr/>
        </p:nvSpPr>
        <p:spPr>
          <a:xfrm>
            <a:off x="381000" y="1657350"/>
            <a:ext cx="3429000" cy="32004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81000" y="4248150"/>
            <a:ext cx="21336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762000" y="4121944"/>
          <a:ext cx="1143000" cy="812006"/>
        </p:xfrm>
        <a:graphic>
          <a:graphicData uri="http://schemas.openxmlformats.org/presentationml/2006/ole">
            <p:oleObj spid="_x0000_s4103" name="Equation" r:id="rId6" imgW="4060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1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2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3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37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 animBg="1"/>
      <p:bldP spid="22" grpId="0" animBg="1"/>
      <p:bldP spid="22" grpId="1" animBg="1"/>
      <p:bldP spid="22" grpId="2" animBg="1"/>
      <p:bldP spid="23" grpId="0" animBg="1"/>
      <p:bldP spid="23" grpId="1" animBg="1"/>
      <p:bldP spid="25" grpId="0"/>
      <p:bldP spid="28" grpId="0" animBg="1"/>
      <p:bldP spid="29" grpId="0" animBg="1"/>
      <p:bldP spid="2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361950"/>
            <a:ext cx="6781800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BD" sz="60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ভগ্ন্ংশের ভাগের নিয়ম : </a:t>
            </a:r>
            <a:endParaRPr lang="en-US" sz="60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276350"/>
            <a:ext cx="8153400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bn-BD" sz="32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কোনো ভগ্নাংশকে অপর একটি ভগ্নাংশ দ্বারা ভাগ করলে , প্রথম ভগ্নাংশকে দ্বিতীয় ভগ্নাংশের বিপরীত ভগ্নাংশ দিয়ে গুন করতে হয় ।   </a:t>
            </a:r>
            <a:endParaRPr lang="en-US" sz="3200" b="1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241935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BD" sz="32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যেমন: </a:t>
            </a:r>
            <a:endParaRPr lang="en-US" sz="32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133600" y="2419350"/>
          <a:ext cx="5346290" cy="1905000"/>
        </p:xfrm>
        <a:graphic>
          <a:graphicData uri="http://schemas.openxmlformats.org/presentationml/2006/ole">
            <p:oleObj spid="_x0000_s19458" name="Equation" r:id="rId3" imgW="110484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285750"/>
            <a:ext cx="5867400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800" b="1" spc="5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SutonnyEMJ" pitchFamily="2" charset="0"/>
              </a:rPr>
              <a:t>G‡mv wb‡R Kwi :</a:t>
            </a:r>
            <a:endParaRPr lang="en-US" sz="4800" b="1" spc="5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SutonnyEMJ" pitchFamily="2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447800" y="1885950"/>
          <a:ext cx="6253162" cy="1819102"/>
        </p:xfrm>
        <a:graphic>
          <a:graphicData uri="http://schemas.openxmlformats.org/presentationml/2006/ole">
            <p:oleObj spid="_x0000_s20482" name="Equation" r:id="rId3" imgW="2793960" imgH="8125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432</TotalTime>
  <Words>355</Words>
  <Application>Microsoft Office PowerPoint</Application>
  <PresentationFormat>On-screen Show (16:9)</PresentationFormat>
  <Paragraphs>72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Aspect</vt:lpstr>
      <vt:lpstr>Equation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liton</dc:creator>
  <cp:lastModifiedBy>liton</cp:lastModifiedBy>
  <cp:revision>43</cp:revision>
  <dcterms:created xsi:type="dcterms:W3CDTF">2013-06-12T16:34:36Z</dcterms:created>
  <dcterms:modified xsi:type="dcterms:W3CDTF">2013-06-14T05:34:31Z</dcterms:modified>
</cp:coreProperties>
</file>