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2" r:id="rId1"/>
  </p:sldMasterIdLst>
  <p:notesMasterIdLst>
    <p:notesMasterId r:id="rId31"/>
  </p:notesMasterIdLst>
  <p:sldIdLst>
    <p:sldId id="266" r:id="rId2"/>
    <p:sldId id="299" r:id="rId3"/>
    <p:sldId id="302" r:id="rId4"/>
    <p:sldId id="287" r:id="rId5"/>
    <p:sldId id="290" r:id="rId6"/>
    <p:sldId id="330" r:id="rId7"/>
    <p:sldId id="281" r:id="rId8"/>
    <p:sldId id="322" r:id="rId9"/>
    <p:sldId id="286" r:id="rId10"/>
    <p:sldId id="323" r:id="rId11"/>
    <p:sldId id="291" r:id="rId12"/>
    <p:sldId id="324" r:id="rId13"/>
    <p:sldId id="305" r:id="rId14"/>
    <p:sldId id="325" r:id="rId15"/>
    <p:sldId id="306" r:id="rId16"/>
    <p:sldId id="326" r:id="rId17"/>
    <p:sldId id="307" r:id="rId18"/>
    <p:sldId id="319" r:id="rId19"/>
    <p:sldId id="327" r:id="rId20"/>
    <p:sldId id="315" r:id="rId21"/>
    <p:sldId id="316" r:id="rId22"/>
    <p:sldId id="329" r:id="rId23"/>
    <p:sldId id="317" r:id="rId24"/>
    <p:sldId id="328" r:id="rId25"/>
    <p:sldId id="273" r:id="rId26"/>
    <p:sldId id="320" r:id="rId27"/>
    <p:sldId id="277" r:id="rId28"/>
    <p:sldId id="263" r:id="rId29"/>
    <p:sldId id="300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94" autoAdjust="0"/>
    <p:restoredTop sz="99821" autoAdjust="0"/>
  </p:normalViewPr>
  <p:slideViewPr>
    <p:cSldViewPr>
      <p:cViewPr>
        <p:scale>
          <a:sx n="100" d="100"/>
          <a:sy n="100" d="100"/>
        </p:scale>
        <p:origin x="-516" y="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67517-4A3C-4336-B1BA-3C5FD47A9829}" type="datetimeFigureOut">
              <a:rPr lang="en-US" smtClean="0"/>
              <a:pPr/>
              <a:t>2/12/2013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EDC833-D5DA-47DA-A3F8-409D6BE0A8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11A1EB3-7BD8-4468-A95C-C507C236197A}" type="datetimeFigureOut">
              <a:rPr lang="en-US" smtClean="0"/>
              <a:pPr>
                <a:defRPr/>
              </a:pPr>
              <a:t>2/12/2013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F9FD58E-F1AE-4472-9B78-1B6AFA840CA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6ABED8-E8E4-4B6C-B531-75E37C103D46}" type="datetimeFigureOut">
              <a:rPr lang="en-US" smtClean="0"/>
              <a:pPr>
                <a:defRPr/>
              </a:pPr>
              <a:t>2/12/2013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39B657-1C6E-4F6A-8399-F9056BCDAB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8FC973F-3E46-4517-91E8-B997310BB8BB}" type="datetimeFigureOut">
              <a:rPr lang="en-US" smtClean="0"/>
              <a:pPr>
                <a:defRPr/>
              </a:pPr>
              <a:t>2/12/2013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3512AB4-C61E-489E-A4DF-78D8D84F81E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CABC98C-F544-42D4-80DD-2057047A81F6}" type="datetimeFigureOut">
              <a:rPr lang="en-US" smtClean="0"/>
              <a:pPr>
                <a:defRPr/>
              </a:pPr>
              <a:t>2/12/2013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6080B00-43EF-4FF0-8480-DDD49063308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E16029C-AE2F-437E-9DF4-9D723059D63C}" type="datetimeFigureOut">
              <a:rPr lang="en-US" smtClean="0"/>
              <a:pPr>
                <a:defRPr/>
              </a:pPr>
              <a:t>2/12/2013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0A3B72-DB65-4A24-A60B-42F1CE5CDC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635746-9EC0-4163-BC02-EA4E4B0EB5FC}" type="datetimeFigureOut">
              <a:rPr lang="en-US" smtClean="0"/>
              <a:pPr>
                <a:defRPr/>
              </a:pPr>
              <a:t>2/12/2013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22B5050-F89C-4EB9-958E-2497AB2BAD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2D54829-D6D9-482A-8923-85B2B06F5B48}" type="datetimeFigureOut">
              <a:rPr lang="en-US" smtClean="0"/>
              <a:pPr>
                <a:defRPr/>
              </a:pPr>
              <a:t>2/12/2013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5220EBA-1BC2-48F7-88A8-104E0D2245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5B0B3D-12E5-4B5D-BB7F-E90130E113FE}" type="datetimeFigureOut">
              <a:rPr lang="en-US" smtClean="0"/>
              <a:pPr>
                <a:defRPr/>
              </a:pPr>
              <a:t>2/12/2013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B186E14-A0C4-462E-9C4A-59F638BD757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D3514C1-AA5E-47E0-8EA5-F1BFF24126F9}" type="datetimeFigureOut">
              <a:rPr lang="en-US" smtClean="0"/>
              <a:pPr>
                <a:defRPr/>
              </a:pPr>
              <a:t>2/12/2013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BEA746F-FC52-405C-AFFF-A839B748427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FD62FBFD-DBBC-4E99-AA66-977451E17819}" type="datetimeFigureOut">
              <a:rPr lang="en-US" smtClean="0"/>
              <a:pPr>
                <a:defRPr/>
              </a:pPr>
              <a:t>2/12/2013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CF5C6DD-9BCF-4887-BA92-1D086EF5E9B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F225AD2-CD46-4DAD-B975-B7ACB9A402C8}" type="datetimeFigureOut">
              <a:rPr lang="en-US" smtClean="0"/>
              <a:pPr>
                <a:defRPr/>
              </a:pPr>
              <a:t>2/12/2013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8133E98-30D0-412C-B4FE-3CB67E90C2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5B4D21B-EE17-4F7E-B8CF-95465F4705DA}" type="datetimeFigureOut">
              <a:rPr lang="en-US" smtClean="0"/>
              <a:pPr>
                <a:defRPr/>
              </a:pPr>
              <a:t>2/12/2013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67C21E6-744F-4D81-AA80-478FBC06CB8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8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oleObject" Target="../embeddings/oleObject12.bin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png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9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21.bin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143000"/>
            <a:ext cx="7772400" cy="14700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n-IN" sz="84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মাধ্যমিক গণিত</a:t>
            </a:r>
            <a:endParaRPr lang="en-US" sz="8400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57600" y="3581400"/>
            <a:ext cx="2819400" cy="914400"/>
          </a:xfrm>
        </p:spPr>
        <p:txBody>
          <a:bodyPr>
            <a:normAutofit lnSpcReduction="10000"/>
          </a:bodyPr>
          <a:lstStyle/>
          <a:p>
            <a:pPr marR="0" eaLnBrk="1" hangingPunct="1"/>
            <a:r>
              <a:rPr lang="bn-BD" sz="6000" dirty="0" smtClean="0">
                <a:solidFill>
                  <a:schemeClr val="folHlink"/>
                </a:solidFill>
                <a:latin typeface="NikoshBAN" pitchFamily="2" charset="0"/>
                <a:cs typeface="NikoshBAN" pitchFamily="2" charset="0"/>
              </a:rPr>
              <a:t>নব</a:t>
            </a:r>
            <a:r>
              <a:rPr lang="bn-IN" sz="6000" dirty="0" smtClean="0">
                <a:solidFill>
                  <a:schemeClr val="folHlink"/>
                </a:solidFill>
                <a:latin typeface="NikoshBAN" pitchFamily="2" charset="0"/>
                <a:cs typeface="NikoshBAN" pitchFamily="2" charset="0"/>
              </a:rPr>
              <a:t>ম শ্রে</a:t>
            </a:r>
            <a:r>
              <a:rPr lang="bn-BD" sz="6000" dirty="0" smtClean="0">
                <a:solidFill>
                  <a:schemeClr val="folHlink"/>
                </a:solidFill>
                <a:latin typeface="NikoshBAN" pitchFamily="2" charset="0"/>
                <a:cs typeface="NikoshBAN" pitchFamily="2" charset="0"/>
              </a:rPr>
              <a:t>ণি</a:t>
            </a:r>
            <a:endParaRPr lang="en-US" sz="6000" dirty="0" smtClean="0">
              <a:solidFill>
                <a:schemeClr val="folHlink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venn-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143000"/>
            <a:ext cx="3886200" cy="327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0355" name="Equation" r:id="rId3" imgW="114120" imgH="21564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371600" y="3066871"/>
            <a:ext cx="617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800" dirty="0">
              <a:latin typeface="Siyam Rupali" pitchFamily="2" charset="0"/>
              <a:cs typeface="Siyam Rupali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19400" y="228600"/>
            <a:ext cx="3048000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প্রশ্নমা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লা : ২.১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133600" y="1472625"/>
            <a:ext cx="4572000" cy="113877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সেটের প্রক্রিয়া:</a:t>
            </a:r>
            <a:endParaRPr lang="en-US" sz="36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3400" y="2808745"/>
            <a:ext cx="8305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৩। নিশ্ছেদ সেট</a:t>
            </a:r>
            <a:r>
              <a:rPr lang="bn-BD" sz="3200" dirty="0" smtClean="0">
                <a:latin typeface="Times New Roman" pitchFamily="18" charset="0"/>
                <a:cs typeface="NikoshBAN" pitchFamily="2" charset="0"/>
              </a:rPr>
              <a:t>(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Disjoint Sets</a:t>
            </a:r>
            <a:r>
              <a:rPr lang="bn-BD" sz="3200" dirty="0" smtClean="0">
                <a:latin typeface="Times New Roman" pitchFamily="18" charset="0"/>
                <a:cs typeface="NikoshBAN" pitchFamily="2" charset="0"/>
              </a:rPr>
              <a:t>):দুইটি সেটের মধ্যে যদি কোনো সাধারণ উপাদান না থাকে তবে সেট দুইটিকে নিশ্ছেদ সেট বলা হয়।</a:t>
            </a:r>
          </a:p>
          <a:p>
            <a:r>
              <a:rPr lang="bn-BD" sz="3200" dirty="0" smtClean="0">
                <a:latin typeface="Times New Roman" pitchFamily="18" charset="0"/>
                <a:cs typeface="NikoshBAN" pitchFamily="2" charset="0"/>
              </a:rPr>
              <a:t> 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43000" y="3617893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24" name="Object 23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0363" name="Equation" r:id="rId4" imgW="114120" imgH="215640" progId="Equation.3">
              <p:embed/>
            </p:oleObj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/>
        </p:nvGraphicFramePr>
        <p:xfrm>
          <a:off x="4533900" y="3321050"/>
          <a:ext cx="114300" cy="215900"/>
        </p:xfrm>
        <a:graphic>
          <a:graphicData uri="http://schemas.openxmlformats.org/presentationml/2006/ole">
            <p:oleObj spid="_x0000_s100365" name="Equation" r:id="rId5" imgW="114120" imgH="215640" progId="Equation.3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33400" y="4343400"/>
            <a:ext cx="815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Times New Roman" pitchFamily="18" charset="0"/>
                <a:cs typeface="NikoshBAN" pitchFamily="2" charset="0"/>
              </a:rPr>
              <a:t>মনে করি</a:t>
            </a:r>
            <a:r>
              <a:rPr lang="en-US" sz="3200" dirty="0" smtClean="0">
                <a:latin typeface="Times New Roman" pitchFamily="18" charset="0"/>
                <a:cs typeface="NikoshBAN" pitchFamily="2" charset="0"/>
              </a:rPr>
              <a:t> A</a:t>
            </a:r>
            <a:r>
              <a:rPr lang="bn-BD" sz="3200" dirty="0" smtClean="0">
                <a:latin typeface="Times New Roman" pitchFamily="18" charset="0"/>
                <a:cs typeface="NikoshBAN" pitchFamily="2" charset="0"/>
              </a:rPr>
              <a:t> ও</a:t>
            </a:r>
            <a:r>
              <a:rPr lang="en-US" sz="3200" dirty="0" smtClean="0">
                <a:latin typeface="Times New Roman" pitchFamily="18" charset="0"/>
                <a:cs typeface="NikoshBAN" pitchFamily="2" charset="0"/>
              </a:rPr>
              <a:t> B</a:t>
            </a:r>
            <a:r>
              <a:rPr lang="bn-BD" sz="3200" dirty="0" smtClean="0">
                <a:latin typeface="Times New Roman" pitchFamily="18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দুইটি</a:t>
            </a:r>
            <a:r>
              <a:rPr lang="bn-BD" sz="3200" dirty="0" smtClean="0">
                <a:latin typeface="Times New Roman" pitchFamily="18" charset="0"/>
                <a:cs typeface="NikoshBAN" pitchFamily="2" charset="0"/>
              </a:rPr>
              <a:t> সেট ।</a:t>
            </a:r>
            <a:r>
              <a:rPr lang="en-US" sz="3200" dirty="0" smtClean="0">
                <a:latin typeface="Times New Roman" pitchFamily="18" charset="0"/>
                <a:cs typeface="NikoshBAN" pitchFamily="2" charset="0"/>
              </a:rPr>
              <a:t>A</a:t>
            </a:r>
            <a:r>
              <a:rPr lang="en-US" sz="3200" dirty="0" smtClean="0">
                <a:latin typeface="Cambria Math"/>
                <a:ea typeface="Cambria Math"/>
                <a:cs typeface="NikoshBAN" pitchFamily="2" charset="0"/>
              </a:rPr>
              <a:t>⋂B=ø</a:t>
            </a:r>
            <a:r>
              <a:rPr lang="bn-BD" sz="3200" dirty="0" smtClean="0">
                <a:latin typeface="Times New Roman" pitchFamily="18" charset="0"/>
                <a:cs typeface="NikoshBAN" pitchFamily="2" charset="0"/>
              </a:rPr>
              <a:t> হলে </a:t>
            </a:r>
            <a:r>
              <a:rPr lang="en-US" sz="3200" dirty="0" smtClean="0">
                <a:latin typeface="Times New Roman" pitchFamily="18" charset="0"/>
                <a:cs typeface="NikoshBAN" pitchFamily="2" charset="0"/>
              </a:rPr>
              <a:t>A</a:t>
            </a:r>
            <a:r>
              <a:rPr lang="bn-BD" sz="3200" dirty="0" smtClean="0">
                <a:latin typeface="Times New Roman" pitchFamily="18" charset="0"/>
                <a:cs typeface="NikoshBAN" pitchFamily="2" charset="0"/>
              </a:rPr>
              <a:t>ও</a:t>
            </a:r>
            <a:r>
              <a:rPr lang="en-US" sz="3200" dirty="0" smtClean="0">
                <a:latin typeface="Times New Roman" pitchFamily="18" charset="0"/>
                <a:cs typeface="NikoshBAN" pitchFamily="2" charset="0"/>
              </a:rPr>
              <a:t> B</a:t>
            </a:r>
            <a:r>
              <a:rPr lang="bn-BD" sz="3200" dirty="0" smtClean="0">
                <a:latin typeface="Times New Roman" pitchFamily="18" charset="0"/>
                <a:cs typeface="NikoshBAN" pitchFamily="2" charset="0"/>
              </a:rPr>
              <a:t> পরস্পর নিশ্ছেদ সেট।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2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venn-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055" y="1475370"/>
            <a:ext cx="3944945" cy="2487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19400" y="164068"/>
            <a:ext cx="216918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প্রশ্নমা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লা :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২.১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62200" y="1056382"/>
            <a:ext cx="3048000" cy="1077218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bn-B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সেটের প্রক্রিয়া</a:t>
            </a:r>
            <a:endParaRPr lang="en-US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" y="2093655"/>
            <a:ext cx="7848600" cy="1944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৪।সেটের অন্তর(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Difference of Sets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)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ও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bn-BD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দুইটি সেট হলে যে সকল উপাদান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সেটে আছে কিন্তু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সেটে নাই। তাদেরকে নিয়ে গঠিত সেটকে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এবং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এর অন্তর সেট বলা হয় ।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81000" y="4038600"/>
            <a:ext cx="8382000" cy="1077218"/>
            <a:chOff x="381000" y="4114800"/>
            <a:chExt cx="8382000" cy="1077218"/>
          </a:xfrm>
        </p:grpSpPr>
        <p:sp>
          <p:nvSpPr>
            <p:cNvPr id="9" name="TextBox 8"/>
            <p:cNvSpPr txBox="1"/>
            <p:nvPr/>
          </p:nvSpPr>
          <p:spPr>
            <a:xfrm>
              <a:off x="381000" y="4114800"/>
              <a:ext cx="83820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ইহাকে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  <a:sym typeface="Mathematica1"/>
                </a:rPr>
                <a:t>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 বা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   B 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দ্বারা প্রকাশ করা হয় এবং পড়া হয় 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 বাদ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B.</a:t>
              </a:r>
              <a:endParaRPr lang="en-US" sz="3200" dirty="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3057525" y="4333875"/>
              <a:ext cx="304800" cy="11603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venn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236" y="979839"/>
            <a:ext cx="3620964" cy="30587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3276600"/>
            <a:ext cx="746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                   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871867" y="1371600"/>
            <a:ext cx="1928733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সেটের প্রক্রিয়া</a:t>
            </a:r>
            <a:endPara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971800" y="381000"/>
            <a:ext cx="2169184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প্রশ্নমা</a:t>
            </a:r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লা :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২.১</a:t>
            </a:r>
            <a:endPara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609600" y="2362200"/>
            <a:ext cx="7391400" cy="2523768"/>
            <a:chOff x="609600" y="3276600"/>
            <a:chExt cx="7391400" cy="2523768"/>
          </a:xfrm>
        </p:grpSpPr>
        <p:graphicFrame>
          <p:nvGraphicFramePr>
            <p:cNvPr id="19" name="Object 18"/>
            <p:cNvGraphicFramePr>
              <a:graphicFrameLocks noChangeAspect="1"/>
            </p:cNvGraphicFramePr>
            <p:nvPr/>
          </p:nvGraphicFramePr>
          <p:xfrm>
            <a:off x="6527800" y="4119562"/>
            <a:ext cx="482600" cy="452438"/>
          </p:xfrm>
          <a:graphic>
            <a:graphicData uri="http://schemas.openxmlformats.org/presentationml/2006/ole">
              <p:oleObj spid="_x0000_s113677" name="Equation" r:id="rId3" imgW="203040" imgH="190440" progId="Equation.3">
                <p:embed/>
              </p:oleObj>
            </a:graphicData>
          </a:graphic>
        </p:graphicFrame>
        <p:graphicFrame>
          <p:nvGraphicFramePr>
            <p:cNvPr id="22" name="Object 21"/>
            <p:cNvGraphicFramePr>
              <a:graphicFrameLocks noChangeAspect="1"/>
            </p:cNvGraphicFramePr>
            <p:nvPr/>
          </p:nvGraphicFramePr>
          <p:xfrm>
            <a:off x="7315200" y="4095750"/>
            <a:ext cx="431800" cy="431800"/>
          </p:xfrm>
          <a:graphic>
            <a:graphicData uri="http://schemas.openxmlformats.org/presentationml/2006/ole">
              <p:oleObj spid="_x0000_s113680" name="Equation" r:id="rId4" imgW="190440" imgH="190440" progId="Equation.3">
                <p:embed/>
              </p:oleObj>
            </a:graphicData>
          </a:graphic>
        </p:graphicFrame>
        <p:sp>
          <p:nvSpPr>
            <p:cNvPr id="2" name="TextBox 1"/>
            <p:cNvSpPr txBox="1"/>
            <p:nvPr/>
          </p:nvSpPr>
          <p:spPr>
            <a:xfrm>
              <a:off x="609600" y="3276600"/>
              <a:ext cx="7391400" cy="2523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৫।পূরক সেট:যেকোনো সেট 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এর সার্বিক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সেট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U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হলে যেসকল উপাদান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U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তে থাকবে কিন্তু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A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তে থাকবে না। তাদের নিয়ে গঠিত সেটকে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এর পূরক সেট বলা হয়।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এর পূরক সেটকে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 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বা 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দ্বারা প্রকাশ করা হয়।</a:t>
              </a:r>
              <a:endParaRPr lang="en-US" sz="2800" dirty="0" smtClean="0"/>
            </a:p>
            <a:p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venn-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762000"/>
            <a:ext cx="5486400" cy="327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28800" y="22098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981200" y="22860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16739" name="Equation" r:id="rId3" imgW="114120" imgH="215640" progId="Equation.3">
              <p:embed/>
            </p:oleObj>
          </a:graphicData>
        </a:graphic>
      </p:graphicFrame>
      <p:sp>
        <p:nvSpPr>
          <p:cNvPr id="15" name="Rectangle 14"/>
          <p:cNvSpPr/>
          <p:nvPr/>
        </p:nvSpPr>
        <p:spPr>
          <a:xfrm>
            <a:off x="2667000" y="304800"/>
            <a:ext cx="2169184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প্রশ্নমা</a:t>
            </a:r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লা :</a:t>
            </a:r>
            <a:r>
              <a:rPr lang="bn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২.১</a:t>
            </a:r>
            <a:endPara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95400" y="6091535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219200" y="2133600"/>
            <a:ext cx="2318331" cy="411778"/>
            <a:chOff x="1219200" y="2895600"/>
            <a:chExt cx="2318331" cy="411778"/>
          </a:xfrm>
        </p:grpSpPr>
        <p:sp>
          <p:nvSpPr>
            <p:cNvPr id="13" name="Rectangle 12"/>
            <p:cNvSpPr/>
            <p:nvPr/>
          </p:nvSpPr>
          <p:spPr>
            <a:xfrm>
              <a:off x="1219200" y="2907268"/>
              <a:ext cx="18473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en-US" sz="2000" dirty="0">
                <a:latin typeface="Siyam Rupali" pitchFamily="2" charset="0"/>
                <a:cs typeface="Siyam Rupali" pitchFamily="2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19400" y="2895600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352800" y="2895600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914400" y="2351782"/>
            <a:ext cx="8001000" cy="1569660"/>
            <a:chOff x="457200" y="1589782"/>
            <a:chExt cx="8001000" cy="1569660"/>
          </a:xfrm>
        </p:grpSpPr>
        <p:sp>
          <p:nvSpPr>
            <p:cNvPr id="4" name="TextBox 3"/>
            <p:cNvSpPr txBox="1"/>
            <p:nvPr/>
          </p:nvSpPr>
          <p:spPr>
            <a:xfrm>
              <a:off x="457200" y="1589782"/>
              <a:ext cx="8001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  <a:sym typeface="Mathematica1"/>
                </a:rPr>
                <a:t>U={1,2,3,4,5,6,7},A={1,3,5},B={2,4,6}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  <a:sym typeface="Mathematica1"/>
                </a:rPr>
                <a:t>হলে </a:t>
              </a:r>
              <a:endParaRPr lang="en-US" sz="3200" dirty="0" smtClean="0">
                <a:latin typeface="NikoshBAN" pitchFamily="2" charset="0"/>
                <a:cs typeface="NikoshBAN" pitchFamily="2" charset="0"/>
                <a:sym typeface="Mathematica1"/>
              </a:endParaRPr>
            </a:p>
            <a:p>
              <a:endParaRPr lang="en-US" sz="3200" dirty="0" smtClean="0">
                <a:latin typeface="NikoshBAN" pitchFamily="2" charset="0"/>
                <a:cs typeface="NikoshBAN" pitchFamily="2" charset="0"/>
                <a:sym typeface="Mathematica1"/>
              </a:endParaRPr>
            </a:p>
            <a:p>
              <a:r>
                <a:rPr lang="bn-BD" sz="3200" dirty="0" smtClean="0">
                  <a:latin typeface="NikoshBAN" pitchFamily="2" charset="0"/>
                  <a:cs typeface="NikoshBAN" pitchFamily="2" charset="0"/>
                  <a:sym typeface="Mathematica1"/>
                </a:rPr>
                <a:t>প্রমাণ কর যে,</a:t>
              </a:r>
              <a:endParaRPr lang="en-US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24" name="Object 23"/>
            <p:cNvGraphicFramePr>
              <a:graphicFrameLocks noChangeAspect="1"/>
            </p:cNvGraphicFramePr>
            <p:nvPr/>
          </p:nvGraphicFramePr>
          <p:xfrm>
            <a:off x="2286000" y="2619375"/>
            <a:ext cx="2165684" cy="457200"/>
          </p:xfrm>
          <a:graphic>
            <a:graphicData uri="http://schemas.openxmlformats.org/presentationml/2006/ole">
              <p:oleObj spid="_x0000_s116745" name="Equation" r:id="rId4" imgW="1143000" imgH="241200" progId="Equation.3">
                <p:embed/>
              </p:oleObj>
            </a:graphicData>
          </a:graphic>
        </p:graphicFrame>
      </p:grpSp>
      <p:graphicFrame>
        <p:nvGraphicFramePr>
          <p:cNvPr id="26" name="Object 2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16746" name="Equation" r:id="rId5" imgW="114120" imgH="215640" progId="Equation.3">
              <p:embed/>
            </p:oleObj>
          </a:graphicData>
        </a:graphic>
      </p:graphicFrame>
      <p:sp>
        <p:nvSpPr>
          <p:cNvPr id="21" name="Sun 20"/>
          <p:cNvSpPr/>
          <p:nvPr/>
        </p:nvSpPr>
        <p:spPr>
          <a:xfrm>
            <a:off x="381000" y="2514600"/>
            <a:ext cx="457200" cy="3048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514600" y="1219200"/>
            <a:ext cx="3124200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গাণিতিক সমস্যা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782901"/>
            <a:ext cx="8610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তোমাদের গণিত শিক্ষক , তোমাদেরকে সেট প্রকাশের পদ্ধতি সম্পর্কে ধারণা দেন। তিনি বলেন,সেট গঠন পদ্ধতিতে সেটের সকল উপাদান সুনির্দিষ্টভাবে উল্লেখ না করে উপাদান নির্ধারণের জন্য সাধারন ধর্মের উল্লেখ থাকে।</a:t>
            </a:r>
            <a:endParaRPr lang="en-US" sz="4000" dirty="0"/>
          </a:p>
        </p:txBody>
      </p:sp>
      <p:sp>
        <p:nvSpPr>
          <p:cNvPr id="3" name="Rectangle 2"/>
          <p:cNvSpPr/>
          <p:nvPr/>
        </p:nvSpPr>
        <p:spPr>
          <a:xfrm>
            <a:off x="3505200" y="152400"/>
            <a:ext cx="2169185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প্রশ্নমা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লা :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২.১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81400" y="838200"/>
            <a:ext cx="20521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সৃজনশীল প্রশ্ন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90600" y="3591580"/>
            <a:ext cx="6476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(ক)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এবং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কে তালিকা পদ্ধতিতে প্রকাশ কর।</a:t>
            </a:r>
            <a:endParaRPr lang="en-US" sz="2800" dirty="0"/>
          </a:p>
        </p:txBody>
      </p:sp>
      <p:sp>
        <p:nvSpPr>
          <p:cNvPr id="11" name="Rectangle 10"/>
          <p:cNvSpPr/>
          <p:nvPr/>
        </p:nvSpPr>
        <p:spPr>
          <a:xfrm>
            <a:off x="990601" y="4201180"/>
            <a:ext cx="6705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(খ) প্রমাণ কর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A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Mathematica1"/>
              </a:rPr>
              <a:t>B=ABBAA</a:t>
            </a:r>
            <a:r>
              <a:rPr lang="en-US" sz="2800" dirty="0" smtClean="0">
                <a:latin typeface="Cambria Math"/>
                <a:ea typeface="Cambria Math"/>
                <a:cs typeface="NikoshBAN" pitchFamily="2" charset="0"/>
                <a:sym typeface="Mathematica1"/>
              </a:rPr>
              <a:t>⋂B</a:t>
            </a:r>
            <a:endParaRPr lang="bn-BD" sz="2800" dirty="0" smtClean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066800" y="4913293"/>
            <a:ext cx="7162800" cy="954107"/>
            <a:chOff x="990600" y="4459069"/>
            <a:chExt cx="7162800" cy="954107"/>
          </a:xfrm>
        </p:grpSpPr>
        <p:sp>
          <p:nvSpPr>
            <p:cNvPr id="12" name="Rectangle 11"/>
            <p:cNvSpPr/>
            <p:nvPr/>
          </p:nvSpPr>
          <p:spPr>
            <a:xfrm>
              <a:off x="990600" y="4459069"/>
              <a:ext cx="716280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(গ) 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C=            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হলে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P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  <a:sym typeface="Mathematica1"/>
                </a:rPr>
                <a:t>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C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  <a:sym typeface="Mathematica1"/>
                </a:rPr>
                <a:t>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বের কর। দেখাও যে , 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P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  <a:sym typeface="Mathematica1"/>
                </a:rPr>
                <a:t>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C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  <a:sym typeface="Mathematica1"/>
                </a:rPr>
                <a:t>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এর উপাদান সংখ্যা 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  কে সমর্থন করে ।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158727" name="Object 7"/>
            <p:cNvGraphicFramePr>
              <a:graphicFrameLocks noChangeAspect="1"/>
            </p:cNvGraphicFramePr>
            <p:nvPr/>
          </p:nvGraphicFramePr>
          <p:xfrm>
            <a:off x="2057400" y="4495800"/>
            <a:ext cx="884321" cy="400050"/>
          </p:xfrm>
          <a:graphic>
            <a:graphicData uri="http://schemas.openxmlformats.org/presentationml/2006/ole">
              <p:oleObj spid="_x0000_s158727" name="Equation" r:id="rId3" imgW="533160" imgH="241200" progId="Equation.3">
                <p:embed/>
              </p:oleObj>
            </a:graphicData>
          </a:graphic>
        </p:graphicFrame>
        <p:graphicFrame>
          <p:nvGraphicFramePr>
            <p:cNvPr id="158728" name="Object 8"/>
            <p:cNvGraphicFramePr>
              <a:graphicFrameLocks noChangeAspect="1"/>
            </p:cNvGraphicFramePr>
            <p:nvPr/>
          </p:nvGraphicFramePr>
          <p:xfrm>
            <a:off x="2781300" y="4917621"/>
            <a:ext cx="317500" cy="340179"/>
          </p:xfrm>
          <a:graphic>
            <a:graphicData uri="http://schemas.openxmlformats.org/presentationml/2006/ole">
              <p:oleObj spid="_x0000_s158728" name="Equation" r:id="rId4" imgW="177480" imgH="190440" progId="Equation.3">
                <p:embed/>
              </p:oleObj>
            </a:graphicData>
          </a:graphic>
        </p:graphicFrame>
      </p:grpSp>
      <p:sp>
        <p:nvSpPr>
          <p:cNvPr id="16" name="Rectangle 15"/>
          <p:cNvSpPr/>
          <p:nvPr/>
        </p:nvSpPr>
        <p:spPr>
          <a:xfrm>
            <a:off x="3048000" y="381000"/>
            <a:ext cx="2286000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bn-IN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প্রশ্নমা</a:t>
            </a:r>
            <a:r>
              <a:rPr lang="bn-BD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লা :</a:t>
            </a:r>
            <a:r>
              <a:rPr lang="bn-IN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২.১</a:t>
            </a:r>
            <a:endParaRPr lang="en-US" sz="32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743200" y="1002268"/>
            <a:ext cx="2743200" cy="58477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সৃজনশীল প্রশ্ন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58729" name="Equation" r:id="rId5" imgW="114120" imgH="215640" progId="Equation.3">
              <p:embed/>
            </p:oleObj>
          </a:graphicData>
        </a:graphic>
      </p:graphicFrame>
      <p:sp>
        <p:nvSpPr>
          <p:cNvPr id="15873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304800" y="1828800"/>
            <a:ext cx="4876800" cy="861775"/>
            <a:chOff x="-152400" y="1752601"/>
            <a:chExt cx="4876800" cy="861775"/>
          </a:xfrm>
        </p:grpSpPr>
        <p:sp>
          <p:nvSpPr>
            <p:cNvPr id="2" name="TextBox 1"/>
            <p:cNvSpPr txBox="1"/>
            <p:nvPr/>
          </p:nvSpPr>
          <p:spPr>
            <a:xfrm>
              <a:off x="-152400" y="1752601"/>
              <a:ext cx="4876800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যেমন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: </a:t>
              </a:r>
              <a:r>
                <a:rPr lang="en-US" sz="3200" dirty="0" smtClean="0">
                  <a:latin typeface="Times New Roman" pitchFamily="18" charset="0"/>
                  <a:cs typeface="Times New Roman" pitchFamily="18" charset="0"/>
                  <a:sym typeface="Mathematica1"/>
                </a:rPr>
                <a:t>   </a:t>
              </a:r>
            </a:p>
            <a:p>
              <a:endParaRPr lang="en-US" dirty="0"/>
            </a:p>
          </p:txBody>
        </p:sp>
        <p:pic>
          <p:nvPicPr>
            <p:cNvPr id="158731" name="Picture 11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14400" y="1857375"/>
              <a:ext cx="3476625" cy="476250"/>
            </a:xfrm>
            <a:prstGeom prst="rect">
              <a:avLst/>
            </a:prstGeom>
            <a:noFill/>
          </p:spPr>
        </p:pic>
      </p:grpSp>
      <p:sp>
        <p:nvSpPr>
          <p:cNvPr id="15873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8733" name="Picture 1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2495550"/>
            <a:ext cx="5591175" cy="476250"/>
          </a:xfrm>
          <a:prstGeom prst="rect">
            <a:avLst/>
          </a:prstGeom>
          <a:noFill/>
        </p:spPr>
      </p:pic>
      <p:sp>
        <p:nvSpPr>
          <p:cNvPr id="158736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8735" name="Picture 1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6300" y="3028950"/>
            <a:ext cx="5219700" cy="47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1000"/>
                                        <p:tgtEl>
                                          <p:spTgt spid="158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3" dur="1000"/>
                                        <p:tgtEl>
                                          <p:spTgt spid="158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2514600"/>
            <a:ext cx="5410200" cy="16002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bn-BD" sz="9600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সেট</a:t>
            </a:r>
            <a:endParaRPr lang="en-US" sz="9600" dirty="0" smtClean="0"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8015287" cy="914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n-IN" sz="5100" dirty="0">
                <a:latin typeface="NikoshLightBAN" pitchFamily="2" charset="0"/>
                <a:cs typeface="NikoshLightBAN" pitchFamily="2" charset="0"/>
              </a:rPr>
              <a:t>আজকের আলোচ্য বিষয়</a:t>
            </a:r>
            <a:endParaRPr lang="en-US" sz="51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57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7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1" build="p" animBg="1"/>
      <p:bldP spid="24578" grpId="0"/>
      <p:bldP spid="24578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37160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সমাধান: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71800" y="213360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800" dirty="0" smtClean="0">
                <a:latin typeface="Cambria Math"/>
                <a:ea typeface="Cambria Math"/>
              </a:rPr>
              <a:t>∴</a:t>
            </a:r>
            <a:r>
              <a:rPr lang="en-US" sz="2800" dirty="0" smtClean="0"/>
              <a:t>  A={1,3,5} 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818806" y="2935069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আবার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81200" y="3897868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smtClean="0">
                <a:latin typeface="Cambria Math"/>
                <a:ea typeface="Cambria Math"/>
                <a:cs typeface="Times New Roman" pitchFamily="18" charset="0"/>
              </a:rPr>
              <a:t>∴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B = {2,4,6}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14600" y="87868"/>
            <a:ext cx="19543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প্রশ্নমা</a:t>
            </a:r>
            <a:r>
              <a:rPr lang="bn-B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লা :</a:t>
            </a:r>
            <a:r>
              <a:rPr lang="bn-IN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২.১</a:t>
            </a:r>
            <a:endParaRPr lang="en-US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24000" y="685800"/>
            <a:ext cx="56380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(ক)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এবং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কে তালিকা পদ্ধতিতে প্রকাশ কর।</a:t>
            </a:r>
          </a:p>
        </p:txBody>
      </p:sp>
      <p:sp>
        <p:nvSpPr>
          <p:cNvPr id="13824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8246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19425" y="1381125"/>
            <a:ext cx="5591175" cy="476250"/>
          </a:xfrm>
          <a:prstGeom prst="rect">
            <a:avLst/>
          </a:prstGeom>
          <a:noFill/>
        </p:spPr>
      </p:pic>
      <p:sp>
        <p:nvSpPr>
          <p:cNvPr id="13824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8248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5575" y="2971800"/>
            <a:ext cx="5219700" cy="47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8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8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1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2064603"/>
            <a:ext cx="6172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সমাধান: (খ)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এখানে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B={1,3,5}{2,4,6}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   </a:t>
            </a:r>
            <a:r>
              <a:rPr lang="bn-BD" sz="24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                            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 ={1,2,3,4,5,6}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219200" y="3084493"/>
            <a:ext cx="5867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আবার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B={1,3,5} {2,4,6}     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  </a:t>
            </a:r>
            <a:r>
              <a:rPr lang="bn-BD" sz="28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           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={1,3,5}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00" y="4426803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/>
              <a:t>    </a:t>
            </a:r>
            <a:r>
              <a:rPr lang="en-US" sz="2400" dirty="0" smtClean="0"/>
              <a:t>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 A={2,4,6} {1,3,5}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         </a:t>
            </a:r>
            <a:r>
              <a:rPr lang="bn-BD" sz="24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 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={2,4,6}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1600200" y="6107668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ambria Math"/>
                <a:ea typeface="Cambria Math"/>
                <a:cs typeface="NikoshBAN" pitchFamily="2" charset="0"/>
              </a:rPr>
              <a:t>∴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971800" y="152400"/>
            <a:ext cx="1954382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প্রশ্নমা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লা :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২.১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52443" y="1002268"/>
            <a:ext cx="6242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(খ) প্রমাণ কর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A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Mathematica1"/>
              </a:rPr>
              <a:t>B=ABBAA</a:t>
            </a:r>
            <a:r>
              <a:rPr lang="en-US" sz="2800" dirty="0" smtClean="0">
                <a:latin typeface="Cambria Math"/>
                <a:ea typeface="Cambria Math"/>
                <a:cs typeface="NikoshBAN" pitchFamily="2" charset="0"/>
                <a:sym typeface="Mathematica1"/>
              </a:rPr>
              <a:t>⋂B</a:t>
            </a:r>
            <a:endParaRPr lang="bn-BD" sz="28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0200" y="1371600"/>
            <a:ext cx="533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এবং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 smtClean="0">
                <a:latin typeface="Cambria Math"/>
                <a:ea typeface="Cambria Math"/>
                <a:cs typeface="Times New Roman" pitchFamily="18" charset="0"/>
              </a:rPr>
              <a:t>⋂B={1,3,5}⋂{2,4,6}</a:t>
            </a:r>
            <a:r>
              <a:rPr lang="bn-BD" sz="2800" dirty="0" smtClean="0">
                <a:latin typeface="Cambria Math"/>
                <a:ea typeface="Cambria Math"/>
                <a:cs typeface="Times New Roman" pitchFamily="18" charset="0"/>
              </a:rPr>
              <a:t> </a:t>
            </a:r>
            <a:r>
              <a:rPr lang="en-US" sz="2800" dirty="0" smtClean="0">
                <a:latin typeface="Cambria Math"/>
                <a:ea typeface="Cambria Math"/>
                <a:cs typeface="Times New Roman" pitchFamily="18" charset="0"/>
              </a:rPr>
              <a:t>  =ø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71600" y="2401669"/>
            <a:ext cx="7315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Cambria Math"/>
                <a:ea typeface="Cambria Math"/>
                <a:cs typeface="NikoshBAN" pitchFamily="2" charset="0"/>
                <a:sym typeface="Mathematica1"/>
              </a:rPr>
              <a:t>∴</a:t>
            </a:r>
            <a:r>
              <a:rPr lang="bn-BD" sz="2800" dirty="0" smtClean="0">
                <a:latin typeface="Cambria Math"/>
                <a:ea typeface="Cambria Math"/>
                <a:cs typeface="NikoshBAN" pitchFamily="2" charset="0"/>
                <a:sym typeface="Mathematica1"/>
              </a:rPr>
              <a:t>  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Mathematica1"/>
              </a:rPr>
              <a:t>ABBAA</a:t>
            </a:r>
            <a:r>
              <a:rPr lang="en-US" sz="2800" dirty="0" smtClean="0">
                <a:latin typeface="Cambria Math"/>
                <a:ea typeface="Cambria Math"/>
                <a:cs typeface="NikoshBAN" pitchFamily="2" charset="0"/>
                <a:sym typeface="Mathematica1"/>
              </a:rPr>
              <a:t>⋂B ={1,3,5}</a:t>
            </a:r>
            <a:r>
              <a:rPr lang="bn-BD" sz="2800" dirty="0" smtClean="0">
                <a:latin typeface="Cambria Math"/>
                <a:ea typeface="Cambria Math"/>
                <a:cs typeface="NikoshBAN" pitchFamily="2" charset="0"/>
                <a:sym typeface="Mathematica1"/>
              </a:rPr>
              <a:t> </a:t>
            </a:r>
            <a:r>
              <a:rPr lang="en-US" sz="2800" dirty="0" smtClean="0">
                <a:latin typeface="Cambria Math"/>
                <a:ea typeface="Cambria Math"/>
                <a:cs typeface="NikoshBAN" pitchFamily="2" charset="0"/>
                <a:sym typeface="Mathematica1"/>
              </a:rPr>
              <a:t></a:t>
            </a:r>
            <a:r>
              <a:rPr lang="bn-BD" sz="2800" dirty="0" smtClean="0">
                <a:latin typeface="Cambria Math"/>
                <a:ea typeface="Cambria Math"/>
                <a:cs typeface="NikoshBAN" pitchFamily="2" charset="0"/>
                <a:sym typeface="Mathematica1"/>
              </a:rPr>
              <a:t> </a:t>
            </a:r>
            <a:r>
              <a:rPr lang="en-US" sz="2800" dirty="0" smtClean="0">
                <a:latin typeface="Cambria Math"/>
                <a:ea typeface="Cambria Math"/>
                <a:cs typeface="NikoshBAN" pitchFamily="2" charset="0"/>
                <a:sym typeface="Mathematica1"/>
              </a:rPr>
              <a:t>{2,4,6}</a:t>
            </a:r>
            <a:r>
              <a:rPr lang="bn-BD" sz="2800" dirty="0" smtClean="0">
                <a:latin typeface="Cambria Math"/>
                <a:ea typeface="Cambria Math"/>
                <a:cs typeface="NikoshBAN" pitchFamily="2" charset="0"/>
                <a:sym typeface="Mathematica1"/>
              </a:rPr>
              <a:t> </a:t>
            </a:r>
            <a:r>
              <a:rPr lang="en-US" sz="2800" dirty="0" smtClean="0">
                <a:latin typeface="Cambria Math"/>
                <a:ea typeface="Cambria Math"/>
                <a:cs typeface="NikoshBAN" pitchFamily="2" charset="0"/>
                <a:sym typeface="Mathematica1"/>
              </a:rPr>
              <a:t>ø  </a:t>
            </a:r>
          </a:p>
          <a:p>
            <a:r>
              <a:rPr lang="en-US" sz="2800" dirty="0" smtClean="0">
                <a:latin typeface="Cambria Math"/>
                <a:ea typeface="Cambria Math"/>
                <a:cs typeface="NikoshBAN" pitchFamily="2" charset="0"/>
                <a:sym typeface="Mathematica1"/>
              </a:rPr>
              <a:t>                                             ={1,2,3,4,5,6}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524000" y="3697069"/>
            <a:ext cx="5867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A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Mathematica1"/>
              </a:rPr>
              <a:t>B=ABBAA</a:t>
            </a:r>
            <a:r>
              <a:rPr lang="en-US" sz="2800" dirty="0" smtClean="0">
                <a:latin typeface="Cambria Math"/>
                <a:ea typeface="Cambria Math"/>
                <a:cs typeface="NikoshBAN" pitchFamily="2" charset="0"/>
                <a:sym typeface="Mathematica1"/>
              </a:rPr>
              <a:t>⋂B</a:t>
            </a:r>
            <a:r>
              <a:rPr lang="bn-BD" sz="2800" dirty="0" smtClean="0">
                <a:latin typeface="Cambria Math"/>
                <a:ea typeface="Cambria Math"/>
                <a:cs typeface="NikoshBAN" pitchFamily="2" charset="0"/>
                <a:sym typeface="Mathematica1"/>
              </a:rPr>
              <a:t>  </a:t>
            </a:r>
          </a:p>
          <a:p>
            <a:r>
              <a:rPr lang="bn-BD" sz="2800" dirty="0" smtClean="0">
                <a:latin typeface="Cambria Math"/>
                <a:ea typeface="Cambria Math"/>
                <a:cs typeface="NikoshBAN" pitchFamily="2" charset="0"/>
                <a:sym typeface="Mathematica1"/>
              </a:rPr>
              <a:t>                                             (প্রমাণিত)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3429000" y="392668"/>
            <a:ext cx="2169185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IN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প্রশ্নমা</a:t>
            </a:r>
            <a:r>
              <a:rPr lang="bn-BD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লা :</a:t>
            </a:r>
            <a:r>
              <a:rPr lang="bn-IN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২.১</a:t>
            </a:r>
            <a:endParaRPr lang="en-US" sz="36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2357735"/>
            <a:ext cx="49119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সমাধান: (গ) এখানে ,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U</a:t>
            </a:r>
            <a:r>
              <a:rPr lang="bn-BD" sz="24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=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{1,2,3,4,5,6,7,8,9}</a:t>
            </a:r>
            <a:endParaRPr lang="en-US" sz="24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1533525" y="3093184"/>
            <a:ext cx="6238875" cy="1631216"/>
            <a:chOff x="1533525" y="3093184"/>
            <a:chExt cx="6238875" cy="1631216"/>
          </a:xfrm>
        </p:grpSpPr>
        <p:graphicFrame>
          <p:nvGraphicFramePr>
            <p:cNvPr id="140290" name="Object 2"/>
            <p:cNvGraphicFramePr>
              <a:graphicFrameLocks noChangeAspect="1"/>
            </p:cNvGraphicFramePr>
            <p:nvPr/>
          </p:nvGraphicFramePr>
          <p:xfrm>
            <a:off x="1533525" y="3140075"/>
            <a:ext cx="870284" cy="393700"/>
          </p:xfrm>
          <a:graphic>
            <a:graphicData uri="http://schemas.openxmlformats.org/presentationml/2006/ole">
              <p:oleObj spid="_x0000_s140290" name="Equation" r:id="rId3" imgW="533160" imgH="241200" progId="Equation.3">
                <p:embed/>
              </p:oleObj>
            </a:graphicData>
          </a:graphic>
        </p:graphicFrame>
        <p:sp>
          <p:nvSpPr>
            <p:cNvPr id="5" name="TextBox 4"/>
            <p:cNvSpPr txBox="1"/>
            <p:nvPr/>
          </p:nvSpPr>
          <p:spPr>
            <a:xfrm>
              <a:off x="1676400" y="3093184"/>
              <a:ext cx="609600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     </a:t>
              </a:r>
              <a:r>
                <a:rPr lang="bn-BD" dirty="0" smtClean="0"/>
                <a:t>      </a:t>
              </a:r>
              <a:r>
                <a:rPr lang="en-US" dirty="0" smtClean="0"/>
                <a:t>= </a:t>
              </a:r>
              <a:r>
                <a:rPr lang="en-US" sz="2800" dirty="0" smtClean="0"/>
                <a:t>U</a:t>
              </a:r>
              <a:r>
                <a:rPr lang="en-US" sz="2400" dirty="0" smtClean="0">
                  <a:sym typeface="Mathematica1"/>
                </a:rPr>
                <a:t>(AB)</a:t>
              </a:r>
            </a:p>
            <a:p>
              <a:r>
                <a:rPr lang="en-US" sz="2400" dirty="0" smtClean="0">
                  <a:sym typeface="Mathematica1"/>
                </a:rPr>
                <a:t>     </a:t>
              </a:r>
              <a:r>
                <a:rPr lang="bn-BD" sz="2400" dirty="0" smtClean="0">
                  <a:sym typeface="Mathematica1"/>
                </a:rPr>
                <a:t>  </a:t>
              </a:r>
              <a:r>
                <a:rPr lang="en-US" sz="2400" dirty="0" smtClean="0">
                  <a:sym typeface="Mathematica1"/>
                </a:rPr>
                <a:t> ={1,2,3,4,5,6,7,8,9}{1,2,3,4,5,6}</a:t>
              </a:r>
            </a:p>
            <a:p>
              <a:r>
                <a:rPr lang="en-US" sz="2400" dirty="0" smtClean="0">
                  <a:sym typeface="Mathematica1"/>
                </a:rPr>
                <a:t>     </a:t>
              </a:r>
              <a:r>
                <a:rPr lang="bn-BD" sz="2400" dirty="0" smtClean="0">
                  <a:sym typeface="Mathematica1"/>
                </a:rPr>
                <a:t>  </a:t>
              </a:r>
              <a:r>
                <a:rPr lang="en-US" sz="2400" dirty="0" smtClean="0">
                  <a:sym typeface="Mathematica1"/>
                </a:rPr>
                <a:t> = {7,8,9}</a:t>
              </a:r>
            </a:p>
            <a:p>
              <a:r>
                <a:rPr lang="bn-BD" sz="2400" dirty="0" smtClean="0">
                  <a:latin typeface="Cambria Math"/>
                  <a:ea typeface="Cambria Math"/>
                  <a:sym typeface="Mathematica1"/>
                </a:rPr>
                <a:t>    </a:t>
              </a:r>
              <a:r>
                <a:rPr lang="en-US" sz="2400" dirty="0" smtClean="0">
                  <a:latin typeface="Cambria Math"/>
                  <a:ea typeface="Cambria Math"/>
                  <a:sym typeface="Mathematica1"/>
                </a:rPr>
                <a:t>∴</a:t>
              </a:r>
              <a:r>
                <a:rPr lang="en-US" sz="2400" dirty="0" smtClean="0">
                  <a:sym typeface="Mathematica1"/>
                </a:rPr>
                <a:t> C={7,8,9}</a:t>
              </a:r>
              <a:endParaRPr lang="en-US" sz="2400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295400" y="5105400"/>
            <a:ext cx="624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</p:txBody>
      </p:sp>
      <p:sp>
        <p:nvSpPr>
          <p:cNvPr id="11" name="Rectangle 10"/>
          <p:cNvSpPr/>
          <p:nvPr/>
        </p:nvSpPr>
        <p:spPr>
          <a:xfrm>
            <a:off x="2994439" y="152400"/>
            <a:ext cx="1954382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IN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প্রশ্নমা</a:t>
            </a:r>
            <a:r>
              <a:rPr lang="bn-BD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লা :</a:t>
            </a:r>
            <a:r>
              <a:rPr lang="bn-IN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২.১</a:t>
            </a:r>
            <a:endParaRPr lang="en-US" sz="32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914400" y="1255693"/>
            <a:ext cx="7924800" cy="954107"/>
            <a:chOff x="914400" y="838200"/>
            <a:chExt cx="7924800" cy="954107"/>
          </a:xfrm>
        </p:grpSpPr>
        <p:sp>
          <p:nvSpPr>
            <p:cNvPr id="12" name="Rectangle 11"/>
            <p:cNvSpPr/>
            <p:nvPr/>
          </p:nvSpPr>
          <p:spPr>
            <a:xfrm>
              <a:off x="914400" y="838200"/>
              <a:ext cx="792480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(গ) 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C=        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হলে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P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  <a:sym typeface="Mathematica1"/>
                </a:rPr>
                <a:t>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C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  <a:sym typeface="Mathematica1"/>
                </a:rPr>
                <a:t>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বের কর। দেখাও যে , 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P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  <a:sym typeface="Mathematica1"/>
                </a:rPr>
                <a:t>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C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  <a:sym typeface="Mathematica1"/>
                </a:rPr>
                <a:t>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এর উপাদান সংখ্যা 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  কে সমর্থন করে ।</a:t>
              </a:r>
              <a:endParaRPr lang="en-US" sz="2800" dirty="0"/>
            </a:p>
          </p:txBody>
        </p:sp>
        <p:graphicFrame>
          <p:nvGraphicFramePr>
            <p:cNvPr id="140293" name="Object 5"/>
            <p:cNvGraphicFramePr>
              <a:graphicFrameLocks noChangeAspect="1"/>
            </p:cNvGraphicFramePr>
            <p:nvPr/>
          </p:nvGraphicFramePr>
          <p:xfrm>
            <a:off x="1981200" y="915080"/>
            <a:ext cx="714375" cy="323170"/>
          </p:xfrm>
          <a:graphic>
            <a:graphicData uri="http://schemas.openxmlformats.org/presentationml/2006/ole">
              <p:oleObj spid="_x0000_s140293" name="Equation" r:id="rId4" imgW="533160" imgH="241200" progId="Equation.3">
                <p:embed/>
              </p:oleObj>
            </a:graphicData>
          </a:graphic>
        </p:graphicFrame>
        <p:graphicFrame>
          <p:nvGraphicFramePr>
            <p:cNvPr id="140294" name="Object 6"/>
            <p:cNvGraphicFramePr>
              <a:graphicFrameLocks noChangeAspect="1"/>
            </p:cNvGraphicFramePr>
            <p:nvPr/>
          </p:nvGraphicFramePr>
          <p:xfrm>
            <a:off x="1828800" y="1254579"/>
            <a:ext cx="393700" cy="421821"/>
          </p:xfrm>
          <a:graphic>
            <a:graphicData uri="http://schemas.openxmlformats.org/presentationml/2006/ole">
              <p:oleObj spid="_x0000_s140294" name="Equation" r:id="rId5" imgW="177480" imgH="19044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19200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C 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এর উপসেটগুলো 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{7},{8},{9},{7,8},{7,9},{8,9},{7,8,9},</a:t>
            </a:r>
            <a:r>
              <a:rPr lang="en-US" sz="2400" dirty="0" smtClean="0">
                <a:latin typeface="Cambria Math"/>
                <a:ea typeface="Cambria Math"/>
                <a:cs typeface="Times New Roman" pitchFamily="18" charset="0"/>
              </a:rPr>
              <a:t>ø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2362200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P(C) = {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{7},{8},{9},{7,8},{7,9},{8,9},{7,8,9},</a:t>
            </a:r>
            <a:r>
              <a:rPr lang="en-US" sz="2400" dirty="0" smtClean="0">
                <a:latin typeface="Cambria Math"/>
                <a:ea typeface="Cambria Math"/>
                <a:cs typeface="Times New Roman" pitchFamily="18" charset="0"/>
              </a:rPr>
              <a:t>ø}</a:t>
            </a:r>
            <a:endParaRPr lang="en-US" sz="2400" dirty="0"/>
          </a:p>
        </p:txBody>
      </p:sp>
      <p:grpSp>
        <p:nvGrpSpPr>
          <p:cNvPr id="8" name="Group 7"/>
          <p:cNvGrpSpPr/>
          <p:nvPr/>
        </p:nvGrpSpPr>
        <p:grpSpPr>
          <a:xfrm>
            <a:off x="1066800" y="3276600"/>
            <a:ext cx="6248400" cy="1200329"/>
            <a:chOff x="1066800" y="3276600"/>
            <a:chExt cx="6248400" cy="1200329"/>
          </a:xfrm>
        </p:grpSpPr>
        <p:sp>
          <p:nvSpPr>
            <p:cNvPr id="5" name="TextBox 4"/>
            <p:cNvSpPr txBox="1"/>
            <p:nvPr/>
          </p:nvSpPr>
          <p:spPr>
            <a:xfrm>
              <a:off x="1066800" y="3276600"/>
              <a:ext cx="6248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P(C) 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এর উপাদান সংখ্যা =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</a:p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                                =      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যা     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কে সমর্থন করে।</a:t>
              </a:r>
              <a:endParaRPr lang="en-US" sz="2400" dirty="0" smtClean="0"/>
            </a:p>
            <a:p>
              <a:endParaRPr lang="en-US" sz="2400" dirty="0"/>
            </a:p>
          </p:txBody>
        </p:sp>
        <p:graphicFrame>
          <p:nvGraphicFramePr>
            <p:cNvPr id="165890" name="Object 2"/>
            <p:cNvGraphicFramePr>
              <a:graphicFrameLocks noChangeAspect="1"/>
            </p:cNvGraphicFramePr>
            <p:nvPr/>
          </p:nvGraphicFramePr>
          <p:xfrm>
            <a:off x="3943350" y="3605579"/>
            <a:ext cx="317500" cy="366346"/>
          </p:xfrm>
          <a:graphic>
            <a:graphicData uri="http://schemas.openxmlformats.org/presentationml/2006/ole">
              <p:oleObj spid="_x0000_s165890" name="Equation" r:id="rId3" imgW="164880" imgH="190440" progId="Equation.3">
                <p:embed/>
              </p:oleObj>
            </a:graphicData>
          </a:graphic>
        </p:graphicFrame>
        <p:graphicFrame>
          <p:nvGraphicFramePr>
            <p:cNvPr id="165891" name="Object 3"/>
            <p:cNvGraphicFramePr>
              <a:graphicFrameLocks noChangeAspect="1"/>
            </p:cNvGraphicFramePr>
            <p:nvPr/>
          </p:nvGraphicFramePr>
          <p:xfrm>
            <a:off x="4581525" y="3618139"/>
            <a:ext cx="330200" cy="353786"/>
          </p:xfrm>
          <a:graphic>
            <a:graphicData uri="http://schemas.openxmlformats.org/presentationml/2006/ole">
              <p:oleObj spid="_x0000_s165891" name="Equation" r:id="rId4" imgW="177480" imgH="190440" progId="Equation.3">
                <p:embed/>
              </p:oleObj>
            </a:graphicData>
          </a:graphic>
        </p:graphicFrame>
      </p:grpSp>
      <p:sp>
        <p:nvSpPr>
          <p:cNvPr id="9" name="Rectangle 8"/>
          <p:cNvSpPr/>
          <p:nvPr/>
        </p:nvSpPr>
        <p:spPr>
          <a:xfrm>
            <a:off x="3505200" y="304800"/>
            <a:ext cx="19591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প্রশ্নমা</a:t>
            </a:r>
            <a:r>
              <a:rPr lang="bn-BD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লা :</a:t>
            </a:r>
            <a:r>
              <a:rPr lang="bn-IN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২.১</a:t>
            </a:r>
            <a:endParaRPr lang="en-US" sz="32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/>
          </p:cNvSpPr>
          <p:nvPr/>
        </p:nvSpPr>
        <p:spPr bwMode="auto">
          <a:xfrm>
            <a:off x="2514600" y="1752600"/>
            <a:ext cx="4267200" cy="83343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4800" dirty="0"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dirty="0"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14600" y="304800"/>
            <a:ext cx="3810000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bn-IN" sz="60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প্রশ্নমালা</a:t>
            </a:r>
            <a:r>
              <a:rPr lang="en-US" sz="60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:</a:t>
            </a:r>
            <a:r>
              <a:rPr lang="bn-IN" sz="60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60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2.1</a:t>
            </a:r>
            <a:endParaRPr lang="en-US" sz="2800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2977575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A={1,3,5},  B={2,4,6}  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800" y="350520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১.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B = 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8200" y="411480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{1,2,3,4,5,6}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4400" y="457200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 smtClean="0">
                <a:latin typeface="Cambria Math"/>
                <a:ea typeface="Cambria Math"/>
                <a:cs typeface="Times New Roman" pitchFamily="18" charset="0"/>
              </a:rPr>
              <a:t>⋂B = 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43000" y="5080575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 </a:t>
            </a:r>
            <a:r>
              <a:rPr lang="bn-BD" sz="3200" dirty="0" smtClean="0"/>
              <a:t> </a:t>
            </a:r>
            <a:r>
              <a:rPr lang="en-US" sz="3200" dirty="0" smtClean="0">
                <a:latin typeface="Cambria Math"/>
                <a:ea typeface="Cambria Math"/>
              </a:rPr>
              <a:t>ø</a:t>
            </a:r>
            <a:endParaRPr lang="en-US" sz="3200" dirty="0"/>
          </a:p>
        </p:txBody>
      </p:sp>
      <p:sp>
        <p:nvSpPr>
          <p:cNvPr id="19" name="5-Point Star 18"/>
          <p:cNvSpPr/>
          <p:nvPr/>
        </p:nvSpPr>
        <p:spPr>
          <a:xfrm>
            <a:off x="762000" y="3124200"/>
            <a:ext cx="304800" cy="2286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914400" y="4343400"/>
            <a:ext cx="2286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>
            <a:off x="990600" y="5419725"/>
            <a:ext cx="2286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06355" y="3244334"/>
            <a:ext cx="731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dirty="0" smtClean="0"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06355" y="457200"/>
            <a:ext cx="731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dirty="0" smtClean="0"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62200" y="152400"/>
            <a:ext cx="3505200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129540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৩.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B = 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229618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     </a:t>
            </a:r>
            <a:r>
              <a:rPr lang="en-US" sz="2800" dirty="0" smtClean="0"/>
              <a:t>{1,3,5}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295400" y="320040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৪.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n(B) = ?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1447800" y="4267200"/>
            <a:ext cx="2286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752600" y="4048780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তিন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1371600" y="2621281"/>
            <a:ext cx="2286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0" y="4648200"/>
            <a:ext cx="8915400" cy="1524000"/>
          </a:xfrm>
          <a:solidFill>
            <a:schemeClr val="accent3">
              <a:lumMod val="75000"/>
            </a:schemeClr>
          </a:solidFill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Char char="q"/>
            </a:pPr>
            <a:r>
              <a:rPr lang="bn-BD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ngla" pitchFamily="66" charset="0"/>
                <a:cs typeface="Bangla" pitchFamily="66" charset="0"/>
              </a:rPr>
              <a:t> কোন প্রশ্ন থাকলে বল -</a:t>
            </a:r>
            <a:endParaRPr lang="en-US" sz="7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angla" pitchFamily="66" charset="0"/>
              <a:cs typeface="Bangla" pitchFamily="66" charset="0"/>
            </a:endParaRPr>
          </a:p>
        </p:txBody>
      </p:sp>
      <p:pic>
        <p:nvPicPr>
          <p:cNvPr id="110594" name="Picture 2" descr="C:\Users\User\Desktop\question-mark-pl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457200"/>
            <a:ext cx="3429000" cy="31718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scene3d>
            <a:camera prst="perspectiveLeft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1085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974975" y="1981200"/>
            <a:ext cx="3352800" cy="762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bn-IN" sz="4400" dirty="0">
                <a:latin typeface="NikoshBAN" pitchFamily="2" charset="0"/>
                <a:cs typeface="NikoshBAN" pitchFamily="2" charset="0"/>
              </a:rPr>
              <a:t>বাড়ির কাজ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8918" name="TextBox 8"/>
          <p:cNvSpPr txBox="1">
            <a:spLocks noChangeArrowheads="1"/>
          </p:cNvSpPr>
          <p:nvPr/>
        </p:nvSpPr>
        <p:spPr bwMode="auto">
          <a:xfrm>
            <a:off x="2971800" y="152400"/>
            <a:ext cx="3810000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IN" sz="6000" dirty="0" smtClean="0">
                <a:latin typeface="NikoshLightBAN" pitchFamily="2" charset="0"/>
                <a:cs typeface="NikoshLightBAN" pitchFamily="2" charset="0"/>
              </a:rPr>
              <a:t>প্রশ্নমালা</a:t>
            </a:r>
            <a:r>
              <a:rPr lang="en-US" sz="6000" dirty="0" smtClean="0">
                <a:latin typeface="NikoshLightBAN" pitchFamily="2" charset="0"/>
                <a:cs typeface="NikoshLightBAN" pitchFamily="2" charset="0"/>
              </a:rPr>
              <a:t> :</a:t>
            </a:r>
            <a:r>
              <a:rPr lang="bn-IN" sz="60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bn-BD" sz="6000" dirty="0" smtClean="0">
                <a:latin typeface="NikoshLightBAN" pitchFamily="2" charset="0"/>
                <a:cs typeface="NikoshLightBAN" pitchFamily="2" charset="0"/>
              </a:rPr>
              <a:t>২.১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0146" y="2844225"/>
            <a:ext cx="22124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SutonnyMJ" pitchFamily="2" charset="0"/>
                <a:cs typeface="Vrinda" pitchFamily="2" charset="0"/>
              </a:rPr>
              <a:t> </a:t>
            </a:r>
            <a:r>
              <a:rPr lang="bn-BD" sz="3200" dirty="0" smtClean="0">
                <a:latin typeface="SutonnyMJ" pitchFamily="2" charset="0"/>
                <a:cs typeface="Vrinda" pitchFamily="2" charset="0"/>
              </a:rPr>
              <a:t>       </a:t>
            </a:r>
            <a:r>
              <a:rPr lang="en-US" sz="3200" dirty="0" smtClean="0">
                <a:cs typeface="Vrinda" pitchFamily="2" charset="0"/>
              </a:rPr>
              <a:t>	</a:t>
            </a:r>
            <a:r>
              <a:rPr lang="bn-BD" sz="3200" dirty="0" smtClean="0">
                <a:cs typeface="Vrinda" pitchFamily="2" charset="0"/>
              </a:rPr>
              <a:t>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295400" y="3124200"/>
            <a:ext cx="640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U={1,2,3,4,5,6} ,A={1,3,5},B={2,4,6} 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Mathematica1"/>
              </a:rPr>
              <a:t>এবং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C={2,3,4,5}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52600" y="41148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বের কর।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2438400" y="4152900"/>
          <a:ext cx="342900" cy="342900"/>
        </p:xfrm>
        <a:graphic>
          <a:graphicData uri="http://schemas.openxmlformats.org/presentationml/2006/ole">
            <p:oleObj spid="_x0000_s133124" name="Equation" r:id="rId3" imgW="190440" imgH="190440" progId="Equation.3">
              <p:embed/>
            </p:oleObj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752600" y="4648200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(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খ</a:t>
            </a:r>
            <a:r>
              <a:rPr lang="bn-BD" sz="2800" dirty="0" smtClean="0"/>
              <a:t>)</a:t>
            </a:r>
            <a:r>
              <a:rPr lang="en-US" sz="2800" dirty="0" smtClean="0"/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প্রমাণ কর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2800" dirty="0" smtClean="0"/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en-US" sz="2800" dirty="0" smtClean="0">
                <a:latin typeface="Cambria Math"/>
                <a:ea typeface="Cambria Math"/>
                <a:cs typeface="Times New Roman" pitchFamily="18" charset="0"/>
              </a:rPr>
              <a:t>⋂B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C = (AC)</a:t>
            </a:r>
            <a:r>
              <a:rPr lang="en-US" sz="2800" dirty="0" smtClean="0">
                <a:latin typeface="Cambria Math"/>
                <a:ea typeface="Cambria Math"/>
                <a:cs typeface="Times New Roman" pitchFamily="18" charset="0"/>
                <a:sym typeface="Mathematica1"/>
              </a:rPr>
              <a:t>⋂(BC)</a:t>
            </a:r>
            <a:r>
              <a:rPr lang="bn-BD" dirty="0" smtClean="0"/>
              <a:t> 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828800" y="5257800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(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</a:t>
            </a:r>
            <a:r>
              <a:rPr lang="bn-BD" sz="2800" dirty="0" smtClean="0"/>
              <a:t>)</a:t>
            </a:r>
            <a:r>
              <a:rPr lang="en-US" sz="2800" dirty="0" smtClean="0"/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প্রমাণ কর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3733799" y="5334000"/>
          <a:ext cx="1557867" cy="304800"/>
        </p:xfrm>
        <a:graphic>
          <a:graphicData uri="http://schemas.openxmlformats.org/presentationml/2006/ole">
            <p:oleObj spid="_x0000_s133125" name="Equation" r:id="rId4" imgW="11682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6000" y="3733800"/>
            <a:ext cx="4572000" cy="1569660"/>
          </a:xfrm>
          <a:prstGeom prst="rect">
            <a:avLst/>
          </a:prstGeom>
          <a:solidFill>
            <a:schemeClr val="accent2"/>
          </a:solidFill>
        </p:spPr>
        <p:txBody>
          <a:bodyPr>
            <a:spAutoFit/>
          </a:bodyPr>
          <a:lstStyle/>
          <a:p>
            <a:pPr algn="ctr"/>
            <a:r>
              <a:rPr lang="bn-BD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533400"/>
            <a:ext cx="6705600" cy="1446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ভালো</a:t>
            </a:r>
            <a:r>
              <a:rPr lang="bn-BD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8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থেকো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676400" y="2362200"/>
            <a:ext cx="6096000" cy="22653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দ্বিতীয়</a:t>
            </a:r>
            <a:r>
              <a:rPr lang="bn-IN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bn-IN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অধ্যায়</a:t>
            </a:r>
            <a:endParaRPr lang="en-US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LightBAN" pitchFamily="2" charset="0"/>
              <a:cs typeface="NikoshLightBAN" pitchFamily="2" charset="0"/>
            </a:endParaRPr>
          </a:p>
          <a:p>
            <a:pPr algn="ctr"/>
            <a:r>
              <a:rPr lang="bn-IN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প্রশ্নমালা </a:t>
            </a:r>
            <a:r>
              <a:rPr lang="en-A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: </a:t>
            </a:r>
            <a:r>
              <a:rPr lang="bn-BD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২.১</a:t>
            </a:r>
            <a:r>
              <a:rPr lang="bn-IN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9458" name="Rectangle 44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100" dirty="0"/>
              <a:t> </a:t>
            </a:r>
            <a:endParaRPr lang="en-US" dirty="0"/>
          </a:p>
        </p:txBody>
      </p:sp>
      <p:sp>
        <p:nvSpPr>
          <p:cNvPr id="19459" name="Rectangle 47"/>
          <p:cNvSpPr>
            <a:spLocks noChangeArrowheads="1"/>
          </p:cNvSpPr>
          <p:nvPr/>
        </p:nvSpPr>
        <p:spPr bwMode="auto">
          <a:xfrm>
            <a:off x="0" y="962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9460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9461" name="Rectangle 54"/>
          <p:cNvSpPr>
            <a:spLocks noChangeArrowheads="1"/>
          </p:cNvSpPr>
          <p:nvPr/>
        </p:nvSpPr>
        <p:spPr bwMode="auto">
          <a:xfrm>
            <a:off x="0" y="830263"/>
            <a:ext cx="292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1100" dirty="0">
                <a:cs typeface="Times New Roman" pitchFamily="18" charset="0"/>
              </a:rPr>
              <a:t> 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19462" name="Rectangle 81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9463" name="Rectangle 82"/>
          <p:cNvSpPr>
            <a:spLocks noChangeArrowheads="1"/>
          </p:cNvSpPr>
          <p:nvPr/>
        </p:nvSpPr>
        <p:spPr bwMode="auto">
          <a:xfrm>
            <a:off x="0" y="1600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9464" name="Rectangle 83"/>
          <p:cNvSpPr>
            <a:spLocks noChangeArrowheads="1"/>
          </p:cNvSpPr>
          <p:nvPr/>
        </p:nvSpPr>
        <p:spPr bwMode="auto">
          <a:xfrm>
            <a:off x="0" y="2295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9466" name="Rectangle 91"/>
          <p:cNvSpPr>
            <a:spLocks noChangeArrowheads="1"/>
          </p:cNvSpPr>
          <p:nvPr/>
        </p:nvSpPr>
        <p:spPr bwMode="auto">
          <a:xfrm>
            <a:off x="2590800" y="4572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9471" name="Rectangle 95"/>
          <p:cNvSpPr>
            <a:spLocks noChangeArrowheads="1"/>
          </p:cNvSpPr>
          <p:nvPr/>
        </p:nvSpPr>
        <p:spPr bwMode="auto">
          <a:xfrm>
            <a:off x="0" y="0"/>
            <a:ext cx="1847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3200" dirty="0">
              <a:latin typeface="Calibri" pitchFamily="34" charset="0"/>
            </a:endParaRPr>
          </a:p>
        </p:txBody>
      </p:sp>
      <p:sp>
        <p:nvSpPr>
          <p:cNvPr id="19473" name="TextBox 104"/>
          <p:cNvSpPr txBox="1">
            <a:spLocks noChangeArrowheads="1"/>
          </p:cNvSpPr>
          <p:nvPr/>
        </p:nvSpPr>
        <p:spPr bwMode="auto">
          <a:xfrm>
            <a:off x="1447800" y="228600"/>
            <a:ext cx="6477000" cy="143351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IN" sz="6000" dirty="0" smtClean="0">
                <a:latin typeface="NikoshBAN" pitchFamily="2" charset="0"/>
                <a:cs typeface="NikoshBAN" pitchFamily="2" charset="0"/>
              </a:rPr>
              <a:t>প্রশ্নমা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লা :</a:t>
            </a:r>
            <a:r>
              <a:rPr lang="bn-IN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২.১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  <a:p>
            <a:endParaRPr lang="en-US" sz="2800" dirty="0">
              <a:latin typeface="Calibri" pitchFamily="34" charset="0"/>
            </a:endParaRPr>
          </a:p>
        </p:txBody>
      </p:sp>
      <p:sp>
        <p:nvSpPr>
          <p:cNvPr id="17427" name="TextBox 105"/>
          <p:cNvSpPr txBox="1">
            <a:spLocks noChangeArrowheads="1"/>
          </p:cNvSpPr>
          <p:nvPr/>
        </p:nvSpPr>
        <p:spPr bwMode="auto">
          <a:xfrm>
            <a:off x="1676400" y="1882914"/>
            <a:ext cx="5715000" cy="70788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bn-BD" sz="4000" dirty="0" smtClean="0">
                <a:solidFill>
                  <a:srgbClr val="FFFFFF"/>
                </a:solidFill>
                <a:latin typeface="Siyam Rupali" pitchFamily="2" charset="0"/>
                <a:cs typeface="Siyam Rupali" pitchFamily="2" charset="0"/>
              </a:rPr>
              <a:t>তোমরা জানতে পারবে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3200400" y="4495800"/>
            <a:ext cx="2209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bn-BD" sz="3200" dirty="0" smtClean="0">
                <a:latin typeface="Siyam Rupali" pitchFamily="2" charset="0"/>
                <a:ea typeface="Calibri" pitchFamily="34" charset="0"/>
                <a:cs typeface="Siyam Rupali" pitchFamily="2" charset="0"/>
              </a:rPr>
              <a:t> </a:t>
            </a:r>
            <a:endParaRPr lang="en-US" dirty="0">
              <a:ea typeface="Calibri" pitchFamily="34" charset="0"/>
              <a:cs typeface="Vrinda" pitchFamily="2" charset="0"/>
            </a:endParaRP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83970" name="Equation" r:id="rId3" imgW="114120" imgH="215640" progId="Equation.3">
              <p:embed/>
            </p:oleObj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7696200" y="2286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83973" name="Equation" r:id="rId4" imgW="114120" imgH="215640" progId="Equation.3">
              <p:embed/>
            </p:oleObj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1676400" y="2914233"/>
            <a:ext cx="7086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সূচক সেট সম্পর্কে ধারণা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২.  ভেনচিত্র সম্পর্কে ধারণা </a:t>
            </a:r>
          </a:p>
          <a:p>
            <a:pPr marL="742950" indent="-742950">
              <a:buAutoNum type="arabicPeriod" startAt="3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সেটের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বিভিন্ন প্রক্রিয়া সম্পর্কে ধারণা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marL="742950" indent="-742950">
              <a:buAutoNum type="arabicPeriod" startAt="3"/>
            </a:pP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4600" y="457200"/>
            <a:ext cx="3352800" cy="113877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IN" sz="5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প্রশ্নমা</a:t>
            </a:r>
            <a:r>
              <a:rPr lang="bn-BD" sz="5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লা :</a:t>
            </a:r>
            <a:r>
              <a:rPr lang="bn-IN" sz="5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২.১</a:t>
            </a:r>
            <a:endParaRPr lang="en-US" sz="5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1400" dirty="0">
              <a:latin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2133601"/>
            <a:ext cx="8534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শক্তি সেট বা সূচক সেট(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Power set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কোনো সেটের সকল উপসেট দ্বারা গঠিত সেটকে ঐ সেটের শক্তি সেট বলা হয়। 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যেকোনো সেট হলে, উহার শক্তি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সেটকে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P(A)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দ্বারা প্রকাশ করা হয়।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 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যেমন: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A={2,3}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A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এর উপসেটগুলো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:{2},{3},{2,3},</a:t>
            </a:r>
            <a:r>
              <a:rPr lang="en-US" sz="2800" dirty="0" smtClean="0">
                <a:latin typeface="Cambria Math"/>
                <a:ea typeface="Cambria Math"/>
                <a:cs typeface="Times New Roman" pitchFamily="18" charset="0"/>
              </a:rPr>
              <a:t>ø</a:t>
            </a:r>
          </a:p>
          <a:p>
            <a:r>
              <a:rPr lang="en-US" sz="2800" dirty="0" smtClean="0">
                <a:latin typeface="Cambria Math"/>
                <a:ea typeface="Cambria Math"/>
                <a:cs typeface="Times New Roman" pitchFamily="18" charset="0"/>
              </a:rPr>
              <a:t>        ∴ P(A)={{2},{3},{2,3}, ø}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4449" name="Equation" r:id="rId3" imgW="11412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81935" y="3244334"/>
            <a:ext cx="1088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প্রশ্নমা</a:t>
            </a:r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লা :</a:t>
            </a:r>
            <a:r>
              <a:rPr lang="bn-IN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২.</a:t>
            </a:r>
            <a:endParaRPr lang="en-US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71800" y="762000"/>
            <a:ext cx="24950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প্রশ্নমা</a:t>
            </a:r>
            <a:r>
              <a:rPr lang="bn-B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লা :</a:t>
            </a:r>
            <a:r>
              <a:rPr lang="bn-IN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২.১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81200" y="1676400"/>
            <a:ext cx="396240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ভেনচিত্র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v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362200"/>
            <a:ext cx="3581400" cy="2438400"/>
          </a:xfrm>
          <a:prstGeom prst="rect">
            <a:avLst/>
          </a:prstGeom>
        </p:spPr>
      </p:pic>
      <p:pic>
        <p:nvPicPr>
          <p:cNvPr id="6" name="Picture 5" descr="v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4066" y="2399391"/>
            <a:ext cx="2353534" cy="24012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743200" y="304800"/>
            <a:ext cx="2837636" cy="83099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bn-IN" sz="4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প্রশ্নমালা</a:t>
            </a:r>
            <a:r>
              <a:rPr lang="en-US" sz="4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:</a:t>
            </a:r>
            <a:r>
              <a:rPr lang="bn-IN" sz="4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bn-BD" sz="4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২.১</a:t>
            </a:r>
            <a:endParaRPr lang="en-US" sz="2000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38400" y="1592759"/>
            <a:ext cx="4026909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সেটের প্রক্রিয়া</a:t>
            </a:r>
            <a:endParaRPr lang="en-US" sz="4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04800" y="2819400"/>
            <a:ext cx="8839200" cy="830997"/>
            <a:chOff x="304800" y="1981200"/>
            <a:chExt cx="8839200" cy="830997"/>
          </a:xfrm>
        </p:grpSpPr>
        <p:sp>
          <p:nvSpPr>
            <p:cNvPr id="9" name="TextBox 8"/>
            <p:cNvSpPr txBox="1"/>
            <p:nvPr/>
          </p:nvSpPr>
          <p:spPr>
            <a:xfrm>
              <a:off x="304800" y="1981200"/>
              <a:ext cx="1066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4800" dirty="0">
                <a:latin typeface="Siyam Rupali" pitchFamily="2" charset="0"/>
                <a:cs typeface="Siyam Rupali" pitchFamily="2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14400" y="2209800"/>
              <a:ext cx="822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3200" dirty="0">
                <a:latin typeface="Siyam Rupali" pitchFamily="2" charset="0"/>
                <a:cs typeface="Siyam Rupali" pitchFamily="2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28600" y="2662059"/>
            <a:ext cx="85344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সংযোগ সেট</a:t>
            </a:r>
            <a:r>
              <a:rPr lang="bn-BD" sz="3200" dirty="0" smtClean="0">
                <a:latin typeface="Times New Roman" pitchFamily="18" charset="0"/>
                <a:cs typeface="NikoshBAN" pitchFamily="2" charset="0"/>
              </a:rPr>
              <a:t>(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Union of Sets</a:t>
            </a:r>
            <a:r>
              <a:rPr lang="bn-BD" sz="3200" dirty="0" smtClean="0">
                <a:latin typeface="Times New Roman" pitchFamily="18" charset="0"/>
                <a:cs typeface="NikoshBAN" pitchFamily="2" charset="0"/>
              </a:rPr>
              <a:t>):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দুই বা ততোধিক সেটের সকল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        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উপাদান নিয়ে গঠিত সেটকে সংযোগ সেট বলা হয়।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000" y="3810000"/>
            <a:ext cx="78486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ও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দুইটি সেট হলে উহাদের সংযোগকে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B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দ্বারা প্রকাশ করা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হয় এবং পড়া হয়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সংযোগ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অথবা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 Union B 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venn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219200"/>
            <a:ext cx="43434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9"/>
          <p:cNvSpPr>
            <a:spLocks noChangeArrowheads="1"/>
          </p:cNvSpPr>
          <p:nvPr/>
        </p:nvSpPr>
        <p:spPr bwMode="auto">
          <a:xfrm>
            <a:off x="0" y="2057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000" dirty="0">
                <a:latin typeface="SutonnyMJ" pitchFamily="2" charset="0"/>
                <a:cs typeface="Times New Roman" pitchFamily="18" charset="0"/>
              </a:rPr>
              <a:t> </a:t>
            </a:r>
            <a:endParaRPr lang="en-US" dirty="0"/>
          </a:p>
        </p:txBody>
      </p:sp>
      <p:sp>
        <p:nvSpPr>
          <p:cNvPr id="35844" name="Rectangle 11"/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35854" name="Rectangle 6"/>
          <p:cNvSpPr>
            <a:spLocks noChangeArrowheads="1"/>
          </p:cNvSpPr>
          <p:nvPr/>
        </p:nvSpPr>
        <p:spPr bwMode="auto">
          <a:xfrm>
            <a:off x="-152400" y="2895600"/>
            <a:ext cx="1219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4800" dirty="0" smtClean="0">
                <a:latin typeface="SutonnyMJ" pitchFamily="2" charset="0"/>
                <a:cs typeface="Vrinda" pitchFamily="2" charset="0"/>
              </a:rPr>
              <a:t> </a:t>
            </a:r>
            <a:r>
              <a:rPr lang="bn-BD" sz="4800" dirty="0" smtClean="0">
                <a:latin typeface="SutonnyMJ" pitchFamily="2" charset="0"/>
                <a:cs typeface="Vrinda" pitchFamily="2" charset="0"/>
              </a:rPr>
              <a:t>       </a:t>
            </a:r>
            <a:r>
              <a:rPr lang="en-US" sz="4800" dirty="0">
                <a:cs typeface="Vrinda" pitchFamily="2" charset="0"/>
              </a:rPr>
              <a:t>	</a:t>
            </a:r>
            <a:r>
              <a:rPr lang="bn-BD" sz="4800" dirty="0">
                <a:cs typeface="Vrinda" pitchFamily="2" charset="0"/>
              </a:rPr>
              <a:t>           </a:t>
            </a:r>
            <a:r>
              <a:rPr lang="en-US" sz="4800" dirty="0" smtClean="0">
                <a:cs typeface="Vrinda" pitchFamily="2" charset="0"/>
              </a:rPr>
              <a:t>               </a:t>
            </a:r>
            <a:endParaRPr lang="en-US" sz="4800" dirty="0">
              <a:cs typeface="Vrinda" pitchFamily="2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14600" y="152400"/>
            <a:ext cx="3810000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IN" sz="6000" dirty="0" smtClean="0">
                <a:latin typeface="NikoshLightBAN" pitchFamily="2" charset="0"/>
                <a:cs typeface="NikoshLightBAN" pitchFamily="2" charset="0"/>
              </a:rPr>
              <a:t>প্রশ্নমালা</a:t>
            </a:r>
            <a:r>
              <a:rPr lang="en-US" sz="6000" dirty="0" smtClean="0">
                <a:latin typeface="NikoshLightBAN" pitchFamily="2" charset="0"/>
                <a:cs typeface="NikoshLightBAN" pitchFamily="2" charset="0"/>
              </a:rPr>
              <a:t> : </a:t>
            </a:r>
            <a:r>
              <a:rPr lang="bn-BD" sz="6000" dirty="0" smtClean="0">
                <a:latin typeface="NikoshLightBAN" pitchFamily="2" charset="0"/>
                <a:cs typeface="NikoshLightBAN" pitchFamily="2" charset="0"/>
              </a:rPr>
              <a:t>২.১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4444425"/>
            <a:ext cx="853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Siyam Rupali" pitchFamily="2" charset="0"/>
                <a:cs typeface="Siyam Rupali" pitchFamily="2" charset="0"/>
              </a:rPr>
              <a:t>                         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2514600" y="152400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সেট প্রকাশের পদ্ধতি</a:t>
            </a:r>
            <a:endParaRPr lang="en-US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সেট প্রকাশের পদ্ধতি</a:t>
            </a:r>
            <a:endParaRPr lang="en-US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590800" y="1295400"/>
            <a:ext cx="3733800" cy="13234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সেটের প্রক্রিয়া</a:t>
            </a:r>
            <a:endParaRPr lang="en-US" sz="40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1000" y="2895600"/>
            <a:ext cx="762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২। ছেদ সেট</a:t>
            </a:r>
            <a:r>
              <a:rPr lang="bn-BD" sz="3200" dirty="0" smtClean="0">
                <a:latin typeface="Times New Roman" pitchFamily="18" charset="0"/>
                <a:cs typeface="NikoshBAN" pitchFamily="2" charset="0"/>
              </a:rPr>
              <a:t>(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Intersection of Sets</a:t>
            </a:r>
            <a:r>
              <a:rPr lang="bn-BD" sz="3200" dirty="0" smtClean="0">
                <a:latin typeface="Times New Roman" pitchFamily="18" charset="0"/>
                <a:cs typeface="NikoshBAN" pitchFamily="2" charset="0"/>
              </a:rPr>
              <a:t>):দুই বা ততোধিক সেটের সাধারণ উপাদান নিয়ে গঠিত সেটকে ছেদ সেট বলা হয়।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" y="4401741"/>
            <a:ext cx="73914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ও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দুইটি সেট হলে উহাদের ছেদ সেটকে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bn-BD" sz="3200" dirty="0" smtClean="0">
                <a:latin typeface="Cambria Math"/>
                <a:ea typeface="Cambria Math"/>
                <a:cs typeface="Times New Roman" pitchFamily="18" charset="0"/>
              </a:rPr>
              <a:t>⋂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B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দ্বারা প্রকাশ করা হয় এবং পড়া হয়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ছেদ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অথবা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 Intersection B 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4697</TotalTime>
  <Words>969</Words>
  <Application>Microsoft Office PowerPoint</Application>
  <PresentationFormat>On-screen Show (4:3)</PresentationFormat>
  <Paragraphs>124</Paragraphs>
  <Slides>29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Concourse</vt:lpstr>
      <vt:lpstr>Equation</vt:lpstr>
      <vt:lpstr>মাধ্যমিক গণিত</vt:lpstr>
      <vt:lpstr>আজকের আলোচ্য বিষয়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 কোন প্রশ্ন থাকলে বল -</vt:lpstr>
      <vt:lpstr>Slide 28</vt:lpstr>
      <vt:lpstr>Slide 29</vt:lpstr>
    </vt:vector>
  </TitlesOfParts>
  <Company>pc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566</cp:revision>
  <dcterms:created xsi:type="dcterms:W3CDTF">2012-05-22T02:53:26Z</dcterms:created>
  <dcterms:modified xsi:type="dcterms:W3CDTF">2013-02-13T16:20:36Z</dcterms:modified>
</cp:coreProperties>
</file>