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wind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wind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wind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sndAc>
      <p:stSnd>
        <p:snd r:embed="rId1" name="wind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ndAc>
      <p:stSnd>
        <p:snd r:embed="rId1" name="wind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ndAc>
      <p:stSnd>
        <p:snd r:embed="rId1" name="wind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ndAc>
      <p:stSnd>
        <p:snd r:embed="rId1" name="wind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ndAc>
      <p:stSnd>
        <p:snd r:embed="rId1" name="wind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ndAc>
      <p:stSnd>
        <p:snd r:embed="rId1" name="wind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sndAc>
      <p:stSnd>
        <p:snd r:embed="rId1" name="wind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sndAc>
      <p:stSnd>
        <p:snd r:embed="rId1" name="wind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BFBA9B8-6CD9-4799-8506-FBA71E5DD11A}" type="datetimeFigureOut">
              <a:rPr lang="en-US" smtClean="0"/>
              <a:pPr/>
              <a:t>4/22/2011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AF10542-7982-40CB-A3B4-8A390153E2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sndAc>
      <p:stSnd>
        <p:snd r:embed="rId13" name="wind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:\Documents and Settings\Administrator\Desktop\New Folder\images_02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429000"/>
            <a:ext cx="5029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rame 5"/>
          <p:cNvSpPr/>
          <p:nvPr/>
        </p:nvSpPr>
        <p:spPr>
          <a:xfrm>
            <a:off x="1600200" y="304800"/>
            <a:ext cx="5410200" cy="11430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1676400" y="457200"/>
            <a:ext cx="5181600" cy="533400"/>
          </a:xfrm>
          <a:prstGeom prst="flowChartTerminator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প্রানীপরাগী ফুলের অভিযোজন</a:t>
            </a:r>
            <a:endParaRPr lang="en-US" sz="3600" b="1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Decision 4"/>
          <p:cNvSpPr/>
          <p:nvPr/>
        </p:nvSpPr>
        <p:spPr>
          <a:xfrm>
            <a:off x="0" y="3962400"/>
            <a:ext cx="4114800" cy="914400"/>
          </a:xfrm>
          <a:prstGeom prst="flowChartDecisi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শিমুল ,কদম</a:t>
            </a:r>
            <a:endParaRPr lang="en-US" sz="36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Quad Arrow 5"/>
          <p:cNvSpPr/>
          <p:nvPr/>
        </p:nvSpPr>
        <p:spPr>
          <a:xfrm>
            <a:off x="838200" y="533400"/>
            <a:ext cx="304800" cy="304800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Quad Arrow 6"/>
          <p:cNvSpPr/>
          <p:nvPr/>
        </p:nvSpPr>
        <p:spPr>
          <a:xfrm>
            <a:off x="7315200" y="533400"/>
            <a:ext cx="381000" cy="381000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lowchart: Terminator 7"/>
          <p:cNvSpPr/>
          <p:nvPr/>
        </p:nvSpPr>
        <p:spPr>
          <a:xfrm>
            <a:off x="0" y="2438400"/>
            <a:ext cx="8915400" cy="457200"/>
          </a:xfrm>
          <a:prstGeom prst="flowChartTerminator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4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এসব ফুল বড়।ছোট ফুল গুলো পুষ্পমঞ্জরীতে সজ্জিত থাকে। এর রং আকর্ষনীয় হয়।</a:t>
            </a:r>
            <a:endParaRPr lang="en-US" sz="2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9" descr="C:\Documents and Settings\Administrator\Desktop\kodom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3352800"/>
            <a:ext cx="5257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E:\poet\dove_flying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6172200"/>
            <a:ext cx="4762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5.92593E-6 C 0.05347 -0.00115 0.08229 0.00996 0.12326 -0.00879 C 0.13681 -0.02684 0.12066 -0.0074 0.13333 -0.01758 C 0.13819 -0.02152 0.14201 -0.02893 0.14653 -0.03332 C 0.15365 -0.04004 0.1625 -0.04328 0.16996 -0.04883 C 0.20434 -0.07407 0.18715 -0.06643 0.2033 -0.07314 C 0.20556 -0.07545 0.20746 -0.07823 0.2099 -0.07985 C 0.21302 -0.08194 0.21996 -0.08425 0.21996 -0.08425 C 0.22865 -0.09212 0.23802 -0.09698 0.24826 -0.09999 C 0.25642 -0.10231 0.26753 -0.10323 0.275 -0.10879 C 0.27847 -0.11133 0.28108 -0.1162 0.2849 -0.11758 C 0.29149 -0.1199 0.29983 -0.12198 0.30486 -0.1287 C 0.31163 -0.13772 0.30781 -0.13402 0.31667 -0.13981 C 0.32153 -0.14675 0.32535 -0.15462 0.32986 -0.16203 C 0.33316 -0.16735 0.33785 -0.17059 0.34167 -0.17545 C 0.34444 -0.18772 0.35174 -0.19721 0.35833 -0.20647 C 0.36701 -0.21851 0.37621 -0.22985 0.3849 -0.24212 C 0.38628 -0.24397 0.38681 -0.24698 0.38819 -0.24883 C 0.39375 -0.25624 0.40937 -0.26295 0.41667 -0.26666 C 0.43073 -0.2736 0.44288 -0.28749 0.4566 -0.29536 C 0.46615 -0.30092 0.47812 -0.30231 0.48819 -0.30439 C 0.50642 -0.3118 0.51875 -0.30786 0.53993 -0.30647 C 0.5566 -0.29606 0.57309 -0.28541 0.58993 -0.27545 C 0.59323 -0.2736 0.6 -0.27106 0.6 -0.27106 C 0.60955 -0.25832 0.60469 -0.2618 0.61319 -0.25763 C 0.62101 -0.24791 0.61233 -0.26018 0.61996 -0.23981 C 0.6276 -0.21944 0.62535 -0.22846 0.6283 -0.21319 C 0.63108 -0.18217 0.6316 -0.1824 0.6283 -0.13772 C 0.62812 -0.13518 0.62587 -0.13356 0.625 -0.13101 C 0.62361 -0.12661 0.62274 -0.12198 0.62153 -0.11758 C 0.62101 -0.1155 0.61996 -0.1111 0.61996 -0.1111 C 0.62309 -0.06573 0.61441 -0.06272 0.63993 -0.05763 C 0.64167 -0.05832 0.64462 -0.05763 0.64496 -0.05995 C 0.64705 -0.07152 0.64566 -0.08356 0.64653 -0.09536 C 0.64774 -0.1118 0.6526 -0.12823 0.65486 -0.14444 C 0.65538 -0.13471 0.65486 -0.12499 0.6566 -0.1155 C 0.65746 -0.11064 0.66562 -0.10601 0.66823 -0.10439 C 0.67917 -0.09814 0.68976 -0.09258 0.70156 -0.08888 C 0.70816 -0.08957 0.71493 -0.08911 0.72153 -0.09096 C 0.72205 -0.0912 0.72795 -0.09953 0.7283 -0.09999 C 0.73212 -0.10647 0.73628 -0.11782 0.74167 -0.12221 C 0.74861 -0.12777 0.76736 -0.1317 0.775 -0.13332 C 0.77951 -0.10694 0.77448 -0.13842 0.7783 -0.07777 C 0.77847 -0.0736 0.78316 -0.06295 0.78663 -0.06203 C 0.79375 -0.06018 0.80104 -0.06064 0.80833 -0.05995 C 0.8092 -0.06018 0.81858 -0.06295 0.81996 -0.06434 C 0.82153 -0.06596 0.82187 -0.0692 0.82326 -0.07106 C 0.82465 -0.07291 0.82656 -0.07407 0.8283 -0.07545 C 0.83003 -0.08309 0.83333 -0.08657 0.83663 -0.09328 C 0.84549 -0.13147 0.83958 -0.10346 0.83663 -0.19999 C 0.83646 -0.20763 0.8316 -0.22221 0.8316 -0.22221 C 0.82882 -0.25092 0.82014 -0.27777 0.81667 -0.30647 C 0.81771 -0.33819 0.81198 -0.36064 0.8349 -0.37106 C 0.8408 -0.36504 0.85104 -0.36087 0.85156 -0.35092 C 0.85226 -0.33448 0.85278 -0.31643 0.84167 -0.30647 C 0.83507 -0.30069 0.82604 -0.303 0.81823 -0.30207 C 0.81059 -0.29883 0.80868 -0.29166 0.8033 -0.28425 C 0.79861 -0.26712 0.79201 -0.24675 0.7849 -0.23101 C 0.78021 -0.20647 0.77431 -0.18217 0.76996 -0.15763 C 0.77049 -0.12499 0.77049 -0.09258 0.77153 -0.05995 C 0.7717 -0.05624 0.77118 -0.05161 0.77326 -0.04883 C 0.77448 -0.04721 0.77656 -0.05069 0.7783 -0.05092 C 0.78542 -0.05207 0.79271 -0.05254 0.8 -0.05323 C 0.80868 -0.09027 0.80156 -0.05763 0.80156 -0.15555 " pathEditMode="relative" ptsTypes="fffffffffffffffffffffffffffffffffffffffffffffffffffffffffffffffA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6324600"/>
            <a:ext cx="1905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চিত্র-ক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1200" y="6324600"/>
            <a:ext cx="2438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চিত্র-খ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6" descr="C:\Users\acer\Desktop\skc\a24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3048000"/>
            <a:ext cx="266700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C:\Users\acer\Desktop\skc\a24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3048000"/>
            <a:ext cx="2590800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Up Ribbon 7"/>
          <p:cNvSpPr/>
          <p:nvPr/>
        </p:nvSpPr>
        <p:spPr>
          <a:xfrm>
            <a:off x="914400" y="228600"/>
            <a:ext cx="7010400" cy="914400"/>
          </a:xfrm>
          <a:prstGeom prst="ribbon2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54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dirty="0">
              <a:solidFill>
                <a:schemeClr val="accent4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Flowchart: Or 8"/>
          <p:cNvSpPr/>
          <p:nvPr/>
        </p:nvSpPr>
        <p:spPr>
          <a:xfrm>
            <a:off x="304800" y="457200"/>
            <a:ext cx="609600" cy="533400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Flowchart: Or 9"/>
          <p:cNvSpPr/>
          <p:nvPr/>
        </p:nvSpPr>
        <p:spPr>
          <a:xfrm>
            <a:off x="7924800" y="457200"/>
            <a:ext cx="685800" cy="533400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2" descr="C:\Users\acer\Desktop\images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1371600"/>
            <a:ext cx="3886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 descr="C:\Users\acer\Desktop\skc\a4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048000"/>
            <a:ext cx="3048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6-Point Star 12"/>
          <p:cNvSpPr/>
          <p:nvPr/>
        </p:nvSpPr>
        <p:spPr>
          <a:xfrm flipH="1">
            <a:off x="1066800" y="3276600"/>
            <a:ext cx="76200" cy="76200"/>
          </a:xfrm>
          <a:prstGeom prst="star1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C:\Documents and Settings\Administrator\Desktop\New Folder\a13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24200" y="6343650"/>
            <a:ext cx="581025" cy="5143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5.55556E-6 C 0.0033 -0.00671 0.00365 -0.01735 0.0066 -0.02221 C 0.01042 -0.0287 0.01979 -0.02962 0.025 -0.03101 C 0.0408 -0.02985 0.05643 -0.03819 0.06163 -0.01782 C 0.06215 -0.0111 0.06111 -0.0037 0.06337 0.00232 C 0.06441 0.0051 0.06771 0.00417 0.06997 0.00441 C 0.0849 0.00579 0.1 0.00603 0.11493 0.00672 C 0.1224 0.022 0.11719 0.0338 0.12656 0.04677 C 0.13125 0.02848 0.12899 0.05464 0.125 0.05996 " pathEditMode="relative" ptsTypes="ffffffffA">
                                      <p:cBhvr>
                                        <p:cTn id="4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0.04028 C 0.00729 -0.04954 0.00955 -0.06065 0.01493 -0.0713 C 0.01771 -0.1037 0.00816 -0.1419 0.02153 -0.16921 C 0.02239 -0.17523 0.02482 -0.18102 0.02482 -0.18704 C 0.02482 -0.20417 0.02378 -0.22778 0.01823 -0.24468 C 0.01528 -0.2537 0.0118 -0.26157 0.00989 -0.2713 C 0.00659 -0.28796 0.00382 -0.30532 0.00156 -0.32245 C 0.00278 -0.36759 -0.00608 -0.37593 0.00989 -0.39815 C 0.01354 -0.41181 0.02274 -0.42338 0.03159 -0.43148 C 0.04149 -0.42801 0.0401 -0.43009 0.04653 -0.42037 C 0.04861 -0.41713 0.0533 -0.41134 0.0533 -0.41134 C 0.05538 -0.3419 0.04618 -0.35833 0.06996 -0.36921 C 0.07187 -0.38009 0.07569 -0.4125 0.07656 -0.41574 C 0.07708 -0.41806 0.07708 -0.42083 0.0783 -0.42245 C 0.08107 -0.42616 0.08819 -0.43148 0.08819 -0.43148 C 0.09271 -0.41435 0.09635 -0.44352 0.10659 -0.44699 C 0.12257 -0.45231 0.14496 -0.45069 0.15816 -0.45139 C 0.15868 -0.4544 0.1585 -0.45787 0.15989 -0.46019 C 0.16094 -0.46204 0.16319 -0.46273 0.16493 -0.4625 C 0.16736 -0.46204 0.16927 -0.45926 0.17153 -0.4581 C 0.18212 -0.45255 0.18281 -0.45347 0.19496 -0.45139 C 0.2026 -0.44769 0.20555 -0.45139 0.20816 -0.44028 C 0.21094 -0.45093 0.21232 -0.45023 0.21996 -0.44699 C 0.23871 -0.43009 0.2118 -0.4537 0.22986 -0.44028 C 0.23333 -0.43773 0.23993 -0.43148 0.23993 -0.43148 C 0.24288 -0.42546 0.24375 -0.42269 0.24826 -0.41806 C 0.25139 -0.41481 0.25816 -0.40926 0.25816 -0.40926 C 0.26128 -0.39745 0.25607 -0.36921 0.26996 -0.3669 C 0.28107 -0.36505 0.29219 -0.36551 0.3033 -0.36481 C 0.3118 -0.36065 0.30694 -0.36412 0.31649 -0.35139 C 0.31771 -0.34977 0.31996 -0.35 0.32153 -0.34907 C 0.32743 -0.3456 0.33212 -0.34074 0.33819 -0.33796 C 0.34861 -0.34028 0.35191 -0.33981 0.36163 -0.34907 C 0.36788 -0.35509 0.37239 -0.36134 0.37986 -0.36481 C 0.38715 -0.37917 0.38298 -0.39213 0.39496 -0.40255 C 0.39878 -0.41042 0.40156 -0.41296 0.40816 -0.41574 C 0.4158 -0.42593 0.41788 -0.43773 0.41996 -0.45139 C 0.42673 -0.44954 0.43316 -0.44699 0.43993 -0.44468 C 0.44965 -0.43472 0.45434 -0.43542 0.46493 -0.44468 C 0.47118 -0.45741 0.46909 -0.46782 0.48159 -0.47361 C 0.48923 -0.47222 0.4993 -0.47176 0.50659 -0.4669 C 0.5118 -0.46343 0.5158 -0.46042 0.52153 -0.4581 C 0.53038 -0.44028 0.51875 -0.46181 0.52986 -0.44699 C 0.54097 -0.43218 0.52482 -0.44769 0.53819 -0.43588 C 0.54323 -0.42546 0.55034 -0.41944 0.55659 -0.41134 C 0.56076 -0.40602 0.56458 -0.39722 0.56996 -0.39352 C 0.57708 -0.38866 0.57969 -0.38981 0.58663 -0.38704 C 0.58993 -0.38565 0.59653 -0.38241 0.59653 -0.38241 C 0.59184 -0.38912 0.58298 -0.39259 0.57656 -0.39583 C 0.5717 -0.39838 0.56163 -0.40255 0.56163 -0.40255 C 0.55503 -0.41088 0.54809 -0.41852 0.54149 -0.42685 C 0.5368 -0.43287 0.53628 -0.43727 0.52986 -0.44028 C 0.521 -0.4581 0.53264 -0.43657 0.52153 -0.45139 C 0.52014 -0.45324 0.51979 -0.45625 0.51823 -0.4581 C 0.51528 -0.46157 0.50816 -0.4669 0.50816 -0.4669 C 0.50295 -0.47755 0.49722 -0.47963 0.48819 -0.48241 C 0.48038 -0.48171 0.47257 -0.48148 0.46493 -0.48032 C 0.46319 -0.48009 0.46111 -0.47963 0.45989 -0.47801 C 0.45712 -0.47431 0.4533 -0.46481 0.4533 -0.46481 C 0.45382 -0.47153 0.45486 -0.48472 0.45486 -0.48472 " pathEditMode="relative" ptsTypes="fffffffffffffffffffffffffffffffffffffffffffffffffffffffffffA">
                                      <p:cBhvr>
                                        <p:cTn id="5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752600" y="381000"/>
            <a:ext cx="4876800" cy="914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6600" dirty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Summing Junction 4"/>
          <p:cNvSpPr/>
          <p:nvPr/>
        </p:nvSpPr>
        <p:spPr>
          <a:xfrm>
            <a:off x="762000" y="609600"/>
            <a:ext cx="609600" cy="533400"/>
          </a:xfrm>
          <a:prstGeom prst="flowChartSummingJunc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lowchart: Summing Junction 5"/>
          <p:cNvSpPr/>
          <p:nvPr/>
        </p:nvSpPr>
        <p:spPr>
          <a:xfrm>
            <a:off x="7467600" y="609600"/>
            <a:ext cx="685800" cy="533400"/>
          </a:xfrm>
          <a:prstGeom prst="flowChartSummingJunc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Connector 6"/>
          <p:cNvSpPr/>
          <p:nvPr/>
        </p:nvSpPr>
        <p:spPr>
          <a:xfrm>
            <a:off x="0" y="3810000"/>
            <a:ext cx="9144000" cy="13716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4400" dirty="0">
                <a:latin typeface="NikoshBAN" pitchFamily="2" charset="0"/>
                <a:cs typeface="NikoshBAN" pitchFamily="2" charset="0"/>
              </a:rPr>
              <a:t>বিভিন্ন পরাগায়নের অভিযোজন গুলোর গুরুপ্ত ব্যাখ্যা কর?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6" descr="H:\homewor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1447800"/>
            <a:ext cx="4343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1905000" y="228600"/>
            <a:ext cx="4876800" cy="9906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88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10-Point Star 4"/>
          <p:cNvSpPr/>
          <p:nvPr/>
        </p:nvSpPr>
        <p:spPr>
          <a:xfrm flipV="1">
            <a:off x="914400" y="533400"/>
            <a:ext cx="457200" cy="45720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24-Point Star 5"/>
          <p:cNvSpPr/>
          <p:nvPr/>
        </p:nvSpPr>
        <p:spPr>
          <a:xfrm>
            <a:off x="7162800" y="457200"/>
            <a:ext cx="533400" cy="609600"/>
          </a:xfrm>
          <a:prstGeom prst="star2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3" descr="E:\poet\thank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2362200"/>
            <a:ext cx="401955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ultidocument 3"/>
          <p:cNvSpPr/>
          <p:nvPr/>
        </p:nvSpPr>
        <p:spPr>
          <a:xfrm>
            <a:off x="2057400" y="304800"/>
            <a:ext cx="4876800" cy="914400"/>
          </a:xfrm>
          <a:prstGeom prst="flowChartMultidocumen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80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76400" y="1676400"/>
            <a:ext cx="57150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8800" b="1" dirty="0">
                <a:latin typeface="NikoshBAN" pitchFamily="2" charset="0"/>
                <a:cs typeface="NikoshBAN" pitchFamily="2" charset="0"/>
              </a:rPr>
              <a:t>সুকুমার চক্রবর্তী</a:t>
            </a:r>
            <a:endParaRPr lang="en-US" sz="8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685800" y="3581400"/>
            <a:ext cx="7696200" cy="838200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7200" dirty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বনগ্রাম মাধ্যমিক বিদ্যালয়</a:t>
            </a:r>
            <a:endParaRPr lang="en-US" sz="7200" dirty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1447800" y="4800600"/>
            <a:ext cx="5410200" cy="838200"/>
          </a:xfrm>
          <a:prstGeom prst="flowChartProcess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7200" dirty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খোকসা , কুষ্টিয়া।</a:t>
            </a:r>
            <a:endParaRPr lang="en-US" sz="7200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Decagon 7"/>
          <p:cNvSpPr/>
          <p:nvPr/>
        </p:nvSpPr>
        <p:spPr>
          <a:xfrm>
            <a:off x="990600" y="1981200"/>
            <a:ext cx="304800" cy="457200"/>
          </a:xfrm>
          <a:prstGeom prst="decag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lowchart: Or 8"/>
          <p:cNvSpPr/>
          <p:nvPr/>
        </p:nvSpPr>
        <p:spPr>
          <a:xfrm>
            <a:off x="7848600" y="2057400"/>
            <a:ext cx="304800" cy="381000"/>
          </a:xfrm>
          <a:prstGeom prst="flowChartOr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8-Point Star 9"/>
          <p:cNvSpPr/>
          <p:nvPr/>
        </p:nvSpPr>
        <p:spPr>
          <a:xfrm>
            <a:off x="2362200" y="609600"/>
            <a:ext cx="304800" cy="3048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2-Point Star 10"/>
          <p:cNvSpPr/>
          <p:nvPr/>
        </p:nvSpPr>
        <p:spPr>
          <a:xfrm>
            <a:off x="5715000" y="609600"/>
            <a:ext cx="304800" cy="30480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26" name="Picture 2" descr="C:\Documents and Settings\Administrator\Desktop\sukum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4800600"/>
            <a:ext cx="1438275" cy="180181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C 0.0033 -0.003 0.00677 -0.00601 0.01007 -0.00902 C 0.01337 -0.01203 0.01841 -0.02013 0.01841 -0.02013 C 0.02066 -0.03009 0.02466 -0.04166 0.03004 -0.04907 C 0.03177 -0.05925 0.03577 -0.06759 0.03837 -0.07777 C 0.04132 -0.08935 0.04254 -0.1 0.0467 -0.11111 C 0.04723 -0.11851 0.04827 -0.12592 0.04827 -0.13333 C 0.04827 -0.14768 0.04497 -0.14699 0.05174 -0.16018 C 0.05278 -0.17245 0.05382 -0.18379 0.0566 -0.1956 C 0.05556 -0.23263 0.05469 -0.24537 0.05 -0.27569 C 0.04861 -0.30324 0.04653 -0.3155 0.04167 -0.34004 C 0.04115 -0.34814 0.0408 -0.35648 0.03993 -0.36458 C 0.03976 -0.36689 0.03855 -0.36898 0.03837 -0.37129 C 0.03577 -0.4037 0.03941 -0.41643 0.02327 -0.43796 C 0.02275 -0.44004 0.02257 -0.44259 0.0217 -0.44444 C 0.02084 -0.44629 0.01893 -0.44699 0.01841 -0.44907 C 0.01389 -0.46527 0.01667 -0.48726 0.0066 -0.5 C 0.00035 -0.52546 0.00313 -0.50879 0.00504 -0.55115 C 0.00486 -0.55185 0.00174 -0.56365 0.00174 -0.56458 C 0.00174 -0.57523 0.00764 -0.58402 0.01007 -0.59351 C 0.01077 -0.60763 0.00868 -0.62291 0.01337 -0.63564 C 0.01511 -0.6405 0.01997 -0.64907 0.01997 -0.64907 C 0.02205 -0.66296 0.01997 -0.67476 0.01997 -0.68888 " pathEditMode="relative" ptsTypes="ffffffffffffffffffffffA">
                                      <p:cBhvr>
                                        <p:cTn id="4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828800" y="304800"/>
            <a:ext cx="5029200" cy="990600"/>
          </a:xfrm>
          <a:prstGeom prst="ellipse">
            <a:avLst/>
          </a:prstGeom>
          <a:solidFill>
            <a:schemeClr val="accent3">
              <a:lumMod val="60000"/>
              <a:lumOff val="40000"/>
              <a:alpha val="8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6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 </a:t>
            </a:r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rame 4"/>
          <p:cNvSpPr/>
          <p:nvPr/>
        </p:nvSpPr>
        <p:spPr>
          <a:xfrm>
            <a:off x="762000" y="1905000"/>
            <a:ext cx="3429000" cy="609600"/>
          </a:xfrm>
          <a:prstGeom prst="fram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0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সাধারণ বিজ্ঞান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Frame 5"/>
          <p:cNvSpPr/>
          <p:nvPr/>
        </p:nvSpPr>
        <p:spPr>
          <a:xfrm>
            <a:off x="838200" y="3124200"/>
            <a:ext cx="2819400" cy="6096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8</a:t>
            </a:r>
            <a:r>
              <a:rPr lang="bn-BD" sz="3200" dirty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 শ্রেণী   </a:t>
            </a:r>
            <a:endParaRPr lang="en-US" sz="32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838200" y="4038600"/>
            <a:ext cx="2971800" cy="914400"/>
          </a:xfrm>
          <a:prstGeom prst="flowChartTerminator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6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পরাগায়ন</a:t>
            </a:r>
            <a:endParaRPr lang="en-US" sz="6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Decagon 8"/>
          <p:cNvSpPr/>
          <p:nvPr/>
        </p:nvSpPr>
        <p:spPr>
          <a:xfrm>
            <a:off x="152400" y="3276600"/>
            <a:ext cx="381000" cy="381000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ecagon 9"/>
          <p:cNvSpPr/>
          <p:nvPr/>
        </p:nvSpPr>
        <p:spPr>
          <a:xfrm>
            <a:off x="152400" y="4343400"/>
            <a:ext cx="381000" cy="381000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ecagon 10"/>
          <p:cNvSpPr/>
          <p:nvPr/>
        </p:nvSpPr>
        <p:spPr>
          <a:xfrm>
            <a:off x="152400" y="1981200"/>
            <a:ext cx="381000" cy="381000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26" name="Picture 2" descr="C:\Documents and Settings\Administrator\Desktop\New Folder\b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600200"/>
            <a:ext cx="4419600" cy="2743200"/>
          </a:xfrm>
          <a:prstGeom prst="rect">
            <a:avLst/>
          </a:prstGeom>
          <a:noFill/>
        </p:spPr>
      </p:pic>
      <p:pic>
        <p:nvPicPr>
          <p:cNvPr id="1027" name="Picture 3" descr="C:\Documents and Settings\Administrator\Desktop\New Folder\a13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6019800"/>
            <a:ext cx="581025" cy="514350"/>
          </a:xfrm>
          <a:prstGeom prst="rect">
            <a:avLst/>
          </a:prstGeom>
          <a:noFill/>
        </p:spPr>
      </p:pic>
      <p:pic>
        <p:nvPicPr>
          <p:cNvPr id="1028" name="Picture 4" descr="C:\Documents and Settings\Administrator\Desktop\New Folder\b7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4495800"/>
            <a:ext cx="4419600" cy="23622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625 C 0.02014 -0.00486 0.02882 -0.00394 0.04479 0.00046 C 0.12101 -0.00139 0.1158 0.0044 0.15816 -0.00625 C 0.17413 -0.0169 0.16667 -0.01412 0.17986 -0.01736 C 0.18299 -0.02014 0.18681 -0.0213 0.18993 -0.02408 C 0.19184 -0.02593 0.19288 -0.02917 0.19479 -0.03079 C 0.19618 -0.03218 0.19826 -0.03195 0.19983 -0.03287 C 0.20677 -0.03681 0.21076 -0.04167 0.21823 -0.04398 C 0.23004 -0.05486 0.24375 -0.06204 0.2566 -0.07084 C 0.26701 -0.07801 0.27361 -0.09121 0.2816 -0.10185 C 0.28524 -0.10672 0.29948 -0.12246 0.30313 -0.12408 C 0.30642 -0.12547 0.3132 -0.12847 0.3132 -0.12824 C 0.31823 -0.13287 0.32344 -0.13472 0.32813 -0.13959 C 0.33247 -0.14398 0.33663 -0.15185 0.33993 -0.15741 C 0.34288 -0.16227 0.34826 -0.17292 0.34826 -0.17269 C 0.35434 -0.20787 0.36146 -0.24259 0.36823 -0.27732 C 0.36875 -0.29005 0.36892 -0.30255 0.36979 -0.31528 C 0.36997 -0.31829 0.37136 -0.32107 0.37153 -0.32408 C 0.37431 -0.37222 0.36649 -0.36551 0.37986 -0.38843 C 0.38941 -0.40463 0.38177 -0.39977 0.39149 -0.40417 C 0.39826 -0.41759 0.41215 -0.41574 0.42326 -0.41736 C 0.42656 -0.41898 0.43038 -0.41898 0.43316 -0.42176 C 0.44375 -0.43172 0.4507 -0.44769 0.46146 -0.45741 C 0.46372 -0.46621 0.46719 -0.47222 0.47136 -0.47963 C 0.47604 -0.49699 0.48056 -0.50209 0.4882 -0.51736 C 0.48924 -0.51968 0.48958 -0.52338 0.49149 -0.52408 C 0.51198 -0.53102 0.48264 -0.5213 0.5066 -0.52847 C 0.51094 -0.52986 0.51979 -0.53287 0.51979 -0.53264 C 0.52101 -0.53449 0.52188 -0.53658 0.52326 -0.5375 C 0.52639 -0.53959 0.53316 -0.5419 0.53316 -0.54167 C 0.53264 -0.53959 0.53177 -0.5375 0.5316 -0.53519 C 0.53073 -0.52176 0.53195 -0.50834 0.52986 -0.49514 C 0.52899 -0.49005 0.52552 -0.48634 0.52326 -0.48195 C 0.52222 -0.47986 0.5224 -0.47732 0.52153 -0.47523 C 0.51875 -0.46829 0.51267 -0.45672 0.50816 -0.4507 C 0.50191 -0.44236 0.49063 -0.44167 0.48316 -0.43519 C 0.47552 -0.41945 0.47882 -0.41736 0.47326 -0.42847 C 0.47222 -0.43658 0.47014 -0.44468 0.46962 -0.45301 C 0.46788 -0.49306 0.475 -0.51158 0.4566 -0.5375 C 0.45712 -0.53959 0.45677 -0.54259 0.45816 -0.54398 C 0.46719 -0.55347 0.48056 -0.55672 0.49149 -0.55972 C 0.50781 -0.55232 0.52309 -0.54259 0.53993 -0.5375 C 0.55017 -0.53033 0.55521 -0.53681 0.56146 -0.52408 C 0.56563 -0.50324 0.56024 -0.52431 0.56649 -0.51065 C 0.56997 -0.50301 0.57101 -0.49259 0.57326 -0.48403 C 0.57413 -0.48079 0.5809 -0.47037 0.5816 -0.46852 C 0.58629 -0.45741 0.58802 -0.44653 0.59479 -0.4375 C 0.59983 -0.41783 0.60087 -0.41852 0.6132 -0.41297 C 0.63559 -0.41459 0.67083 -0.41019 0.69149 -0.41968 C 0.69375 -0.42199 0.69566 -0.42477 0.69826 -0.42639 C 0.7099 -0.43403 0.70035 -0.42246 0.7099 -0.43287 C 0.71441 -0.43773 0.71233 -0.43773 0.71649 -0.44398 C 0.72379 -0.45533 0.73403 -0.47014 0.74479 -0.47523 C 0.77118 -0.4713 0.76979 -0.47107 0.80486 -0.47292 C 0.81042 -0.47547 0.81597 -0.47709 0.82153 -0.47963 C 0.82726 -0.48727 0.83038 -0.49028 0.8382 -0.49306 C 0.84479 -0.49884 0.85451 -0.50301 0.8599 -0.51065 C 0.86007 -0.51088 0.86788 -0.5213 0.86649 -0.52176 C 0.86163 -0.52361 0.8566 -0.52037 0.85156 -0.51968 C 0.84427 -0.51713 0.83872 -0.51158 0.8316 -0.50857 C 0.82535 -0.5007 0.8132 -0.49676 0.80486 -0.49306 C 0.79757 -0.48982 0.79201 -0.48496 0.7849 -0.48195 C 0.77951 -0.47685 0.77448 -0.4757 0.76823 -0.47292 C 0.75868 -0.46042 0.74774 -0.44977 0.7382 -0.4375 C 0.72361 -0.44213 0.72205 -0.45486 0.71146 -0.46412 C 0.70955 -0.47246 0.70816 -0.47755 0.70816 -0.48634 " pathEditMode="relative" rAng="0" ptsTypes="fffffffffffffffffffffffffffffffffffffffffffffffffffffffffffffffffA">
                                      <p:cBhvr>
                                        <p:cTn id="38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" y="-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ecision 3"/>
          <p:cNvSpPr/>
          <p:nvPr/>
        </p:nvSpPr>
        <p:spPr>
          <a:xfrm>
            <a:off x="914400" y="228600"/>
            <a:ext cx="6096000" cy="1143000"/>
          </a:xfrm>
          <a:prstGeom prst="flowChartDecisi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60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6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524000" y="1828800"/>
            <a:ext cx="4876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এ পাঠ শেষে শিক্ষার্থীরা -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Flowchart: Alternate Process 5"/>
          <p:cNvSpPr/>
          <p:nvPr/>
        </p:nvSpPr>
        <p:spPr>
          <a:xfrm>
            <a:off x="1371600" y="3276600"/>
            <a:ext cx="4572000" cy="457200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পরাগায়ন ব্যাখ্যা  করতে পারবে।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1371600" y="4114800"/>
            <a:ext cx="4953000" cy="9144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স্বপরাগায়ন এবং পর পরাগায়ন চিহ্নত করে কারন সনাক্ত করতে পারবে।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1295400" y="5334000"/>
            <a:ext cx="5867400" cy="1143000"/>
          </a:xfrm>
          <a:prstGeom prst="flowChartAlternateProcess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2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ফুল গঠনের কিছু পরিবর্ত্তন লক্ষ্য করে  বিবিধ অভিযোজন সর্ম্পকে বিশ্লেষন করতে পারতে।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Smiley Face 8"/>
          <p:cNvSpPr/>
          <p:nvPr/>
        </p:nvSpPr>
        <p:spPr>
          <a:xfrm>
            <a:off x="381000" y="4419600"/>
            <a:ext cx="3810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miley Face 9"/>
          <p:cNvSpPr/>
          <p:nvPr/>
        </p:nvSpPr>
        <p:spPr>
          <a:xfrm>
            <a:off x="381000" y="3352800"/>
            <a:ext cx="3810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miley Face 10"/>
          <p:cNvSpPr/>
          <p:nvPr/>
        </p:nvSpPr>
        <p:spPr>
          <a:xfrm>
            <a:off x="304800" y="5715000"/>
            <a:ext cx="381000" cy="381000"/>
          </a:xfrm>
          <a:prstGeom prst="smileyFac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Chevron 11"/>
          <p:cNvSpPr/>
          <p:nvPr/>
        </p:nvSpPr>
        <p:spPr>
          <a:xfrm>
            <a:off x="1905000" y="685800"/>
            <a:ext cx="609600" cy="22860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5410200" y="609600"/>
            <a:ext cx="6096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>
          <a:xfrm>
            <a:off x="1524000" y="304800"/>
            <a:ext cx="6096000" cy="838200"/>
          </a:xfrm>
          <a:prstGeom prst="pent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48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পরাগায়নের সংগা</a:t>
            </a:r>
            <a:endParaRPr lang="en-US" sz="48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0" y="1676400"/>
            <a:ext cx="9144000" cy="1143000"/>
          </a:xfrm>
          <a:prstGeom prst="flowChartTerminator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ফুলের পরাগধানী হতে পরাগরেনু একই ফুলে অথবা একই জাতের অন্য ফুলের গর্ভমুন্ডে স্থানান্তরিত হওয়াকে পরাগায়ন বলে।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12" descr="C:\Documents and Settings\Administrator\Desktop\New Folder\New Folder\a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3124200"/>
            <a:ext cx="2438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C:\Documents and Settings\Administrator\Desktop\New Folder\New Folder\a20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2971800"/>
            <a:ext cx="4038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C:\Documents and Settings\Administrator\Desktop\New Folder\New Folder\a15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76400" y="5943600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Multiply 8"/>
          <p:cNvSpPr/>
          <p:nvPr/>
        </p:nvSpPr>
        <p:spPr>
          <a:xfrm>
            <a:off x="2209800" y="533400"/>
            <a:ext cx="609600" cy="4572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Multiply 9"/>
          <p:cNvSpPr/>
          <p:nvPr/>
        </p:nvSpPr>
        <p:spPr>
          <a:xfrm>
            <a:off x="6248400" y="609600"/>
            <a:ext cx="609600" cy="4572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-Point Star 10"/>
          <p:cNvSpPr/>
          <p:nvPr/>
        </p:nvSpPr>
        <p:spPr>
          <a:xfrm>
            <a:off x="685800" y="3733800"/>
            <a:ext cx="76200" cy="7620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8-Point Star 11"/>
          <p:cNvSpPr/>
          <p:nvPr/>
        </p:nvSpPr>
        <p:spPr>
          <a:xfrm>
            <a:off x="1066800" y="3505200"/>
            <a:ext cx="76200" cy="76200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9259E-6 C 0.00642 -0.00278 0.01041 -0.00046 0.01666 0.00232 C 0.01718 0.00463 0.01823 0.00672 0.01823 0.00903 C 0.01823 0.01135 0.01649 0.0132 0.01666 0.01551 C 0.01701 0.02014 0.01996 0.02894 0.01996 0.02894 C 0.01823 0.04005 0.01736 0.04514 0.02326 0.05347 C 0.021 0.08611 0.01701 0.11922 0.02326 0.15116 C 0.01979 0.17361 0.02066 0.18588 0.02326 0.20903 C 0.02378 0.22084 0.02291 0.23287 0.025 0.24445 C 0.02534 0.24676 0.02829 0.24769 0.02986 0.24676 C 0.03142 0.2456 0.03159 0.24005 0.03159 0.24005 " pathEditMode="relative" ptsTypes="ffffffffff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C -0.00173 -0.0007 -0.00347 -0.00116 -0.00503 -0.00209 C -0.00677 -0.00324 -0.00798 -0.00648 -0.01007 -0.00648 C -0.0125 -0.00648 -0.01909 0.00324 -0.02014 0.00463 C -0.02378 0.0199 -0.02014 0.00162 -0.02014 0.03125 C -0.02014 0.07615 -0.01788 0.06551 -0.02343 0.0868 C -0.01962 0.10231 -0.01909 0.0956 -0.0217 0.10671 C -0.01927 0.14028 -0.01875 0.14884 -0.02014 0.18889 C -0.01371 0.21342 -0.01753 0.23981 -0.0118 0.26458 C -0.01406 0.2743 -0.01562 0.27708 -0.0217 0.26898 " pathEditMode="relative" ptsTypes="fffffffff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6.2963E-6 C 0.00451 -0.01759 -0.00226 0.00394 0.00677 -0.01111 C 0.00781 -0.01296 0.00729 -0.01597 0.00833 -0.01782 C 0.01128 -0.02291 0.0151 -0.02685 0.0184 -0.03124 C 0.02587 -0.0412 0.02934 -0.05532 0.03507 -0.06666 C 0.03316 -0.07407 0.03194 -0.08148 0.03003 -0.08888 C 0.02882 -0.11087 0.02691 -0.1243 0.02344 -0.14444 C 0.02465 -0.16342 0.02135 -0.20023 0.03177 -0.21342 C 0.03351 -0.21828 0.03663 -0.22198 0.03837 -0.22685 C 0.04132 -0.23448 0.03837 -0.23634 0.0434 -0.24236 C 0.04635 -0.24583 0.05035 -0.24745 0.0533 -0.25115 C 0.05764 -0.25648 0.05937 -0.25995 0.0651 -0.26226 C 0.06962 -0.27129 0.07621 -0.27384 0.08333 -0.28009 C 0.08507 -0.28148 0.08837 -0.28448 0.08837 -0.28448 C 0.08941 -0.2868 0.0901 -0.28935 0.09167 -0.2912 C 0.09462 -0.29467 0.09896 -0.29629 0.10173 -0.29999 C 0.10451 -0.3037 0.10642 -0.30948 0.11007 -0.31111 C 0.11701 -0.31435 0.11371 -0.31203 0.11996 -0.31782 C 0.12292 -0.32916 0.13333 -0.33448 0.1401 -0.34236 C 0.14305 -0.34583 0.14844 -0.35347 0.14844 -0.35347 C 0.14983 -0.35948 0.15208 -0.36805 0.15677 -0.37129 C 0.17621 -0.38448 0.20087 -0.38726 0.2217 -0.38888 C 0.23108 -0.38958 0.24062 -0.3905 0.25 -0.3912 C 0.2717 -0.39004 0.29792 -0.39351 0.3184 -0.38009 C 0.31944 -0.37777 0.32031 -0.37523 0.3217 -0.37337 C 0.32309 -0.37152 0.32535 -0.37106 0.32673 -0.36898 C 0.34028 -0.34814 0.32708 -0.36111 0.33837 -0.35115 C 0.34062 -0.33935 0.34427 -0.33078 0.3533 -0.32685 C 0.3533 -0.32615 0.34983 -0.29467 0.3533 -0.28888 C 0.35434 -0.28703 0.3566 -0.2905 0.35833 -0.2912 C 0.36302 -0.30069 0.3618 -0.29722 0.3651 -0.31111 C 0.36562 -0.31342 0.36545 -0.3162 0.36667 -0.31782 C 0.36788 -0.31944 0.36996 -0.31944 0.3717 -0.32013 C 0.37899 -0.31689 0.38437 -0.30995 0.39167 -0.30671 C 0.39687 -0.29976 0.40104 -0.2993 0.40503 -0.2912 C 0.40642 -0.27361 0.41024 -0.26689 0.4 -0.25786 C 0.40868 -0.24629 0.42326 -0.24236 0.43507 -0.24004 C 0.43385 -0.21944 0.43576 -0.21226 0.4283 -0.19791 C 0.42778 -0.1956 0.4276 -0.19328 0.42673 -0.1912 C 0.42483 -0.18657 0.41996 -0.17777 0.41996 -0.17777 C 0.41614 -0.16203 0.42274 -0.14513 0.41667 -0.12893 C 0.41354 -0.1206 0.41423 -0.12268 0.40833 -0.12013 C 0.40503 -0.11874 0.39844 -0.11573 0.39844 -0.11573 C 0.39444 -0.11041 0.39062 -0.10972 0.38663 -0.10462 C 0.38264 -0.08703 0.37344 -0.09421 0.36007 -0.0956 C 0.34948 -0.10972 0.33767 -0.11296 0.32344 -0.11782 C 0.3158 -0.12453 0.31719 -0.12546 0.32344 -0.13333 C 0.32448 -0.13819 0.32778 -0.14189 0.3283 -0.14675 C 0.32969 -0.15856 0.32864 -0.1706 0.33003 -0.1824 C 0.33108 -0.19097 0.34653 -0.20462 0.35173 -0.20902 C 0.35816 -0.20671 0.36371 -0.203 0.36996 -0.19999 C 0.37222 -0.20069 0.37517 -0.19999 0.37673 -0.20231 C 0.37899 -0.20578 0.38003 -0.21573 0.38003 -0.21573 C 0.38055 -0.22823 0.38142 -0.24097 0.38177 -0.25347 C 0.38212 -0.26342 0.36719 -0.33773 0.39167 -0.34907 C 0.39583 -0.34328 0.39844 -0.33796 0.4033 -0.33333 C 0.40555 -0.32453 0.40555 -0.31504 0.40833 -0.30671 C 0.41215 -0.2956 0.41684 -0.27939 0.4217 -0.26898 C 0.42326 -0.26597 0.425 -0.26296 0.42673 -0.26018 C 0.42778 -0.25856 0.42917 -0.2574 0.43003 -0.25555 C 0.43455 -0.24652 0.43646 -0.24166 0.4434 -0.23564 C 0.44844 -0.22523 0.45677 -0.21782 0.46337 -0.20902 C 0.46788 -0.203 0.47205 -0.19004 0.475 -0.1824 C 0.47587 -0.18032 0.47569 -0.17754 0.47673 -0.17569 C 0.47795 -0.17361 0.48021 -0.17291 0.48177 -0.17129 C 0.48298 -0.1699 0.4842 -0.16828 0.48507 -0.16666 C 0.49028 -0.15717 0.49444 -0.14884 0.5 -0.14004 C 0.50486 -0.13217 0.5059 -0.12198 0.51007 -0.11342 C 0.51059 -0.11111 0.51076 -0.10879 0.51163 -0.10671 C 0.5125 -0.10416 0.51545 -0.10277 0.5151 -0.09999 C 0.51476 -0.09745 0.5118 -0.09698 0.51007 -0.0956 C 0.50903 -0.09328 0.50868 -0.08958 0.50677 -0.08888 C 0.50173 -0.08726 0.50312 -0.09768 0.50503 -0.09999 C 0.50625 -0.10161 0.50851 -0.10115 0.51007 -0.10231 C 0.5118 -0.10347 0.51337 -0.10532 0.5151 -0.10671 C 0.51788 -0.10601 0.52239 -0.1081 0.52344 -0.10462 C 0.52986 -0.08286 0.52187 -0.08448 0.51337 -0.0824 C 0.51441 -0.08078 0.51597 -0.07962 0.51667 -0.07777 C 0.51962 -0.0699 0.51719 -0.06365 0.51996 -0.07569 C 0.51562 -0.09953 0.51371 -0.10231 0.5184 -0.13333 C 0.51875 -0.13611 0.52187 -0.13611 0.52344 -0.13796 C 0.52864 -0.14374 0.53264 -0.14606 0.53837 -0.15115 C 0.54097 -0.16087 0.5441 -0.15925 0.5467 -0.16898 C 0.55 -0.21898 0.5408 -0.17986 0.5717 -0.19791 C 0.57483 -0.19976 0.57396 -0.20671 0.575 -0.21111 C 0.57691 -0.21874 0.5816 -0.22222 0.58663 -0.22453 C 0.59201 -0.23124 0.59983 -0.23472 0.60677 -0.23796 C 0.6118 -0.24791 0.60989 -0.24259 0.61337 -0.25786 C 0.61389 -0.26018 0.61163 -0.25115 0.61163 -0.25115 C 0.62274 -0.24768 0.63437 -0.25277 0.64496 -0.25786 C 0.65278 -0.27314 0.64792 -0.26967 0.65677 -0.27337 C 0.65729 -0.27638 0.65712 -0.27986 0.65833 -0.2824 C 0.66024 -0.28634 0.67153 -0.2949 0.675 -0.29791 C 0.67934 -0.31504 0.67344 -0.29398 0.68003 -0.31111 C 0.68403 -0.32152 0.68472 -0.33379 0.68837 -0.34444 C 0.69045 -0.35046 0.69496 -0.36226 0.69496 -0.36226 C 0.69792 -0.38124 0.69653 -0.38703 0.68177 -0.3912 C 0.6651 -0.38958 0.66111 -0.39004 0.64844 -0.38448 C 0.6434 -0.38217 0.63333 -0.37777 0.63333 -0.37777 C 0.62396 -0.37847 0.61441 -0.37893 0.60503 -0.38009 C 0.59792 -0.38101 0.59844 -0.38356 0.59167 -0.3868 C 0.58993 -0.38773 0.5776 -0.39097 0.57673 -0.3912 C 0.57292 -0.39374 0.56875 -0.39513 0.5651 -0.39791 C 0.55503 -0.40532 0.54948 -0.41273 0.53837 -0.41573 C 0.53212 -0.42106 0.52604 -0.42129 0.51996 -0.42685 C 0.51007 -0.42523 0.50104 -0.42407 0.49167 -0.42013 C 0.48941 -0.41573 0.48733 -0.41111 0.48507 -0.40671 C 0.48403 -0.40439 0.48177 -0.39999 0.48177 -0.39999 C 0.47934 -0.38773 0.47535 -0.378 0.48003 -0.36458 C 0.48246 -0.35786 0.49358 -0.34629 0.49844 -0.34004 C 0.51302 -0.32175 0.49774 -0.34999 0.51007 -0.32893 C 0.51094 -0.32754 0.51805 -0.31319 0.51996 -0.30902 C 0.52187 -0.30509 0.53003 -0.30462 0.53003 -0.30462 C 0.53976 -0.29166 0.53507 -0.29652 0.5434 -0.28888 C 0.54983 -0.27615 0.56076 -0.26481 0.5717 -0.26018 C 0.57465 -0.24861 0.57673 -0.25509 0.58177 -0.24675 C 0.58906 -0.23495 0.59149 -0.23703 0.6 -0.22893 C 0.60903 -0.22036 0.61979 -0.21064 0.63003 -0.20462 C 0.63663 -0.20092 0.64358 -0.20023 0.65 -0.1956 C 0.65347 -0.19305 0.66007 -0.1868 0.66007 -0.1868 C 0.66059 -0.18448 0.66076 -0.18217 0.66163 -0.18009 C 0.6625 -0.17823 0.66441 -0.17754 0.6651 -0.17569 C 0.66771 -0.16736 0.66736 -0.15786 0.6684 -0.14907 C 0.66614 -0.12569 0.66337 -0.11064 0.6533 -0.0912 C 0.65087 -0.08101 0.64601 -0.07546 0.64167 -0.06666 C 0.64288 -0.05185 0.64444 -0.028 0.65677 -0.02222 C 0.65833 -0.02013 0.66024 -0.01805 0.66163 -0.01573 C 0.66458 -0.01064 0.66996 6.2963E-6 0.66996 6.2963E-6 C 0.67309 0.01181 0.67239 0.00255 0.66667 0.00879 C 0.6651 0.01042 0.66441 0.0132 0.66337 0.01552 C 0.66892 0.02686 0.66354 0.01899 0.6717 0.02431 C 0.67344 0.02547 0.67882 0.02871 0.67673 0.02871 C 0.67378 0.02871 0.67135 0.02524 0.6684 0.02431 C 0.65851 0.0213 0.64809 0.02153 0.63837 0.0176 C 0.63229 0.01505 0.62621 0.01042 0.61996 0.00879 C 0.61649 0.00788 0.59687 0.00487 0.5934 0.0044 C 0.58542 0.0007 0.5783 -0.00416 0.56996 -0.00671 C 0.56771 -0.0081 0.5651 -0.00879 0.56337 -0.01111 C 0.56302 -0.01157 0.56024 -0.02407 0.56007 -0.02453 C 0.55625 -0.04212 0.55434 -0.05972 0.55173 -0.07777 C 0.55226 -0.09166 0.54757 -0.11458 0.55677 -0.12685 C 0.55955 -0.13055 0.56632 -0.13796 0.56996 -0.14004 C 0.57326 -0.14189 0.58003 -0.14444 0.58003 -0.14444 C 0.58559 -0.14374 0.59114 -0.14374 0.5967 -0.14236 C 0.60017 -0.14143 0.60677 -0.13796 0.60677 -0.13796 C 0.60608 -0.13495 0.60469 -0.12546 0.6 -0.12685 C 0.59826 -0.12731 0.59896 -0.13124 0.59844 -0.13333 C 0.59375 -0.15601 0.59722 -0.14467 0.59167 -0.16018 C 0.58993 -0.17222 0.58385 -0.20231 0.5901 -0.20902 C 0.59184 -0.21087 0.59444 -0.21041 0.5967 -0.21111 C 0.60798 -0.20648 0.6059 -0.20277 0.61163 -0.1912 C 0.61476 -0.17523 0.61337 -0.18541 0.61337 -0.16018 " pathEditMode="relative" ptsTypes="fffffffffffffffffffffffffffffffffffffffffffffffffffffffffffffffffffffffffffffffffffffffffffffffffffffffffffffffffffffffffffffffffffffffffffffffffffffffA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eparation 3"/>
          <p:cNvSpPr/>
          <p:nvPr/>
        </p:nvSpPr>
        <p:spPr>
          <a:xfrm>
            <a:off x="685800" y="304800"/>
            <a:ext cx="7848600" cy="838200"/>
          </a:xfrm>
          <a:prstGeom prst="flowChartPreparation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4800" b="1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পরাগায়নের শ্রেণী বিভাগ</a:t>
            </a:r>
            <a:endParaRPr lang="en-US" sz="4800" b="1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3200400" y="1524000"/>
            <a:ext cx="3200400" cy="609600"/>
          </a:xfrm>
          <a:prstGeom prst="flowChartTerminator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পরাগায়ন  ২ প্রকার</a:t>
            </a:r>
            <a:endParaRPr lang="en-US" sz="36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Down Ribbon 5"/>
          <p:cNvSpPr/>
          <p:nvPr/>
        </p:nvSpPr>
        <p:spPr>
          <a:xfrm>
            <a:off x="228600" y="3276600"/>
            <a:ext cx="4267200" cy="68580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4400" dirty="0">
                <a:latin typeface="NikoshBAN" pitchFamily="2" charset="0"/>
                <a:cs typeface="NikoshBAN" pitchFamily="2" charset="0"/>
              </a:rPr>
              <a:t>স্বপরাগায়ন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Down Ribbon 6"/>
          <p:cNvSpPr/>
          <p:nvPr/>
        </p:nvSpPr>
        <p:spPr>
          <a:xfrm>
            <a:off x="4876800" y="3276600"/>
            <a:ext cx="4267200" cy="68580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4000" dirty="0">
                <a:latin typeface="NikoshBAN" pitchFamily="2" charset="0"/>
                <a:cs typeface="NikoshBAN" pitchFamily="2" charset="0"/>
              </a:rPr>
              <a:t>পরপরাগায়ন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0" y="6096000"/>
            <a:ext cx="4572000" cy="685800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একই ফুলে বা একই গাছের ভিন্ন দুটি ফুলের মধ্যে পরাগায়ন হলে তাকে স্বপরাগায়ন বলে।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9" name="Straight Arrow Connector 8"/>
          <p:cNvCxnSpPr>
            <a:stCxn id="5" idx="2"/>
          </p:cNvCxnSpPr>
          <p:nvPr/>
        </p:nvCxnSpPr>
        <p:spPr>
          <a:xfrm rot="5400000">
            <a:off x="4572001" y="2362200"/>
            <a:ext cx="457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667000" y="2590800"/>
            <a:ext cx="403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2400301" y="2932112"/>
            <a:ext cx="533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6400007" y="2972594"/>
            <a:ext cx="6096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8" descr="C:\Documents and Settings\Administrator\Desktop\New Folder\a5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267200"/>
            <a:ext cx="33528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9" descr="C:\Documents and Settings\Administrator\Desktop\New Folder\New Folder\a9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38625" y="3962400"/>
            <a:ext cx="17811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0" descr="C:\Documents and Settings\Administrator\Desktop\New Folder\New Folder\a9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4038600"/>
            <a:ext cx="17811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lowchart: Terminator 15"/>
          <p:cNvSpPr/>
          <p:nvPr/>
        </p:nvSpPr>
        <p:spPr>
          <a:xfrm>
            <a:off x="4724400" y="5867400"/>
            <a:ext cx="4419600" cy="990600"/>
          </a:xfrm>
          <a:prstGeom prst="flowChartTermina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একই প্রজাতির দুটি ভিন্ন উদ্ভিদের ফুলের মধ্যে যখন পরাগ সংযোগ ঘটে তখন তাকে পর-পরাগায়ন বলে।</a:t>
            </a:r>
          </a:p>
          <a:p>
            <a:pPr algn="ctr">
              <a:defRPr/>
            </a:pP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Documents and Settings\Administrator\Desktop\New Folder\a13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1600200"/>
            <a:ext cx="581025" cy="5143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6" grpId="0" animBg="1"/>
      <p:bldP spid="1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ultidocument 3"/>
          <p:cNvSpPr/>
          <p:nvPr/>
        </p:nvSpPr>
        <p:spPr>
          <a:xfrm>
            <a:off x="1600200" y="304800"/>
            <a:ext cx="5410200" cy="838200"/>
          </a:xfrm>
          <a:prstGeom prst="flowChartMultidocumen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54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অভিযোজন</a:t>
            </a:r>
            <a:endParaRPr lang="en-US" sz="54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Quad Arrow 4"/>
          <p:cNvSpPr/>
          <p:nvPr/>
        </p:nvSpPr>
        <p:spPr>
          <a:xfrm>
            <a:off x="228600" y="1905000"/>
            <a:ext cx="533400" cy="457200"/>
          </a:xfrm>
          <a:prstGeom prst="quad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Quad Arrow 5"/>
          <p:cNvSpPr/>
          <p:nvPr/>
        </p:nvSpPr>
        <p:spPr>
          <a:xfrm>
            <a:off x="228600" y="3581400"/>
            <a:ext cx="457200" cy="457200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Terminator 6"/>
          <p:cNvSpPr/>
          <p:nvPr/>
        </p:nvSpPr>
        <p:spPr>
          <a:xfrm>
            <a:off x="1295400" y="1752600"/>
            <a:ext cx="7086600" cy="914400"/>
          </a:xfrm>
          <a:prstGeom prst="flowChartTerminator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2400" dirty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পরাগায়নের মাধ্যমগুলোর সাহায্য পেতে ফুলের গঠনের কিছু পরিবর্তন লক্ষ করা যায়। একে অভিযোজন বলে।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1676400" y="5181600"/>
            <a:ext cx="4495800" cy="914400"/>
          </a:xfrm>
          <a:prstGeom prst="flowChartTermina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n-BD" sz="36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পতঙ্গ ফুলের অভিযোজন।</a:t>
            </a:r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11" descr="C:\Documents and Settings\Administrator\Desktop\New Folder\a1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3124200"/>
            <a:ext cx="2133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ounded Rectangle 9"/>
          <p:cNvSpPr/>
          <p:nvPr/>
        </p:nvSpPr>
        <p:spPr>
          <a:xfrm>
            <a:off x="838200" y="3352800"/>
            <a:ext cx="6096000" cy="990600"/>
          </a:xfrm>
          <a:prstGeom prst="round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600" dirty="0">
                <a:solidFill>
                  <a:schemeClr val="accent3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ফুল বড় , রংগীন , মধুগ্রন্থিযুক্ত। পরাগরেনু ও  গর্ভমুন্ড আঠাল ও সুগন্ধযুক্ত।</a:t>
            </a:r>
            <a:endParaRPr lang="en-US" sz="3600" dirty="0">
              <a:solidFill>
                <a:schemeClr val="accent3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1524000" y="457200"/>
            <a:ext cx="5562600" cy="6096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dirty="0">
                <a:latin typeface="NikoshBAN" pitchFamily="2" charset="0"/>
                <a:cs typeface="NikoshBAN" pitchFamily="2" charset="0"/>
              </a:rPr>
              <a:t>বায়ুপরাগী ফুলের অভিযোজন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47800" y="3505200"/>
            <a:ext cx="1295400" cy="6096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5400" dirty="0">
                <a:latin typeface="NikoshBAN" pitchFamily="2" charset="0"/>
                <a:cs typeface="NikoshBAN" pitchFamily="2" charset="0"/>
              </a:rPr>
              <a:t>ধান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Quad Arrow 5"/>
          <p:cNvSpPr/>
          <p:nvPr/>
        </p:nvSpPr>
        <p:spPr>
          <a:xfrm>
            <a:off x="533400" y="3581400"/>
            <a:ext cx="457200" cy="533400"/>
          </a:xfrm>
          <a:prstGeom prst="quad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Terminator 6"/>
          <p:cNvSpPr/>
          <p:nvPr/>
        </p:nvSpPr>
        <p:spPr>
          <a:xfrm>
            <a:off x="1295400" y="1981200"/>
            <a:ext cx="6248400" cy="914400"/>
          </a:xfrm>
          <a:prstGeom prst="flowChartTerminator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ফুল ছোট, হাল্কা ও মধুগ্রন্থিযুক্ত। এসব ফুলের সুগন্ধ নেই। এরা আকারে ক্ষুদ্র।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Documents and Settings\Administrator\My Documents\dd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3352800"/>
            <a:ext cx="5410200" cy="3276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ecision 3"/>
          <p:cNvSpPr/>
          <p:nvPr/>
        </p:nvSpPr>
        <p:spPr>
          <a:xfrm>
            <a:off x="1371600" y="152400"/>
            <a:ext cx="6019800" cy="1143000"/>
          </a:xfrm>
          <a:prstGeom prst="flowChartDecision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32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পানিপরাগী ফুলের অভিযোজন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iamond 4"/>
          <p:cNvSpPr/>
          <p:nvPr/>
        </p:nvSpPr>
        <p:spPr>
          <a:xfrm>
            <a:off x="304800" y="457200"/>
            <a:ext cx="381000" cy="38100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gular Pentagon 5"/>
          <p:cNvSpPr/>
          <p:nvPr/>
        </p:nvSpPr>
        <p:spPr>
          <a:xfrm>
            <a:off x="8153400" y="457200"/>
            <a:ext cx="381000" cy="45720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Alternate Process 6"/>
          <p:cNvSpPr/>
          <p:nvPr/>
        </p:nvSpPr>
        <p:spPr>
          <a:xfrm>
            <a:off x="3124200" y="6248400"/>
            <a:ext cx="3048000" cy="609600"/>
          </a:xfrm>
          <a:prstGeom prst="flowChartAlternate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800" dirty="0">
                <a:latin typeface="NikoshBAN" pitchFamily="2" charset="0"/>
                <a:cs typeface="NikoshBAN" pitchFamily="2" charset="0"/>
              </a:rPr>
              <a:t>শাপলা ফুল , পাতাশ্যাওলা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2" descr="C:\Documents and Settings\Administrator\Desktop\New Folder\a16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447800"/>
            <a:ext cx="7239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lowchart: Terminator 8"/>
          <p:cNvSpPr/>
          <p:nvPr/>
        </p:nvSpPr>
        <p:spPr>
          <a:xfrm>
            <a:off x="76200" y="5334000"/>
            <a:ext cx="9144000" cy="685800"/>
          </a:xfrm>
          <a:prstGeom prst="flowChartTerminator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এর আকার ক্ষুদ্র এবং হালকা। এরা সহজেই পনিতে ভাসতে পারে। সুগন্ধ নেই , স্ত্রীফুলের বৃন্ত লম্বা কিন্তু পুং ফুলের বৃন্ত ছোট। এরা পানিতে ভাসতে পরে।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16-Point Star 9"/>
          <p:cNvSpPr/>
          <p:nvPr/>
        </p:nvSpPr>
        <p:spPr>
          <a:xfrm>
            <a:off x="7924800" y="2057400"/>
            <a:ext cx="76200" cy="76200"/>
          </a:xfrm>
          <a:prstGeom prst="star1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2-Point Star 10"/>
          <p:cNvSpPr/>
          <p:nvPr/>
        </p:nvSpPr>
        <p:spPr>
          <a:xfrm>
            <a:off x="5181600" y="4572000"/>
            <a:ext cx="76200" cy="76200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ndAc>
      <p:stSnd>
        <p:snd r:embed="rId2" name="wind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9.25926E-6 C -0.01597 -0.00741 -0.02673 -0.00371 -0.04496 -0.00232 C -0.05051 0.00023 -0.05607 0.00185 -0.06163 0.00439 C -0.06805 0.01296 -0.07274 0.02037 -0.08003 0.02662 C -0.09496 0.02453 -0.10902 0.02152 -0.12326 0.0155 C -0.12777 0.01157 -0.13333 0.0074 -0.13836 0.00439 C -0.14149 0.00254 -0.14826 -9.25926E-6 -0.14826 -9.25926E-6 C -0.15329 0.00208 -0.16336 0.00648 -0.16336 0.00648 C -0.17117 0.01365 -0.16666 0.01041 -0.17829 0.0155 C -0.18003 0.0162 -0.18333 0.01759 -0.18333 0.01759 C -0.18836 0.02222 -0.19253 0.02384 -0.19826 0.02662 C -0.20607 0.03657 -0.20972 0.03287 -0.22169 0.03101 C -0.22829 0.02222 -0.23593 0.01296 -0.24496 0.00879 C -0.25173 -0.0051 -0.24409 0.0074 -0.25329 -9.25926E-6 C -0.26475 -0.00926 -0.24756 -0.00093 -0.26163 -0.00672 C -0.27083 -0.01482 -0.28333 -0.00834 -0.2934 -0.00463 C -0.29669 -0.00348 -0.30329 -9.25926E-6 -0.30329 -9.25926E-6 C -0.31024 0.01365 -0.31857 0.01921 -0.33003 0.0243 C -0.33333 0.02569 -0.33663 0.02731 -0.33992 0.0287 C -0.34166 0.02939 -0.34496 0.03101 -0.34496 0.03101 C -0.34722 0.03032 -0.34947 0.02962 -0.35173 0.0287 C -0.35503 0.02731 -0.36163 0.0243 -0.36163 0.0243 C -0.36753 0.01643 -0.37065 0.01759 -0.37673 0.01111 C -0.38246 0.00486 -0.38801 -0.00186 -0.3934 -0.00903 C -0.39583 -0.01227 -0.39999 -0.01204 -0.40329 -0.01343 C -0.41215 -0.01737 -0.42083 -0.02038 -0.43003 -0.02223 C -0.44149 -0.01945 -0.43593 -0.0213 -0.44826 -0.01575 C -0.44999 -0.01505 -0.45329 -0.01343 -0.45329 -0.01343 C -0.46475 0.00185 -0.45937 -0.00348 -0.4684 0.00439 C -0.47204 0.01157 -0.47638 0.01712 -0.48003 0.0243 C -0.48402 0.0405 -0.47985 0.03657 -0.48992 0.03981 C -0.49808 0.04722 -0.50103 0.04282 -0.51006 0.03981 C -0.51961 0.02708 -0.51458 0.03032 -0.52326 0.02662 C -0.52899 0.01921 -0.53801 0.01388 -0.54496 0.00879 C -0.54843 0.00624 -0.55503 -9.25926E-6 -0.55503 -9.25926E-6 C -0.57013 0.00486 -0.56406 0.00254 -0.57326 0.00648 C -0.57951 0.01481 -0.58211 0.02106 -0.58992 0.0243 C -0.59999 0.0331 -0.59982 0.04097 -0.60329 0.05555 C -0.60121 0.08217 -0.60312 0.07013 -0.59496 0.08657 C -0.59288 0.09513 -0.59062 0.09699 -0.58506 0.10208 C -0.58454 0.10439 -0.58333 0.10879 -0.58333 0.10879 " pathEditMode="relative" ptsTypes="ffffffffffffffffffffffffffffffffffffffffA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7.40741E-7 C 0.00417 -0.00856 0.00347 -0.01204 0.0099 -0.01782 C 0.01198 -0.02616 0.0184 -0.04213 0.02327 -0.04907 C 0.02014 -0.07083 0.01424 -0.07592 1.94444E-6 -0.08241 C -0.00173 -0.08079 -0.00312 -0.07893 -0.00503 -0.07778 C -0.0066 -0.07662 -0.00937 -0.07361 -0.01007 -0.07569 C -0.01736 -0.09537 -0.00521 -0.09514 -0.0184 -0.10671 C -0.02118 -0.10602 -0.02413 -0.10602 -0.02673 -0.10463 C -0.02812 -0.1037 -0.02864 -0.10116 -0.03003 -0.1 C -0.0316 -0.09884 -0.03333 -0.09861 -0.03507 -0.09792 C -0.04288 -0.09097 -0.05191 -0.09004 -0.06007 -0.08449 C -0.0658 -0.08079 -0.07048 -0.07824 -0.07673 -0.07569 C -0.07986 -0.07616 -0.08923 -0.07685 -0.0934 -0.08009 C -0.10677 -0.09051 -0.09392 -0.08426 -0.10503 -0.08889 C -0.11597 -0.10417 -0.0993 -0.08148 -0.11337 -0.09792 C -0.12031 -0.10602 -0.1243 -0.11366 -0.13177 -0.12014 C -0.14965 -0.11829 -0.1658 -0.11366 -0.18333 -0.11111 C -0.21146 -0.09954 -0.2408 -0.09954 -0.26996 -0.09792 C -0.28837 -0.08935 -0.30139 -0.09444 -0.32344 -0.0956 C -0.33524 -0.10625 -0.34496 -0.12083 -0.35677 -0.13125 C -0.36371 -0.14537 -0.37656 -0.14884 -0.38663 -0.15787 C -0.3901 -0.17106 -0.38576 -0.15879 -0.3934 -0.16898 C -0.40451 -0.18379 -0.38837 -0.16829 -0.40173 -0.18009 C -0.40764 -0.19213 -0.4125 -0.2037 -0.4184 -0.21574 C -0.42187 -0.23542 -0.42101 -0.23356 -0.41996 -0.26018 C -0.4184 -0.29792 -0.41962 -0.29907 -0.4151 -0.32454 C -0.41701 -0.35092 -0.4191 -0.38333 -0.3967 -0.39352 C -0.38785 -0.39051 -0.38732 -0.38866 -0.38333 -0.37778 C -0.38281 -0.37338 -0.38385 -0.36805 -0.38177 -0.36458 C -0.38073 -0.36273 -0.3783 -0.36551 -0.37673 -0.36667 C -0.36528 -0.37592 -0.38246 -0.36759 -0.3684 -0.37338 C -0.36337 -0.38356 -0.35868 -0.38727 -0.35 -0.3912 C -0.34496 -0.39051 -0.33923 -0.39236 -0.33507 -0.38889 C -0.33316 -0.38727 -0.33611 -0.3831 -0.33663 -0.38009 C -0.33732 -0.37639 -0.33785 -0.37268 -0.33837 -0.36898 C -0.33958 -0.35092 -0.34114 -0.33842 -0.34496 -0.32222 C -0.34444 -0.32014 -0.34479 -0.31713 -0.3434 -0.31574 C -0.34236 -0.31458 -0.32917 -0.30995 -0.32673 -0.30903 C -0.32778 -0.30463 -0.32899 -0.3 -0.33003 -0.2956 C -0.33055 -0.29329 -0.33125 -0.2912 -0.33177 -0.28889 C -0.33229 -0.2868 -0.33333 -0.28241 -0.33333 -0.28241 C -0.3283 -0.26088 -0.31354 -0.26389 -0.29844 -0.26227 C -0.29357 -0.25602 -0.28837 -0.25555 -0.28177 -0.25555 " pathEditMode="relative" ptsTypes="ffffffffffffffffffffffffffffffffffffffffff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</TotalTime>
  <Words>240</Words>
  <Application>Microsoft Office PowerPoint</Application>
  <PresentationFormat>On-screen Show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Aristo_Team</dc:creator>
  <cp:lastModifiedBy>Aristo_Team</cp:lastModifiedBy>
  <cp:revision>8</cp:revision>
  <dcterms:created xsi:type="dcterms:W3CDTF">2011-04-21T18:25:29Z</dcterms:created>
  <dcterms:modified xsi:type="dcterms:W3CDTF">2011-04-21T18:33:02Z</dcterms:modified>
</cp:coreProperties>
</file>