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5" r:id="rId9"/>
    <p:sldId id="264" r:id="rId10"/>
    <p:sldId id="266" r:id="rId11"/>
    <p:sldId id="267" r:id="rId12"/>
    <p:sldId id="268" r:id="rId13"/>
    <p:sldId id="269" r:id="rId14"/>
    <p:sldId id="270" r:id="rId15"/>
    <p:sldId id="272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0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0842E7-CB7A-4573-B9D1-77565D5C36A4}" type="datetimeFigureOut">
              <a:rPr lang="en-US" smtClean="0"/>
              <a:pPr/>
              <a:t>7/3/2013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EC1442-CB26-446E-AE4E-70978FD2DEE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BE0F5-F457-4D1E-BF26-EC69707074D7}" type="datetimeFigureOut">
              <a:rPr lang="en-US" smtClean="0"/>
              <a:pPr/>
              <a:t>7/3/2013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B213E-E79F-4C65-8B1E-3A5F294AB2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BE0F5-F457-4D1E-BF26-EC69707074D7}" type="datetimeFigureOut">
              <a:rPr lang="en-US" smtClean="0"/>
              <a:pPr/>
              <a:t>7/3/2013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B213E-E79F-4C65-8B1E-3A5F294AB2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BE0F5-F457-4D1E-BF26-EC69707074D7}" type="datetimeFigureOut">
              <a:rPr lang="en-US" smtClean="0"/>
              <a:pPr/>
              <a:t>7/3/2013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B213E-E79F-4C65-8B1E-3A5F294AB2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BE0F5-F457-4D1E-BF26-EC69707074D7}" type="datetimeFigureOut">
              <a:rPr lang="en-US" smtClean="0"/>
              <a:pPr/>
              <a:t>7/3/2013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B213E-E79F-4C65-8B1E-3A5F294AB2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BE0F5-F457-4D1E-BF26-EC69707074D7}" type="datetimeFigureOut">
              <a:rPr lang="en-US" smtClean="0"/>
              <a:pPr/>
              <a:t>7/3/2013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B213E-E79F-4C65-8B1E-3A5F294AB2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BE0F5-F457-4D1E-BF26-EC69707074D7}" type="datetimeFigureOut">
              <a:rPr lang="en-US" smtClean="0"/>
              <a:pPr/>
              <a:t>7/3/2013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B213E-E79F-4C65-8B1E-3A5F294AB2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BE0F5-F457-4D1E-BF26-EC69707074D7}" type="datetimeFigureOut">
              <a:rPr lang="en-US" smtClean="0"/>
              <a:pPr/>
              <a:t>7/3/2013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B213E-E79F-4C65-8B1E-3A5F294AB2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BE0F5-F457-4D1E-BF26-EC69707074D7}" type="datetimeFigureOut">
              <a:rPr lang="en-US" smtClean="0"/>
              <a:pPr/>
              <a:t>7/3/2013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B213E-E79F-4C65-8B1E-3A5F294AB2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BE0F5-F457-4D1E-BF26-EC69707074D7}" type="datetimeFigureOut">
              <a:rPr lang="en-US" smtClean="0"/>
              <a:pPr/>
              <a:t>7/3/2013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B213E-E79F-4C65-8B1E-3A5F294AB2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BE0F5-F457-4D1E-BF26-EC69707074D7}" type="datetimeFigureOut">
              <a:rPr lang="en-US" smtClean="0"/>
              <a:pPr/>
              <a:t>7/3/2013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B213E-E79F-4C65-8B1E-3A5F294AB2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BE0F5-F457-4D1E-BF26-EC69707074D7}" type="datetimeFigureOut">
              <a:rPr lang="en-US" smtClean="0"/>
              <a:pPr/>
              <a:t>7/3/2013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B213E-E79F-4C65-8B1E-3A5F294AB2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EBE0F5-F457-4D1E-BF26-EC69707074D7}" type="datetimeFigureOut">
              <a:rPr lang="en-US" smtClean="0"/>
              <a:pPr/>
              <a:t>7/3/2013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EB213E-E79F-4C65-8B1E-3A5F294AB2C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wedg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DOEL\Desktop\s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524000"/>
            <a:ext cx="8021078" cy="5133816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-2133600" y="4191000"/>
            <a:ext cx="106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400" b="1" dirty="0" smtClean="0">
                <a:solidFill>
                  <a:srgbClr val="FF0000"/>
                </a:solidFill>
                <a:latin typeface="SolaimanLipi" pitchFamily="65" charset="0"/>
                <a:cs typeface="SolaimanLipi" pitchFamily="65" charset="0"/>
              </a:rPr>
              <a:t>স্বাগতম</a:t>
            </a:r>
            <a:endParaRPr lang="en-US" sz="2400" b="1" dirty="0">
              <a:solidFill>
                <a:srgbClr val="FF0000"/>
              </a:solidFill>
              <a:latin typeface="SolaimanLipi" pitchFamily="65" charset="0"/>
              <a:cs typeface="SolaimanLipi" pitchFamily="65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1.21387E-6 C 0.01371 0.00255 0.01979 0.00509 0.03125 0.01503 C 0.03403 0.01781 0.03767 0.01804 0.04097 0.01942 C 0.05347 0.0252 0.06632 0.02752 0.07882 0.03237 C 0.08576 0.03885 0.09375 0.04023 0.10173 0.04324 C 0.11493 0.05549 0.12847 0.07122 0.14427 0.0763 C 0.146 0.07815 0.14722 0.08093 0.1493 0.08255 C 0.15382 0.08601 0.15972 0.08532 0.16406 0.08948 C 0.16944 0.09411 0.17257 0.09989 0.17882 0.10243 C 0.1908 0.11861 0.17587 0.09989 0.19028 0.11353 C 0.19219 0.11538 0.19323 0.11838 0.19514 0.12 C 0.20416 0.1274 0.20156 0.1207 0.20833 0.12879 C 0.2118 0.13249 0.21476 0.13734 0.21805 0.14174 C 0.22014 0.14451 0.22378 0.14405 0.22621 0.14613 C 0.23524 0.1533 0.23507 0.15468 0.2441 0.15908 C 0.24601 0.16139 0.24739 0.16416 0.24913 0.16555 C 0.25052 0.16694 0.25278 0.16648 0.25416 0.16786 C 0.25555 0.16971 0.2559 0.17295 0.25746 0.17434 C 0.26528 0.18382 0.26493 0.1822 0.27222 0.1852 C 0.29045 0.1933 0.2625 0.18081 0.28194 0.19214 C 0.28507 0.19376 0.29184 0.19607 0.29184 0.19607 C 0.29844 0.20301 0.30521 0.21272 0.31319 0.21572 C 0.32118 0.23075 0.32291 0.24023 0.33611 0.24439 C 0.3401 0.24671 0.3434 0.2511 0.34739 0.25318 C 0.35798 0.25827 0.36962 0.25804 0.38038 0.26197 C 0.38368 0.26312 0.38732 0.26382 0.39028 0.26636 C 0.39184 0.26775 0.39323 0.26983 0.39514 0.27052 C 0.4026 0.27353 0.41059 0.27422 0.41805 0.277 C 0.4309 0.28231 0.44444 0.28879 0.45746 0.29226 C 0.48021 0.30752 0.50625 0.31653 0.53125 0.32093 C 0.54462 0.32671 0.5368 0.32671 0.55555 0.32948 C 0.56823 0.33526 0.58229 0.3348 0.59514 0.33619 C 0.60312 0.33549 0.61163 0.33572 0.61979 0.33387 C 0.62535 0.33249 0.62604 0.32393 0.63264 0.32093 C 0.64479 0.31006 0.66198 0.31098 0.67552 0.30983 C 0.6809 0.30798 0.68628 0.3059 0.69166 0.30335 C 0.71041 0.3059 0.70555 0.30405 0.71805 0.31214 C 0.72274 0.31515 0.73281 0.31861 0.73281 0.31861 C 0.75382 0.31468 0.75226 0.31445 0.78038 0.31653 C 0.79566 0.31561 0.81215 0.32 0.82621 0.31214 C 0.83941 0.30474 0.86302 0.29087 0.87708 0.29018 C 0.8967 0.28879 0.91649 0.28879 0.93611 0.28786 C 0.94114 0.2837 0.94566 0.28278 0.95087 0.27931 C 0.96215 0.27145 0.94948 0.27723 0.96076 0.27283 C 0.96788 0.26636 0.97344 0.25757 0.97882 0.24879 C 0.98177 0.2437 0.9842 0.23861 0.98698 0.23353 C 0.98854 0.23052 0.99166 0.22474 0.99166 0.22474 C 0.99236 0.22081 0.99236 0.21711 0.99357 0.21387 C 0.99427 0.21133 0.99653 0.20971 0.9967 0.2074 C 0.99739 0.19006 0.99583 0.16324 0.98368 0.1526 C 0.98281 0.14913 0.98038 0.13942 0.97882 0.13734 C 0.97604 0.13364 0.96892 0.12879 0.96892 0.12879 C 0.96302 0.11653 0.96215 0.1133 0.95243 0.10913 C 0.9368 0.0948 0.91059 0.08833 0.89184 0.08509 C 0.88368 0.08324 0.86719 0.0807 0.86719 0.0807 C 0.85573 0.07561 0.84479 0.07168 0.83281 0.06983 C 0.81649 0.06197 0.78871 0.06035 0.77222 0.05896 C 0.76823 0.05064 0.76267 0.04624 0.75746 0.03908 C 0.76094 0.0585 0.76319 0.07815 0.77222 0.09387 C 0.77153 0.10266 0.77048 0.1422 0.76406 0.15468 C 0.75312 0.17642 0.7401 0.17434 0.72309 0.18081 C 0.69826 0.19029 0.66545 0.19214 0.63941 0.19607 C 0.62239 0.19538 0.60521 0.19607 0.58837 0.19399 C 0.58489 0.19376 0.58021 0.18729 0.57691 0.1852 C 0.57552 0.18451 0.57361 0.18451 0.57222 0.18312 C 0.56753 0.18012 0.56337 0.17596 0.55885 0.17226 C 0.55191 0.16648 0.54844 0.15468 0.5408 0.14821 C 0.53993 0.14613 0.53871 0.14382 0.5375 0.14174 C 0.53611 0.13942 0.53403 0.13757 0.53264 0.13526 C 0.53194 0.13318 0.53194 0.13087 0.53125 0.12879 C 0.52864 0.12208 0.52535 0.11561 0.52309 0.10913 C 0.5158 0.08671 0.52361 0.10335 0.51649 0.08948 C 0.51319 0.0615 0.51319 0.03746 0.51458 0.00856 C 0.5151 0.0007 0.5158 -0.02266 0.51979 -0.03075 C 0.52239 -0.0363 0.53055 -0.04277 0.53455 -0.04601 C 0.5408 -0.05942 0.55278 -0.06751 0.56406 -0.07214 C 0.56962 -0.07722 0.57396 -0.07861 0.58038 -0.08115 C 0.5934 -0.09271 0.61285 -0.09341 0.62795 -0.09641 C 0.65816 -0.0948 0.69028 -0.09595 0.71979 -0.083 C 0.72882 -0.07907 0.73837 -0.07699 0.74757 -0.07422 C 0.75191 -0.07283 0.76076 -0.07029 0.76076 -0.07029 C 0.76771 -0.06381 0.77344 -0.05665 0.78038 -0.0504 C 0.78194 -0.0474 0.78351 -0.04439 0.78524 -0.04162 C 0.7868 -0.0393 0.78889 -0.03769 0.79028 -0.03514 C 0.80399 -0.01156 0.79028 -0.03052 0.80173 -0.01549 C 0.80434 -0.00439 0.80729 0.00648 0.80989 0.01734 C 0.81406 0.03399 0.80885 0.01295 0.81319 0.03029 C 0.81371 0.03237 0.81476 0.03676 0.81476 0.03676 C 0.81423 0.04994 0.81406 0.06335 0.81319 0.0763 C 0.81215 0.09041 0.80642 0.09896 0.8 0.10913 C 0.77847 0.1422 0.73941 0.13572 0.70972 0.13734 C 0.69844 0.13665 0.68698 0.13642 0.67552 0.13526 C 0.66059 0.13364 0.64739 0.12162 0.63455 0.11353 C 0.61389 0.08601 0.60173 0.0548 0.59514 0.01734 C 0.59566 0.01226 0.59479 0.00648 0.59653 0.00208 C 0.59774 -0.00092 0.60121 -0.00092 0.60312 -0.00231 C 0.61319 -0.00971 0.62378 -0.01711 0.63455 -0.02196 C 0.64705 -0.02104 0.66024 -0.02335 0.67222 -0.01757 C 0.6776 -0.0148 0.68194 -0.0067 0.68698 -0.00231 C 0.69375 0.01087 0.69965 0.0259 0.70312 0.04116 C 0.70278 0.04555 0.70312 0.05041 0.70173 0.05457 C 0.69809 0.06544 0.68663 0.06983 0.67882 0.07168 C 0.67222 0.07122 0.66545 0.07075 0.65885 0.06983 C 0.64601 0.06729 0.63941 0.04994 0.63125 0.03908 C 0.62934 0.0296 0.6276 0.02081 0.62604 0.01087 C 0.62673 0.00278 0.62708 -0.01549 0.63125 -0.02404 C 0.63507 -0.03191 0.65486 -0.05295 0.66215 -0.05456 C 0.66823 -0.05618 0.6743 -0.05618 0.68021 -0.05688 C 0.69236 -0.05549 0.70052 -0.05503 0.71146 -0.0504 C 0.7125 -0.04809 0.71337 -0.04578 0.71476 -0.0437 C 0.71614 -0.04208 0.7184 -0.04139 0.71979 -0.0393 C 0.72239 -0.03561 0.72413 -0.03075 0.72621 -0.02636 C 0.72726 -0.02404 0.72951 -0.01965 0.72951 -0.01965 C 0.73125 -0.01087 0.73351 -0.00439 0.73611 0.00416 C 0.73889 0.01272 0.73871 0.02012 0.74271 0.02821 C 0.74722 0.06081 0.74548 0.04416 0.74757 0.07861 C 0.74705 0.09087 0.74791 0.10335 0.74601 0.11561 C 0.74375 0.12948 0.71805 0.15029 0.70833 0.1526 C 0.70243 0.15422 0.68698 0.15607 0.68194 0.157 C 0.67361 0.15838 0.65746 0.16139 0.65746 0.16139 C 0.63837 0.16046 0.6151 0.17295 0.59982 0.157 C 0.56892 0.12439 0.62465 0.17572 0.59166 0.14613 C 0.58646 0.13572 0.58073 0.12624 0.57552 0.11561 C 0.57396 0.11214 0.57361 0.10821 0.57222 0.10474 C 0.56805 0.09341 0.56319 0.08301 0.55885 0.07168 C 0.55816 0.06844 0.55694 0.05989 0.55555 0.05642 C 0.55382 0.05202 0.5493 0.04324 0.5493 0.04324 C 0.54791 0.0333 0.54618 0.02289 0.5441 0.01295 C 0.5434 0.00856 0.5408 -1.21387E-6 0.5408 -1.21387E-6 C 0.53941 -0.01318 0.5368 -0.02428 0.53455 -0.03722 C 0.53524 -0.05179 0.53264 -0.06774 0.5375 -0.08115 C 0.54149 -0.09202 0.55451 -0.09456 0.56215 -0.09826 C 0.5743 -0.10404 0.58611 -0.11098 0.59844 -0.11584 C 0.60885 -0.11977 0.61719 -0.123 0.62604 -0.1311 C 0.65989 -0.12994 0.68368 -0.13665 0.71146 -0.11792 C 0.72361 -0.09711 0.73507 -0.07607 0.74427 -0.05248 C 0.75 -0.03792 0.75035 -0.02058 0.75746 -0.0067 C 0.76128 0.02127 0.75851 0.00971 0.76406 0.02821 C 0.76684 0.06659 0.76736 0.0659 0.76406 0.12208 C 0.76371 0.12925 0.75555 0.14729 0.75087 0.15052 C 0.74531 0.15422 0.73281 0.157 0.73281 0.157 C 0.68368 0.15561 0.67691 0.16463 0.64739 0.15052 C 0.64184 0.14289 0.64201 0.13642 0.63455 0.13318 C 0.62847 0.117 0.61302 0.10174 0.60173 0.09156 C 0.59774 0.08162 0.59444 0.07307 0.58837 0.06544 C 0.58177 0.04763 0.55816 0.02312 0.54601 0.01087 C 0.53611 -0.00948 0.55208 0.02081 0.53455 -0.00231 C 0.52604 -0.01341 0.52778 -0.02867 0.51788 -0.03722 C 0.5151 -0.04485 0.51423 -0.05387 0.51128 -0.06127 C 0.50972 -0.06589 0.50503 -0.07422 0.50503 -0.07422 C 0.50191 -0.09826 0.50555 -0.07769 0.49982 -0.09641 C 0.49878 -0.10058 0.49774 -0.10497 0.4967 -0.10936 C 0.49618 -0.11144 0.49514 -0.11584 0.49514 -0.11584 C 0.49375 -0.13387 0.49166 -0.13734 0.48837 -0.15283 C 0.48698 -0.16925 0.48594 -0.18774 0.48194 -0.20324 C 0.48055 -0.22104 0.47847 -0.23792 0.47708 -0.25549 C 0.47569 -0.29387 0.46632 -0.34821 0.48368 -0.38219 C 0.48611 -0.3963 0.49114 -0.40971 0.4934 -0.42358 C 0.49739 -0.44555 0.50434 -0.46867 0.51649 -0.48485 C 0.51962 -0.49757 0.51562 -0.48578 0.52309 -0.49572 C 0.52604 -0.49965 0.52812 -0.50497 0.53125 -0.5089 C 0.53368 -0.5193 0.54045 -0.52185 0.54601 -0.53063 C 0.55191 -0.53988 0.55486 -0.55237 0.56215 -0.55907 C 0.56337 -0.56115 0.56423 -0.5637 0.56562 -0.56555 C 0.56701 -0.5674 0.57031 -0.56994 0.57031 -0.56994 " pathEditMode="relative" ptsTypes="ffffffffffffffffffffffffffffffffffffffffffffffffffffffffffffffffffffffffffffffffffffffffffffffffffffffffffffffffffffffffffffffffffffffffffffffffffffffffffffffffffff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685800"/>
            <a:ext cx="8305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b="1" dirty="0" smtClean="0">
                <a:solidFill>
                  <a:srgbClr val="C00000"/>
                </a:solidFill>
                <a:latin typeface="SolaimanLipi" pitchFamily="65" charset="0"/>
                <a:cs typeface="SolaimanLipi" pitchFamily="65" charset="0"/>
              </a:rPr>
              <a:t>বিষমবাহু ত্রিভুজঃ </a:t>
            </a:r>
            <a:r>
              <a:rPr lang="bn-BD" sz="3600" dirty="0" smtClean="0">
                <a:latin typeface="SolaimanLipi" pitchFamily="65" charset="0"/>
                <a:cs typeface="SolaimanLipi" pitchFamily="65" charset="0"/>
              </a:rPr>
              <a:t>যে ত্রিভুজের তিনটি বাহুই পরস্পর অসমান তাকে বিষম বাহু ত্রিভুজ বলে।</a:t>
            </a:r>
            <a:endParaRPr lang="en-US" sz="3600" dirty="0">
              <a:latin typeface="SolaimanLipi" pitchFamily="65" charset="0"/>
              <a:cs typeface="SolaimanLipi" pitchFamily="65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 rot="5400000" flipH="1" flipV="1">
            <a:off x="2585424" y="3343758"/>
            <a:ext cx="1219200" cy="53340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2928324" y="4220058"/>
            <a:ext cx="2286000" cy="1588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461724" y="3000858"/>
            <a:ext cx="1752600" cy="121920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9600" y="413665"/>
            <a:ext cx="8229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b="1" dirty="0" smtClean="0">
                <a:solidFill>
                  <a:srgbClr val="C00000"/>
                </a:solidFill>
                <a:latin typeface="SolaimanLipi" pitchFamily="65" charset="0"/>
                <a:cs typeface="SolaimanLipi" pitchFamily="65" charset="0"/>
              </a:rPr>
              <a:t>সমকোণী ত্রিভুজঃ </a:t>
            </a:r>
            <a:r>
              <a:rPr lang="bn-BD" sz="3600" dirty="0" smtClean="0">
                <a:latin typeface="SolaimanLipi" pitchFamily="65" charset="0"/>
                <a:cs typeface="SolaimanLipi" pitchFamily="65" charset="0"/>
              </a:rPr>
              <a:t>যে ত্রিভুজের একটি </a:t>
            </a:r>
            <a:r>
              <a:rPr lang="bn-BD" sz="3600" dirty="0" smtClean="0">
                <a:latin typeface="SolaimanLipi" pitchFamily="65" charset="0"/>
                <a:cs typeface="SolaimanLipi" pitchFamily="65" charset="0"/>
              </a:rPr>
              <a:t>কোণ </a:t>
            </a:r>
            <a:r>
              <a:rPr lang="en-US" sz="3600" dirty="0" smtClean="0">
                <a:latin typeface="SolaimanLipi" pitchFamily="65" charset="0"/>
                <a:cs typeface="SolaimanLipi" pitchFamily="65" charset="0"/>
              </a:rPr>
              <a:t>90</a:t>
            </a:r>
            <a:r>
              <a:rPr lang="en-US" sz="3600" baseline="30000" dirty="0" smtClean="0">
                <a:latin typeface="SolaimanLipi" pitchFamily="65" charset="0"/>
                <a:cs typeface="SolaimanLipi" pitchFamily="65" charset="0"/>
              </a:rPr>
              <a:t>0</a:t>
            </a:r>
            <a:r>
              <a:rPr lang="bn-BD" sz="3600" dirty="0" smtClean="0">
                <a:latin typeface="SolaimanLipi" pitchFamily="65" charset="0"/>
                <a:cs typeface="SolaimanLipi" pitchFamily="65" charset="0"/>
              </a:rPr>
              <a:t>  এর সমান বা সমকোণ </a:t>
            </a:r>
            <a:r>
              <a:rPr lang="bn-BD" sz="3600" dirty="0" smtClean="0">
                <a:latin typeface="SolaimanLipi" pitchFamily="65" charset="0"/>
                <a:cs typeface="SolaimanLipi" pitchFamily="65" charset="0"/>
              </a:rPr>
              <a:t>তাকে সমকোণী ত্রিভুজ বলে।</a:t>
            </a:r>
            <a:endParaRPr lang="en-US" sz="3600" dirty="0">
              <a:latin typeface="SolaimanLipi" pitchFamily="65" charset="0"/>
              <a:cs typeface="SolaimanLipi" pitchFamily="65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3211236" y="3341964"/>
            <a:ext cx="1752600" cy="1588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5400000" flipH="1" flipV="1">
            <a:off x="2521806" y="2656164"/>
            <a:ext cx="1371600" cy="1588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211236" y="1970364"/>
            <a:ext cx="1752600" cy="137160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57200" y="3566892"/>
            <a:ext cx="8305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b="1" dirty="0" smtClean="0">
                <a:solidFill>
                  <a:srgbClr val="C00000"/>
                </a:solidFill>
                <a:latin typeface="SolaimanLipi" pitchFamily="65" charset="0"/>
                <a:cs typeface="SolaimanLipi" pitchFamily="65" charset="0"/>
              </a:rPr>
              <a:t>সুক্ষকোণী ত্রিভুজঃ </a:t>
            </a:r>
            <a:r>
              <a:rPr lang="bn-BD" sz="2800" dirty="0" smtClean="0">
                <a:latin typeface="SolaimanLipi" pitchFamily="65" charset="0"/>
                <a:cs typeface="SolaimanLipi" pitchFamily="65" charset="0"/>
              </a:rPr>
              <a:t>যে ত্রিভুজের প্রত্যেকটি </a:t>
            </a:r>
            <a:r>
              <a:rPr lang="bn-BD" sz="2800" dirty="0" smtClean="0">
                <a:latin typeface="SolaimanLipi" pitchFamily="65" charset="0"/>
                <a:cs typeface="SolaimanLipi" pitchFamily="65" charset="0"/>
              </a:rPr>
              <a:t>কোন</a:t>
            </a:r>
            <a:r>
              <a:rPr lang="en-US" sz="2800" dirty="0" smtClean="0">
                <a:latin typeface="SolaimanLipi" pitchFamily="65" charset="0"/>
                <a:cs typeface="SolaimanLipi" pitchFamily="65" charset="0"/>
              </a:rPr>
              <a:t> </a:t>
            </a:r>
            <a:r>
              <a:rPr lang="en-US" sz="2800" dirty="0" smtClean="0">
                <a:latin typeface="SolaimanLipi" pitchFamily="65" charset="0"/>
                <a:cs typeface="SolaimanLipi" pitchFamily="65" charset="0"/>
              </a:rPr>
              <a:t>90</a:t>
            </a:r>
            <a:r>
              <a:rPr lang="en-US" sz="2800" baseline="30000" dirty="0" smtClean="0">
                <a:latin typeface="SolaimanLipi" pitchFamily="65" charset="0"/>
                <a:cs typeface="SolaimanLipi" pitchFamily="65" charset="0"/>
              </a:rPr>
              <a:t>0</a:t>
            </a:r>
            <a:r>
              <a:rPr lang="bn-BD" sz="2800" baseline="30000" smtClean="0">
                <a:latin typeface="SolaimanLipi" pitchFamily="65" charset="0"/>
                <a:cs typeface="SolaimanLipi" pitchFamily="65" charset="0"/>
              </a:rPr>
              <a:t> </a:t>
            </a:r>
            <a:r>
              <a:rPr lang="bn-BD" sz="2800" smtClean="0">
                <a:latin typeface="SolaimanLipi" pitchFamily="65" charset="0"/>
                <a:cs typeface="SolaimanLipi" pitchFamily="65" charset="0"/>
              </a:rPr>
              <a:t> অপেক্ষা ছোট বা সুক্ষ </a:t>
            </a:r>
            <a:r>
              <a:rPr lang="bn-BD" sz="2800" dirty="0" smtClean="0">
                <a:latin typeface="SolaimanLipi" pitchFamily="65" charset="0"/>
                <a:cs typeface="SolaimanLipi" pitchFamily="65" charset="0"/>
              </a:rPr>
              <a:t>কোণ তাকে সুক্ষ কোণী ত্রিভুজ বলে।</a:t>
            </a:r>
            <a:endParaRPr lang="en-US" sz="2800" dirty="0">
              <a:latin typeface="SolaimanLipi" pitchFamily="65" charset="0"/>
              <a:cs typeface="SolaimanLipi" pitchFamily="65" charset="0"/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 rot="5400000" flipH="1" flipV="1">
            <a:off x="3176814" y="5147124"/>
            <a:ext cx="1219200" cy="53340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16200000" flipH="1">
            <a:off x="3900714" y="4956624"/>
            <a:ext cx="1219200" cy="91440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3519714" y="6023424"/>
            <a:ext cx="1447800" cy="1588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Arc 9"/>
          <p:cNvSpPr/>
          <p:nvPr/>
        </p:nvSpPr>
        <p:spPr>
          <a:xfrm>
            <a:off x="2667000" y="2743200"/>
            <a:ext cx="1066800" cy="11430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207618" y="2989992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90</a:t>
            </a:r>
            <a:r>
              <a:rPr lang="en-US" baseline="30000" dirty="0" smtClean="0"/>
              <a:t>0</a:t>
            </a:r>
            <a:endParaRPr lang="en-US" dirty="0"/>
          </a:p>
        </p:txBody>
      </p:sp>
      <p:sp>
        <p:nvSpPr>
          <p:cNvPr id="12" name="Arc 11"/>
          <p:cNvSpPr/>
          <p:nvPr/>
        </p:nvSpPr>
        <p:spPr>
          <a:xfrm>
            <a:off x="3276600" y="5486400"/>
            <a:ext cx="914400" cy="10668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3581400" y="56388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60</a:t>
            </a:r>
            <a:r>
              <a:rPr lang="en-US" baseline="30000" dirty="0" smtClean="0"/>
              <a:t>0</a:t>
            </a:r>
            <a:endParaRPr lang="en-US" dirty="0"/>
          </a:p>
        </p:txBody>
      </p:sp>
      <p:sp>
        <p:nvSpPr>
          <p:cNvPr id="18" name="Arc 17"/>
          <p:cNvSpPr/>
          <p:nvPr/>
        </p:nvSpPr>
        <p:spPr>
          <a:xfrm rot="9081623">
            <a:off x="3794398" y="4791804"/>
            <a:ext cx="869403" cy="474793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3857172" y="4997326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60</a:t>
            </a:r>
            <a:r>
              <a:rPr lang="en-US" baseline="30000" dirty="0" smtClean="0"/>
              <a:t>0</a:t>
            </a:r>
            <a:endParaRPr lang="en-US" dirty="0"/>
          </a:p>
        </p:txBody>
      </p:sp>
      <p:sp>
        <p:nvSpPr>
          <p:cNvPr id="20" name="Arc 19"/>
          <p:cNvSpPr/>
          <p:nvPr/>
        </p:nvSpPr>
        <p:spPr>
          <a:xfrm rot="13980946">
            <a:off x="4453104" y="5400720"/>
            <a:ext cx="617880" cy="750375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4343400" y="56388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60</a:t>
            </a:r>
            <a:r>
              <a:rPr lang="en-US" baseline="30000" dirty="0" smtClean="0"/>
              <a:t>0</a:t>
            </a:r>
            <a:endParaRPr lang="en-US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20" grpId="0" animBg="1"/>
      <p:bldP spid="23" grpId="0" build="allAtOnce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685800"/>
            <a:ext cx="8534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b="1" dirty="0" smtClean="0">
                <a:solidFill>
                  <a:srgbClr val="C00000"/>
                </a:solidFill>
                <a:latin typeface="SolaimanLipi" pitchFamily="65" charset="0"/>
                <a:cs typeface="SolaimanLipi" pitchFamily="65" charset="0"/>
              </a:rPr>
              <a:t>স্থুলকোণী ত্রিভুজঃ </a:t>
            </a:r>
            <a:r>
              <a:rPr lang="bn-BD" sz="4000" dirty="0" smtClean="0">
                <a:latin typeface="SolaimanLipi" pitchFamily="65" charset="0"/>
                <a:cs typeface="SolaimanLipi" pitchFamily="65" charset="0"/>
              </a:rPr>
              <a:t>যে ত্রিভুজের একটি কোন </a:t>
            </a:r>
            <a:r>
              <a:rPr lang="en-US" sz="4000" dirty="0" smtClean="0">
                <a:latin typeface="SolaimanLipi" pitchFamily="65" charset="0"/>
                <a:cs typeface="SolaimanLipi" pitchFamily="65" charset="0"/>
              </a:rPr>
              <a:t>90</a:t>
            </a:r>
            <a:r>
              <a:rPr lang="en-US" sz="4000" baseline="30000" dirty="0" smtClean="0">
                <a:latin typeface="SolaimanLipi" pitchFamily="65" charset="0"/>
                <a:cs typeface="SolaimanLipi" pitchFamily="65" charset="0"/>
              </a:rPr>
              <a:t>0 </a:t>
            </a:r>
            <a:r>
              <a:rPr lang="bn-BD" sz="4000" dirty="0" smtClean="0">
                <a:latin typeface="SolaimanLipi" pitchFamily="65" charset="0"/>
                <a:cs typeface="SolaimanLipi" pitchFamily="65" charset="0"/>
              </a:rPr>
              <a:t>অপেক্ষা</a:t>
            </a:r>
            <a:r>
              <a:rPr lang="bn-BD" sz="4000" dirty="0" smtClean="0">
                <a:latin typeface="SolaimanLipi" pitchFamily="65" charset="0"/>
                <a:cs typeface="SolaimanLipi" pitchFamily="65" charset="0"/>
              </a:rPr>
              <a:t> বড় বা </a:t>
            </a:r>
            <a:r>
              <a:rPr lang="bn-BD" sz="4000" dirty="0" smtClean="0">
                <a:latin typeface="SolaimanLipi" pitchFamily="65" charset="0"/>
                <a:cs typeface="SolaimanLipi" pitchFamily="65" charset="0"/>
              </a:rPr>
              <a:t>স্থুল </a:t>
            </a:r>
            <a:r>
              <a:rPr lang="bn-BD" sz="4000" dirty="0" smtClean="0">
                <a:latin typeface="SolaimanLipi" pitchFamily="65" charset="0"/>
                <a:cs typeface="SolaimanLipi" pitchFamily="65" charset="0"/>
              </a:rPr>
              <a:t>কোন তাকে স্থুলকোণী ত্রিভুজ  বলে।</a:t>
            </a:r>
            <a:endParaRPr lang="en-US" sz="4000" dirty="0">
              <a:latin typeface="SolaimanLipi" pitchFamily="65" charset="0"/>
              <a:cs typeface="SolaimanLipi" pitchFamily="65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 rot="16200000" flipV="1">
            <a:off x="2999064" y="3695724"/>
            <a:ext cx="1066800" cy="53340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3799164" y="4495824"/>
            <a:ext cx="2286000" cy="1588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265764" y="3429024"/>
            <a:ext cx="2819400" cy="106680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Arc 7"/>
          <p:cNvSpPr/>
          <p:nvPr/>
        </p:nvSpPr>
        <p:spPr>
          <a:xfrm>
            <a:off x="2743200" y="3962400"/>
            <a:ext cx="1524000" cy="10668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3733800" y="41910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12</a:t>
            </a:r>
            <a:r>
              <a:rPr lang="en-US" dirty="0" smtClean="0"/>
              <a:t>0</a:t>
            </a:r>
            <a:r>
              <a:rPr lang="en-US" baseline="30000" dirty="0" smtClean="0"/>
              <a:t>0</a:t>
            </a:r>
            <a:endParaRPr lang="en-US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75000"/>
            </a:schemeClr>
          </a:solidFill>
          <a:ln>
            <a:solidFill>
              <a:srgbClr val="00B050"/>
            </a:solidFill>
          </a:ln>
        </p:spPr>
        <p:txBody>
          <a:bodyPr>
            <a:normAutofit/>
          </a:bodyPr>
          <a:lstStyle/>
          <a:p>
            <a:r>
              <a:rPr lang="bn-BD" sz="6000" dirty="0" smtClean="0">
                <a:solidFill>
                  <a:srgbClr val="C00000"/>
                </a:solidFill>
                <a:latin typeface="SolaimanLipi" pitchFamily="65" charset="0"/>
                <a:cs typeface="SolaimanLipi" pitchFamily="65" charset="0"/>
              </a:rPr>
              <a:t>দলীয় কাজ</a:t>
            </a:r>
            <a:endParaRPr lang="en-US" sz="6000" dirty="0">
              <a:solidFill>
                <a:srgbClr val="C00000"/>
              </a:solidFill>
              <a:latin typeface="SolaimanLipi" pitchFamily="65" charset="0"/>
              <a:cs typeface="SolaimanLipi" pitchFamily="65" charset="0"/>
            </a:endParaRPr>
          </a:p>
        </p:txBody>
      </p:sp>
      <p:pic>
        <p:nvPicPr>
          <p:cNvPr id="2050" name="Picture 2" descr="C:\Users\DOEL\Desktop\s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643097" y="1499242"/>
            <a:ext cx="5976903" cy="4139558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685800" y="5834706"/>
            <a:ext cx="807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b="1" dirty="0" smtClean="0">
                <a:solidFill>
                  <a:srgbClr val="0070C0"/>
                </a:solidFill>
                <a:latin typeface="SolaimanLipi" pitchFamily="65" charset="0"/>
                <a:cs typeface="SolaimanLipi" pitchFamily="65" charset="0"/>
              </a:rPr>
              <a:t>৩টি ত্রিভুজ অংকন করে কোনটি কোন ধরনের ত্রিভুজ লেখ।</a:t>
            </a:r>
            <a:endParaRPr lang="en-US" sz="2400" b="1" dirty="0">
              <a:solidFill>
                <a:srgbClr val="0070C0"/>
              </a:solidFill>
              <a:latin typeface="SolaimanLipi" pitchFamily="65" charset="0"/>
              <a:cs typeface="SolaimanLipi" pitchFamily="65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DOEL\Desktop\b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67000" y="990600"/>
            <a:ext cx="4572000" cy="3483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457200" y="457200"/>
            <a:ext cx="8153400" cy="646331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SolaimanLipi" pitchFamily="65" charset="0"/>
                <a:cs typeface="SolaimanLipi" pitchFamily="65" charset="0"/>
              </a:rPr>
              <a:t>প্রশ্নগুলোর উত্তর দাও।</a:t>
            </a:r>
            <a:endParaRPr lang="en-US" sz="3600" dirty="0">
              <a:latin typeface="SolaimanLipi" pitchFamily="65" charset="0"/>
              <a:cs typeface="SolaimanLipi" pitchFamily="65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4953000" y="1447800"/>
            <a:ext cx="457200" cy="381000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57200" y="4572000"/>
            <a:ext cx="838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SolaimanLipi" pitchFamily="65" charset="0"/>
                <a:cs typeface="SolaimanLipi" pitchFamily="65" charset="0"/>
              </a:rPr>
              <a:t>১। ত্রিভুজ কাকে বলে?</a:t>
            </a:r>
          </a:p>
          <a:p>
            <a:r>
              <a:rPr lang="bn-BD" sz="4000" dirty="0" smtClean="0">
                <a:latin typeface="SolaimanLipi" pitchFamily="65" charset="0"/>
                <a:cs typeface="SolaimanLipi" pitchFamily="65" charset="0"/>
              </a:rPr>
              <a:t>২। একটি ত্রিভুজে কয়টি বাহু থাকে?</a:t>
            </a:r>
            <a:endParaRPr lang="en-US" sz="4000" dirty="0">
              <a:latin typeface="SolaimanLipi" pitchFamily="65" charset="0"/>
              <a:cs typeface="SolaimanLipi" pitchFamily="65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38889E-6 6.93642E-6 C -0.01008 0.01411 0.00294 -0.00693 -6.38889E-6 0.01064 C -0.00035 0.01318 -0.00331 0.01318 -0.00487 0.0148 C -0.01737 0.02821 0.00329 0.00925 -0.01268 0.02336 C -0.01476 0.02752 -0.01789 0.03122 -0.0191 0.03608 C -0.01962 0.03816 -0.01945 0.0407 -0.02067 0.04232 C -0.02188 0.04394 -0.02379 0.04371 -0.02535 0.0444 C -0.02726 0.05157 -0.02952 0.05619 -0.03334 0.06151 C -0.03386 0.06359 -0.03403 0.0659 -0.0349 0.06775 C -0.03577 0.06937 -0.03768 0.07006 -0.0382 0.07191 C -0.03942 0.07654 -0.0389 0.08186 -0.03976 0.08671 C -0.0415 0.09665 -0.04549 0.10937 -0.05087 0.11631 C -0.05348 0.12694 -0.05556 0.13457 -0.06042 0.14382 C -0.06355 0.157 -0.06372 0.16764 -0.07153 0.17758 C -0.07397 0.18752 -0.07622 0.18475 -0.08265 0.19029 C -0.08317 0.19238 -0.08334 0.19469 -0.08421 0.19677 C -0.08594 0.20116 -0.08924 0.20463 -0.09046 0.20949 C -0.09098 0.21157 -0.09081 0.21411 -0.09202 0.21573 C -0.10001 0.22636 -0.09983 0.22035 -0.10487 0.22845 C -0.10886 0.23492 -0.11042 0.23862 -0.11598 0.24324 C -0.11806 0.25134 -0.11997 0.25342 -0.12535 0.25804 C -0.1264 0.26197 -0.12709 0.2666 -0.13022 0.26868 C -0.13317 0.27076 -0.13976 0.27284 -0.13976 0.27284 C -0.14515 0.27746 -0.14931 0.27908 -0.15556 0.28116 C -0.17258 0.27006 -0.18508 0.25897 -0.20487 0.25804 C -0.21598 0.25758 -0.22709 0.25804 -0.2382 0.25804 " pathEditMode="relative" ptsTypes="fffffffffffffffffffffffffA">
                                      <p:cBhvr>
                                        <p:cTn id="1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>
            <a:normAutofit/>
          </a:bodyPr>
          <a:lstStyle/>
          <a:p>
            <a:r>
              <a:rPr lang="bn-BD" sz="6600" dirty="0" smtClean="0">
                <a:latin typeface="SolaimanLipi" pitchFamily="65" charset="0"/>
                <a:cs typeface="SolaimanLipi" pitchFamily="65" charset="0"/>
              </a:rPr>
              <a:t>বাড়ির কাজ</a:t>
            </a:r>
            <a:endParaRPr lang="en-US" sz="6600" dirty="0">
              <a:latin typeface="SolaimanLipi" pitchFamily="65" charset="0"/>
              <a:cs typeface="SolaimanLipi" pitchFamily="65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4259892"/>
            <a:ext cx="838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FF0000"/>
                </a:solidFill>
                <a:latin typeface="SolaimanLipi" pitchFamily="65" charset="0"/>
                <a:cs typeface="SolaimanLipi" pitchFamily="65" charset="0"/>
              </a:rPr>
              <a:t>পাঠ্য পুস্তক ব্যবহার করে ত্রিভুজের বাহু ও কোন সর্বসম হওয়ার নিয়ম গুলো লিখে আনবে।</a:t>
            </a:r>
          </a:p>
        </p:txBody>
      </p:sp>
      <p:pic>
        <p:nvPicPr>
          <p:cNvPr id="2050" name="Picture 2" descr="C:\Users\DOEL\Desktop\nasima\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1451403"/>
            <a:ext cx="4648200" cy="2739597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F:\New folder\New folder (2)\images_015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19200" y="1752600"/>
            <a:ext cx="6409049" cy="4800600"/>
          </a:xfrm>
          <a:prstGeom prst="rect">
            <a:avLst/>
          </a:prstGeom>
          <a:noFill/>
        </p:spPr>
      </p:pic>
      <p:sp>
        <p:nvSpPr>
          <p:cNvPr id="4" name="Oval 3"/>
          <p:cNvSpPr/>
          <p:nvPr/>
        </p:nvSpPr>
        <p:spPr>
          <a:xfrm>
            <a:off x="-3657600" y="2971800"/>
            <a:ext cx="4343400" cy="1143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8000" dirty="0" smtClean="0">
                <a:latin typeface="SolaimanLipi" pitchFamily="65" charset="0"/>
                <a:cs typeface="SolaimanLipi" pitchFamily="65" charset="0"/>
              </a:rPr>
              <a:t>ধন্যবাদ</a:t>
            </a:r>
            <a:endParaRPr lang="en-US" sz="8000" dirty="0">
              <a:latin typeface="SolaimanLipi" pitchFamily="65" charset="0"/>
              <a:cs typeface="SolaimanLipi" pitchFamily="65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1.79191E-6 C 0.00625 0.01341 -0.00104 0.00092 0.01146 0.0111 C 0.01337 0.01271 0.01441 0.01595 0.01632 0.01757 C 0.01979 0.02058 0.02413 0.02127 0.02778 0.02404 C 0.03455 0.02913 0.03993 0.03607 0.04739 0.0393 C 0.05312 0.04693 0.05712 0.04693 0.06389 0.05248 C 0.07378 0.06081 0.08003 0.07237 0.09166 0.07653 C 0.09809 0.08208 0.10226 0.08717 0.10972 0.08948 C 0.11684 0.0941 0.12378 0.09965 0.13107 0.10266 C 0.13264 0.10474 0.13385 0.10774 0.13611 0.10913 C 0.1467 0.11699 0.14323 0.11052 0.15087 0.11584 C 0.16215 0.1237 0.14965 0.11769 0.16059 0.12231 C 0.17587 0.13618 0.15312 0.11584 0.17205 0.1311 C 0.17934 0.13688 0.18542 0.1452 0.1934 0.14844 C 0.19739 0.15191 0.20087 0.15607 0.20486 0.15954 C 0.21007 0.16393 0.2118 0.163 0.21632 0.16809 C 0.22708 0.18011 0.23767 0.19514 0.25069 0.20323 C 0.2618 0.21017 0.27257 0.21757 0.28351 0.22497 C 0.28628 0.22682 0.28889 0.22959 0.29167 0.23144 C 0.29427 0.23329 0.29739 0.23399 0.3 0.23584 C 0.30173 0.23699 0.30295 0.23954 0.30486 0.24023 C 0.30903 0.24185 0.31354 0.24162 0.31788 0.24231 C 0.33264 0.24878 0.34618 0.25664 0.36059 0.26428 C 0.36528 0.26682 0.37066 0.26659 0.37535 0.26867 C 0.39201 0.2763 0.4092 0.28185 0.42621 0.28832 C 0.43628 0.29734 0.42535 0.28878 0.43767 0.2948 C 0.45903 0.30543 0.48021 0.31144 0.50312 0.31445 C 0.53316 0.32832 0.56528 0.33295 0.5967 0.33641 C 0.60434 0.33572 0.61198 0.33526 0.61962 0.3341 C 0.62135 0.33387 0.62326 0.33364 0.62448 0.33202 C 0.62569 0.3304 0.62535 0.3274 0.62621 0.32532 C 0.63107 0.31422 0.63594 0.30404 0.6441 0.29711 C 0.64635 0.29271 0.6493 0.28901 0.65069 0.28393 C 0.65121 0.28185 0.65156 0.27954 0.65243 0.27745 C 0.65677 0.26728 0.66389 0.25873 0.66875 0.24901 C 0.67066 0.24508 0.67101 0.24023 0.67205 0.23584 C 0.67378 0.22867 0.67673 0.22335 0.67864 0.21618 C 0.67917 0.21179 0.67951 0.20763 0.68021 0.20323 C 0.68073 0.20023 0.6816 0.19745 0.68194 0.19445 C 0.68316 0.18566 0.68524 0.16809 0.68524 0.16809 C 0.68403 0.14404 0.68298 0.123 0.67691 0.10058 C 0.67292 0.06219 0.65208 0.03422 0.62448 0.02196 C 0.62031 0.02011 0.61562 0.01942 0.61146 0.01757 C 0.6092 0.01641 0.60712 0.01456 0.60486 0.01318 C 0.59948 0.01017 0.58837 0.00439 0.58837 0.00439 C 0.57691 0.00532 0.56371 0.00046 0.55399 0.00878 C 0.55069 0.01156 0.54896 0.01688 0.54583 0.01965 C 0.54357 0.02404 0.54149 0.02844 0.53923 0.03283 C 0.53819 0.03491 0.53594 0.0393 0.53594 0.0393 C 0.53351 0.04971 0.53107 0.05942 0.52934 0.07006 C 0.53055 0.0904 0.53125 0.10936 0.53594 0.12878 C 0.53837 0.14936 0.54097 0.16809 0.54583 0.18774 C 0.54809 0.19699 0.54757 0.20185 0.55399 0.2074 C 0.55642 0.21664 0.5618 0.22612 0.56875 0.22936 C 0.57812 0.24185 0.58906 0.25179 0.60156 0.2578 C 0.61059 0.26636 0.61944 0.27306 0.62934 0.27954 C 0.64184 0.28763 0.65868 0.28647 0.67205 0.2904 C 0.69705 0.2978 0.71996 0.30173 0.74583 0.30358 C 0.76111 0.30728 0.76632 0.30797 0.78021 0.30358 C 0.78698 0.29757 0.79462 0.28994 0.8 0.28162 C 0.80677 0.27121 0.81198 0.25965 0.82118 0.25341 C 0.82396 0.24601 0.82795 0.23375 0.83107 0.22705 C 0.83229 0.22451 0.83455 0.22312 0.83594 0.22058 C 0.83732 0.2178 0.83819 0.2148 0.83923 0.21179 C 0.84583 0.13618 0.84323 0.05688 0.82934 -0.01734 C 0.82743 -0.02775 0.82778 -0.04532 0.82292 -0.05457 C 0.81892 -0.0622 0.81302 -0.06775 0.80816 -0.07422 C 0.80295 -0.08116 0.79878 -0.08324 0.79167 -0.08717 C 0.78854 -0.08879 0.78194 -0.09156 0.78194 -0.09156 C 0.76996 -0.1022 0.77552 -0.09804 0.76545 -0.10474 C 0.75798 -0.11931 0.74896 -0.1311 0.73594 -0.13526 C 0.73003 -0.14127 0.72361 -0.14659 0.71788 -0.15283 C 0.71545 -0.15538 0.71163 -0.16255 0.70816 -0.1637 C 0.70382 -0.16532 0.6993 -0.16509 0.69496 -0.16578 C 0.68489 -0.17503 0.69288 -0.16925 0.67205 -0.17249 C 0.64514 -0.17665 0.62101 -0.17966 0.5934 -0.18104 C 0.57326 -0.18312 0.56875 -0.1852 0.54913 -0.18104 C 0.54566 -0.18035 0.54253 -0.17827 0.53923 -0.17688 C 0.53594 -0.17549 0.52934 -0.17249 0.52934 -0.17249 C 0.51719 -0.16162 0.53264 -0.17434 0.51788 -0.16578 C 0.49896 -0.15468 0.52587 -0.16694 0.50816 -0.15931 C 0.49687 -0.14937 0.50208 -0.15214 0.4934 -0.14844 C 0.48194 -0.13318 0.47864 -0.11931 0.47205 -0.10035 C 0.46996 -0.09434 0.46545 -0.08278 0.46545 -0.08278 C 0.4625 -0.06705 0.46285 -0.05087 0.46059 -0.03492 C 0.46232 -0.01272 0.46423 0.00878 0.46719 0.03075 C 0.46771 0.04323 0.46753 0.07283 0.47361 0.0874 C 0.47535 0.09156 0.4783 0.09433 0.48021 0.09826 C 0.48403 0.10589 0.48732 0.1163 0.4901 0.12462 C 0.49444 0.13757 0.49253 0.15121 0.50156 0.15954 C 0.50521 0.17919 0.51788 0.19537 0.52621 0.21179 C 0.5309 0.23144 0.5276 0.22127 0.53767 0.24231 C 0.53871 0.24462 0.53993 0.2467 0.54097 0.24901 C 0.54201 0.2511 0.5441 0.25549 0.5441 0.25549 C 0.54757 0.27283 0.54288 0.25734 0.55069 0.26867 C 0.5559 0.2763 0.55903 0.28693 0.56545 0.29271 C 0.5743 0.30034 0.58107 0.31167 0.5901 0.31884 C 0.59323 0.32138 0.59687 0.32254 0.6 0.32532 C 0.62465 0.34659 0.64114 0.36439 0.66875 0.37988 C 0.68403 0.38867 0.69861 0.40347 0.71458 0.41063 C 0.72587 0.41572 0.73837 0.41641 0.74913 0.42358 C 0.75573 0.42797 0.7618 0.43352 0.76875 0.43676 C 0.79097 0.4474 0.8125 0.45133 0.83437 0.46289 C 0.84375 0.47283 0.84548 0.4756 0.85729 0.47815 C 0.86597 0.47745 0.875 0.47861 0.88351 0.47607 C 0.88542 0.4756 0.88559 0.47167 0.8868 0.46959 C 0.88837 0.46728 0.89028 0.46543 0.89167 0.46289 C 0.89913 0.44925 0.89948 0.44185 0.91146 0.43676 C 0.91302 0.43375 0.91441 0.43052 0.91632 0.42797 C 0.91771 0.42612 0.91996 0.42543 0.92118 0.42358 C 0.93455 0.40347 0.9217 0.41618 0.93264 0.40624 C 0.93576 0.39029 0.93177 0.403 0.93923 0.39306 C 0.9467 0.38312 0.93785 0.38867 0.94739 0.38428 C 0.95017 0.36717 0.95364 0.34011 0.95885 0.32532 C 0.96024 0.3163 0.96163 0.30774 0.96389 0.29919 C 0.96441 0.2941 0.96406 0.28878 0.96545 0.28393 C 0.96632 0.28046 0.96927 0.27861 0.97048 0.27514 C 0.9717 0.27167 0.97153 0.26797 0.97205 0.26428 C 0.97309 0.24925 0.9743 0.23514 0.97691 0.22058 C 0.97812 0.20624 0.97951 0.19098 0.98194 0.17688 C 0.98281 0.17248 0.98524 0.16393 0.98524 0.16393 C 0.9868 0.15075 0.98802 0.13757 0.9901 0.12462 C 0.98958 0.11214 0.98923 0.09988 0.98837 0.0874 C 0.98802 0.083 0.98767 0.07861 0.9868 0.07422 C 0.98594 0.06982 0.98351 0.06127 0.98351 0.06127 C 0.98212 0.04508 0.9809 0.03006 0.97535 0.01526 C 0.97361 0.00023 0.97205 -0.01549 0.96545 -0.02821 C 0.96423 -0.03723 0.96215 -0.0444 0.95885 -0.05226 C 0.95694 -0.05688 0.95382 -0.06058 0.95243 -0.06544 C 0.94514 -0.09249 0.92604 -0.11353 0.91146 -0.13318 C 0.9066 -0.13966 0.90503 -0.14821 0.9 -0.15492 C 0.89826 -0.16116 0.88923 -0.18451 0.88524 -0.18983 C 0.88229 -0.19376 0.87882 -0.19746 0.87535 -0.2007 C 0.86024 -0.21434 0.88177 -0.1896 0.86545 -0.2074 C 0.85173 -0.22243 0.86892 -0.20648 0.85573 -0.21827 C 0.85208 -0.22544 0.84618 -0.23052 0.84253 -0.23792 C 0.83489 -0.25318 0.83923 -0.24833 0.83107 -0.25526 C 0.82482 -0.26798 0.82934 -0.26035 0.81458 -0.27492 C 0.80781 -0.28139 0.80312 -0.28902 0.79496 -0.29249 C 0.7934 -0.29388 0.79184 -0.29572 0.7901 -0.29688 C 0.78854 -0.29781 0.78663 -0.29781 0.78524 -0.29896 C 0.77864 -0.30451 0.77378 -0.31307 0.76719 -0.31862 C 0.76458 -0.3207 0.76146 -0.32116 0.75885 -0.32301 C 0.74948 -0.32994 0.74184 -0.33919 0.73107 -0.34266 C 0.71927 -0.35307 0.725 -0.35029 0.71458 -0.35353 C 0.70903 -0.35838 0.70469 -0.36393 0.69826 -0.36671 C 0.69496 -0.36971 0.69114 -0.37179 0.68837 -0.37549 C 0.6868 -0.37757 0.68351 -0.38197 0.68351 -0.38197 " pathEditMode="relative" ptsTypes="fffffffffffffffffffffffffffffffffffffffffffffffffffffffffffffffffffffffffffffffffffffffffffffffffffffffffffffffffffffffffffffffffffffffffffffffffff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3276600" y="381000"/>
            <a:ext cx="2819400" cy="990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dirty="0" smtClean="0"/>
              <a:t>পরিচিতি</a:t>
            </a:r>
            <a:endParaRPr lang="en-US" sz="4000" dirty="0"/>
          </a:p>
        </p:txBody>
      </p:sp>
      <p:pic>
        <p:nvPicPr>
          <p:cNvPr id="6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553200" y="1371600"/>
            <a:ext cx="1350818" cy="1803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228600" y="1981200"/>
            <a:ext cx="54864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SolaimanLipi" pitchFamily="65" charset="0"/>
                <a:cs typeface="SolaimanLipi" pitchFamily="65" charset="0"/>
              </a:rPr>
              <a:t>সুমন কুমার মন্ডল</a:t>
            </a:r>
          </a:p>
          <a:p>
            <a:r>
              <a:rPr lang="bn-BD" sz="4000" dirty="0" smtClean="0">
                <a:latin typeface="SolaimanLipi" pitchFamily="65" charset="0"/>
                <a:cs typeface="SolaimanLipi" pitchFamily="65" charset="0"/>
              </a:rPr>
              <a:t>সহকারী শিক্ষক</a:t>
            </a:r>
          </a:p>
          <a:p>
            <a:r>
              <a:rPr lang="bn-BD" sz="4000" dirty="0" smtClean="0">
                <a:latin typeface="SolaimanLipi" pitchFamily="65" charset="0"/>
                <a:cs typeface="SolaimanLipi" pitchFamily="65" charset="0"/>
              </a:rPr>
              <a:t>শিমুলিয়া মাধ্যমিক বিদ্যালয়</a:t>
            </a:r>
          </a:p>
          <a:p>
            <a:r>
              <a:rPr lang="bn-BD" sz="4000" dirty="0" smtClean="0">
                <a:latin typeface="SolaimanLipi" pitchFamily="65" charset="0"/>
                <a:cs typeface="SolaimanLipi" pitchFamily="65" charset="0"/>
              </a:rPr>
              <a:t>খোকসা, কুষ্টিয়া।</a:t>
            </a:r>
            <a:endParaRPr lang="en-US" sz="4000" dirty="0">
              <a:latin typeface="SolaimanLipi" pitchFamily="65" charset="0"/>
              <a:cs typeface="SolaimanLipi" pitchFamily="65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72200" y="3733800"/>
            <a:ext cx="2514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SolaimanLipi" pitchFamily="65" charset="0"/>
                <a:cs typeface="SolaimanLipi" pitchFamily="65" charset="0"/>
              </a:rPr>
              <a:t>বিষয়ঃ গণিত</a:t>
            </a:r>
          </a:p>
          <a:p>
            <a:r>
              <a:rPr lang="bn-BD" sz="4000" dirty="0" smtClean="0">
                <a:latin typeface="SolaimanLipi" pitchFamily="65" charset="0"/>
                <a:cs typeface="SolaimanLipi" pitchFamily="65" charset="0"/>
              </a:rPr>
              <a:t>শ্রেণি- নবম</a:t>
            </a:r>
            <a:endParaRPr lang="en-US" sz="4000" dirty="0">
              <a:latin typeface="SolaimanLipi" pitchFamily="65" charset="0"/>
              <a:cs typeface="SolaimanLipi" pitchFamily="65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77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" dur="770" decel="100000"/>
                                        <p:tgtEl>
                                          <p:spTgt spid="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3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5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8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Straight Connector 22"/>
          <p:cNvCxnSpPr/>
          <p:nvPr/>
        </p:nvCxnSpPr>
        <p:spPr>
          <a:xfrm>
            <a:off x="580870" y="1262920"/>
            <a:ext cx="28194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592110" y="1810060"/>
            <a:ext cx="2590800" cy="1588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593360" y="2253520"/>
            <a:ext cx="2209800" cy="1588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228600" y="990600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</a:t>
            </a:r>
            <a:endParaRPr lang="en-US" sz="2400" dirty="0"/>
          </a:p>
        </p:txBody>
      </p:sp>
      <p:sp>
        <p:nvSpPr>
          <p:cNvPr id="40" name="TextBox 39"/>
          <p:cNvSpPr txBox="1"/>
          <p:nvPr/>
        </p:nvSpPr>
        <p:spPr>
          <a:xfrm>
            <a:off x="228600" y="16002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244840" y="2057400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cxnSp>
        <p:nvCxnSpPr>
          <p:cNvPr id="42" name="Straight Connector 41"/>
          <p:cNvCxnSpPr/>
          <p:nvPr/>
        </p:nvCxnSpPr>
        <p:spPr>
          <a:xfrm>
            <a:off x="3810000" y="5181600"/>
            <a:ext cx="2514600" cy="1588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rot="16200000" flipV="1">
            <a:off x="2872321" y="4214279"/>
            <a:ext cx="1905794" cy="30436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026640" y="7728680"/>
            <a:ext cx="2590800" cy="1588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3810000" y="3276600"/>
            <a:ext cx="2514600" cy="19050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762000" y="5486400"/>
            <a:ext cx="7620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latin typeface="SolaimanLipi" pitchFamily="65" charset="0"/>
                <a:cs typeface="SolaimanLipi" pitchFamily="65" charset="0"/>
              </a:rPr>
              <a:t>চিত্রটিতে কি দেখতে পাচ্ছ?</a:t>
            </a:r>
            <a:endParaRPr lang="en-US" sz="4400" dirty="0">
              <a:latin typeface="SolaimanLipi" pitchFamily="65" charset="0"/>
              <a:cs typeface="SolaimanLipi" pitchFamily="65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1475 0.00278 L -0.35642 0.22474 " pathEditMode="relative" ptsTypes="AA">
                                      <p:cBhvr>
                                        <p:cTn id="6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9409 0.00463 L -0.36909 0.35977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8" y="1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3438 0.00462 L -0.42604 0.19329 " pathEditMode="relative" ptsTypes="AA">
                                      <p:cBhvr>
                                        <p:cTn id="32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381000"/>
            <a:ext cx="7162800" cy="1569660"/>
          </a:xfrm>
          <a:prstGeom prst="rect">
            <a:avLst/>
          </a:prstGeom>
          <a:solidFill>
            <a:schemeClr val="accent3"/>
          </a:solid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4800" b="1" dirty="0" smtClean="0">
                <a:solidFill>
                  <a:srgbClr val="002060"/>
                </a:solidFill>
                <a:latin typeface="SolaimanLipi" pitchFamily="65" charset="0"/>
                <a:cs typeface="SolaimanLipi" pitchFamily="65" charset="0"/>
              </a:rPr>
              <a:t>আজকের পাঠের শিরোনামঃ </a:t>
            </a:r>
          </a:p>
          <a:p>
            <a:pPr algn="ctr"/>
            <a:r>
              <a:rPr lang="bn-BD" sz="4800" b="1" dirty="0" smtClean="0">
                <a:solidFill>
                  <a:srgbClr val="002060"/>
                </a:solidFill>
                <a:latin typeface="SolaimanLipi" pitchFamily="65" charset="0"/>
                <a:cs typeface="SolaimanLipi" pitchFamily="65" charset="0"/>
              </a:rPr>
              <a:t>ত্রিভুজ</a:t>
            </a:r>
            <a:endParaRPr lang="en-US" sz="4800" b="1" dirty="0">
              <a:solidFill>
                <a:srgbClr val="002060"/>
              </a:solidFill>
              <a:latin typeface="SolaimanLipi" pitchFamily="65" charset="0"/>
              <a:cs typeface="SolaimanLipi" pitchFamily="65" charset="0"/>
            </a:endParaRPr>
          </a:p>
        </p:txBody>
      </p:sp>
      <p:pic>
        <p:nvPicPr>
          <p:cNvPr id="1026" name="Picture 2" descr="C:\Users\DOEL\Desktop\s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09800" y="1981200"/>
            <a:ext cx="4648200" cy="3886200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bn-BD" sz="6000" b="1" dirty="0" smtClean="0">
                <a:solidFill>
                  <a:srgbClr val="00B050"/>
                </a:solidFill>
                <a:latin typeface="SolaimanLipi" pitchFamily="65" charset="0"/>
                <a:cs typeface="SolaimanLipi" pitchFamily="65" charset="0"/>
              </a:rPr>
              <a:t>শিখন ফল</a:t>
            </a:r>
            <a:endParaRPr lang="en-US" sz="6000" b="1" dirty="0">
              <a:solidFill>
                <a:srgbClr val="00B050"/>
              </a:solidFill>
              <a:latin typeface="SolaimanLipi" pitchFamily="65" charset="0"/>
              <a:cs typeface="SolaimanLipi" pitchFamily="65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bn-BD" dirty="0" smtClean="0">
                <a:solidFill>
                  <a:srgbClr val="002060"/>
                </a:solidFill>
                <a:latin typeface="SolaimanLipi" pitchFamily="65" charset="0"/>
                <a:cs typeface="SolaimanLipi" pitchFamily="65" charset="0"/>
              </a:rPr>
              <a:t>১। ত্রিভুজ কাকে বলে বলতে পারবে।</a:t>
            </a:r>
          </a:p>
          <a:p>
            <a:r>
              <a:rPr lang="bn-BD" dirty="0" smtClean="0">
                <a:solidFill>
                  <a:srgbClr val="002060"/>
                </a:solidFill>
                <a:latin typeface="SolaimanLipi" pitchFamily="65" charset="0"/>
                <a:cs typeface="SolaimanLipi" pitchFamily="65" charset="0"/>
              </a:rPr>
              <a:t>২। ত্রিভুজের কত প্রকার ও কি কি বলতে পারবে।</a:t>
            </a:r>
          </a:p>
          <a:p>
            <a:r>
              <a:rPr lang="bn-BD" dirty="0" smtClean="0">
                <a:solidFill>
                  <a:srgbClr val="002060"/>
                </a:solidFill>
                <a:latin typeface="SolaimanLipi" pitchFamily="65" charset="0"/>
                <a:cs typeface="SolaimanLipi" pitchFamily="65" charset="0"/>
              </a:rPr>
              <a:t>৩। বিভিন্ন প্রকার ত্রিভুজের সংজ্ঞা বলতে পারবে।</a:t>
            </a:r>
          </a:p>
          <a:p>
            <a:r>
              <a:rPr lang="bn-BD" dirty="0" smtClean="0">
                <a:solidFill>
                  <a:srgbClr val="002060"/>
                </a:solidFill>
                <a:latin typeface="SolaimanLipi" pitchFamily="65" charset="0"/>
                <a:cs typeface="SolaimanLipi" pitchFamily="65" charset="0"/>
              </a:rPr>
              <a:t>৪। বিভিন্ন প্রকার ত্রিভুজের চিত্র অংকন করতে পারবে।</a:t>
            </a:r>
            <a:endParaRPr lang="en-US" dirty="0">
              <a:solidFill>
                <a:srgbClr val="002060"/>
              </a:solidFill>
              <a:latin typeface="SolaimanLipi" pitchFamily="65" charset="0"/>
              <a:cs typeface="SolaimanLipi" pitchFamily="65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>
            <a:normAutofit/>
          </a:bodyPr>
          <a:lstStyle/>
          <a:p>
            <a:r>
              <a:rPr lang="bn-BD" sz="6000" dirty="0" smtClean="0">
                <a:solidFill>
                  <a:srgbClr val="C00000"/>
                </a:solidFill>
                <a:latin typeface="SolaimanLipi" pitchFamily="65" charset="0"/>
                <a:cs typeface="SolaimanLipi" pitchFamily="65" charset="0"/>
              </a:rPr>
              <a:t>ত্রিভুজের সংজ্ঞা</a:t>
            </a:r>
            <a:endParaRPr lang="en-US" sz="6000" dirty="0">
              <a:solidFill>
                <a:srgbClr val="C00000"/>
              </a:solidFill>
              <a:latin typeface="SolaimanLipi" pitchFamily="65" charset="0"/>
              <a:cs typeface="SolaimanLipi" pitchFamily="65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67200" y="1600200"/>
            <a:ext cx="4191000" cy="4876800"/>
          </a:xfrm>
          <a:solidFill>
            <a:srgbClr val="FF0000"/>
          </a:solidFill>
          <a:ln>
            <a:solidFill>
              <a:schemeClr val="accent2"/>
            </a:solidFill>
          </a:ln>
        </p:spPr>
        <p:txBody>
          <a:bodyPr>
            <a:noAutofit/>
          </a:bodyPr>
          <a:lstStyle/>
          <a:p>
            <a:pPr algn="just">
              <a:buNone/>
            </a:pP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  <a:latin typeface="SolaimanLipi" pitchFamily="65" charset="0"/>
                <a:cs typeface="SolaimanLipi" pitchFamily="65" charset="0"/>
              </a:rPr>
              <a:t>#</a:t>
            </a:r>
            <a:r>
              <a:rPr lang="bn-BD" sz="2800" dirty="0" smtClean="0">
                <a:solidFill>
                  <a:srgbClr val="7030A0"/>
                </a:solidFill>
              </a:rPr>
              <a:t> </a:t>
            </a:r>
            <a:r>
              <a:rPr lang="bn-BD" sz="2800" dirty="0" smtClean="0">
                <a:solidFill>
                  <a:schemeClr val="bg1">
                    <a:lumMod val="95000"/>
                  </a:schemeClr>
                </a:solidFill>
                <a:latin typeface="SolaimanLipi" pitchFamily="65" charset="0"/>
                <a:cs typeface="SolaimanLipi" pitchFamily="65" charset="0"/>
              </a:rPr>
              <a:t>তিনটি রেখাংশ দ্বারা আবদ্ধ চিত্র কে ত্রিভুজ বলে।</a:t>
            </a:r>
            <a:endParaRPr lang="en-US" sz="2800" dirty="0" smtClean="0">
              <a:solidFill>
                <a:schemeClr val="bg1">
                  <a:lumMod val="95000"/>
                </a:schemeClr>
              </a:solidFill>
              <a:latin typeface="SolaimanLipi" pitchFamily="65" charset="0"/>
              <a:cs typeface="SolaimanLipi" pitchFamily="65" charset="0"/>
            </a:endParaRPr>
          </a:p>
          <a:p>
            <a:pPr algn="just">
              <a:buNone/>
            </a:pP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  <a:latin typeface="SolaimanLipi" pitchFamily="65" charset="0"/>
                <a:cs typeface="SolaimanLipi" pitchFamily="65" charset="0"/>
              </a:rPr>
              <a:t># </a:t>
            </a:r>
            <a:r>
              <a:rPr lang="bn-BD" sz="2800" dirty="0" smtClean="0">
                <a:solidFill>
                  <a:schemeClr val="bg1">
                    <a:lumMod val="95000"/>
                  </a:schemeClr>
                </a:solidFill>
                <a:latin typeface="SolaimanLipi" pitchFamily="65" charset="0"/>
                <a:cs typeface="SolaimanLipi" pitchFamily="65" charset="0"/>
              </a:rPr>
              <a:t>রেখাংশ গুলোকে ত্রিভুজের বাহু বলে।</a:t>
            </a:r>
            <a:endParaRPr lang="en-US" sz="2800" dirty="0" smtClean="0">
              <a:solidFill>
                <a:schemeClr val="bg1">
                  <a:lumMod val="95000"/>
                </a:schemeClr>
              </a:solidFill>
              <a:latin typeface="SolaimanLipi" pitchFamily="65" charset="0"/>
              <a:cs typeface="SolaimanLipi" pitchFamily="65" charset="0"/>
            </a:endParaRPr>
          </a:p>
          <a:p>
            <a:pPr algn="just">
              <a:buNone/>
            </a:pP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  <a:latin typeface="SolaimanLipi" pitchFamily="65" charset="0"/>
                <a:cs typeface="SolaimanLipi" pitchFamily="65" charset="0"/>
              </a:rPr>
              <a:t># </a:t>
            </a:r>
            <a:r>
              <a:rPr lang="bn-BD" sz="2800" dirty="0" smtClean="0">
                <a:solidFill>
                  <a:schemeClr val="bg1">
                    <a:lumMod val="95000"/>
                  </a:schemeClr>
                </a:solidFill>
                <a:latin typeface="SolaimanLipi" pitchFamily="65" charset="0"/>
                <a:cs typeface="SolaimanLipi" pitchFamily="65" charset="0"/>
              </a:rPr>
              <a:t>একটি ত্রিভুজের তিনটি কোন ও তিনটি বাহু থাকে।</a:t>
            </a:r>
            <a:endParaRPr lang="en-US" sz="2800" dirty="0">
              <a:solidFill>
                <a:schemeClr val="bg1">
                  <a:lumMod val="95000"/>
                </a:schemeClr>
              </a:solidFill>
              <a:latin typeface="SolaimanLipi" pitchFamily="65" charset="0"/>
              <a:cs typeface="SolaimanLipi" pitchFamily="65" charset="0"/>
            </a:endParaRPr>
          </a:p>
        </p:txBody>
      </p:sp>
      <p:pic>
        <p:nvPicPr>
          <p:cNvPr id="1026" name="Picture 2" descr="C:\Users\DOEL\Desktop\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1447800"/>
            <a:ext cx="1828800" cy="1181100"/>
          </a:xfrm>
          <a:prstGeom prst="rect">
            <a:avLst/>
          </a:prstGeom>
          <a:noFill/>
        </p:spPr>
      </p:pic>
      <p:cxnSp>
        <p:nvCxnSpPr>
          <p:cNvPr id="5" name="Straight Connector 4"/>
          <p:cNvCxnSpPr/>
          <p:nvPr/>
        </p:nvCxnSpPr>
        <p:spPr>
          <a:xfrm>
            <a:off x="990600" y="3657600"/>
            <a:ext cx="838200" cy="1588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16200000" flipV="1">
            <a:off x="472021" y="3109379"/>
            <a:ext cx="1067594" cy="30436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16200000" flipH="1">
            <a:off x="876300" y="2705100"/>
            <a:ext cx="1066800" cy="8382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219200" y="5867400"/>
            <a:ext cx="1905000" cy="1588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16200000" flipV="1">
            <a:off x="266700" y="4914900"/>
            <a:ext cx="1828800" cy="7620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143000" y="4038600"/>
            <a:ext cx="1981200" cy="18288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219200" y="54864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90</a:t>
            </a:r>
            <a:r>
              <a:rPr lang="en-US" baseline="30000" dirty="0" smtClean="0"/>
              <a:t>0</a:t>
            </a:r>
            <a:endParaRPr lang="en-US" dirty="0"/>
          </a:p>
        </p:txBody>
      </p:sp>
      <p:sp>
        <p:nvSpPr>
          <p:cNvPr id="22" name="Arc 21"/>
          <p:cNvSpPr/>
          <p:nvPr/>
        </p:nvSpPr>
        <p:spPr>
          <a:xfrm>
            <a:off x="609600" y="5257800"/>
            <a:ext cx="1219200" cy="12192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Arc 23"/>
          <p:cNvSpPr/>
          <p:nvPr/>
        </p:nvSpPr>
        <p:spPr>
          <a:xfrm rot="8067335">
            <a:off x="1046009" y="4059004"/>
            <a:ext cx="803579" cy="492592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1066800" y="42672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45</a:t>
            </a:r>
            <a:r>
              <a:rPr lang="en-US" baseline="30000" dirty="0" smtClean="0"/>
              <a:t>0</a:t>
            </a:r>
            <a:endParaRPr lang="en-US" dirty="0"/>
          </a:p>
        </p:txBody>
      </p:sp>
      <p:sp>
        <p:nvSpPr>
          <p:cNvPr id="26" name="Arc 25"/>
          <p:cNvSpPr/>
          <p:nvPr/>
        </p:nvSpPr>
        <p:spPr>
          <a:xfrm rot="14093460">
            <a:off x="2549220" y="5282343"/>
            <a:ext cx="616559" cy="712911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2413002" y="5515428"/>
            <a:ext cx="4972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45</a:t>
            </a:r>
            <a:r>
              <a:rPr lang="en-US" baseline="30000" dirty="0" smtClean="0"/>
              <a:t>0</a:t>
            </a:r>
            <a:endParaRPr lang="en-US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5" grpId="0"/>
      <p:bldP spid="3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4038600" y="1600200"/>
            <a:ext cx="11430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49362"/>
          </a:xfrm>
          <a:solidFill>
            <a:srgbClr val="00B050"/>
          </a:solidFill>
        </p:spPr>
        <p:txBody>
          <a:bodyPr>
            <a:normAutofit fontScale="90000"/>
          </a:bodyPr>
          <a:lstStyle/>
          <a:p>
            <a:r>
              <a:rPr lang="bn-BD" sz="4900" dirty="0" smtClean="0">
                <a:solidFill>
                  <a:srgbClr val="FF0000"/>
                </a:solidFill>
                <a:latin typeface="SolaimanLipi" pitchFamily="65" charset="0"/>
                <a:cs typeface="SolaimanLipi" pitchFamily="65" charset="0"/>
              </a:rPr>
              <a:t>ত্রিভুজের প্রকারভেদঃ</a:t>
            </a:r>
            <a:r>
              <a:rPr lang="bn-BD" dirty="0" smtClean="0">
                <a:latin typeface="SolaimanLipi" pitchFamily="65" charset="0"/>
                <a:cs typeface="SolaimanLipi" pitchFamily="65" charset="0"/>
              </a:rPr>
              <a:t/>
            </a:r>
            <a:br>
              <a:rPr lang="bn-BD" dirty="0" smtClean="0">
                <a:latin typeface="SolaimanLipi" pitchFamily="65" charset="0"/>
                <a:cs typeface="SolaimanLipi" pitchFamily="65" charset="0"/>
              </a:rPr>
            </a:br>
            <a:r>
              <a:rPr lang="bn-BD" dirty="0" smtClean="0">
                <a:latin typeface="SolaimanLipi" pitchFamily="65" charset="0"/>
                <a:cs typeface="SolaimanLipi" pitchFamily="65" charset="0"/>
              </a:rPr>
              <a:t>বাহু ভেদে ত্রিভুজ তিন প্রাকার</a:t>
            </a:r>
            <a:endParaRPr lang="en-US" dirty="0">
              <a:latin typeface="SolaimanLipi" pitchFamily="65" charset="0"/>
              <a:cs typeface="SolaimanLipi" pitchFamily="65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76600" y="1524000"/>
            <a:ext cx="259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solidFill>
                  <a:schemeClr val="accent6">
                    <a:lumMod val="50000"/>
                  </a:schemeClr>
                </a:solidFill>
                <a:latin typeface="SolaimanLipi" pitchFamily="65" charset="0"/>
                <a:cs typeface="SolaimanLipi" pitchFamily="65" charset="0"/>
              </a:rPr>
              <a:t>ত্রিভুজ</a:t>
            </a:r>
            <a:endParaRPr lang="en-US" sz="2800" dirty="0">
              <a:solidFill>
                <a:schemeClr val="accent6">
                  <a:lumMod val="50000"/>
                </a:schemeClr>
              </a:solidFill>
              <a:latin typeface="SolaimanLipi" pitchFamily="65" charset="0"/>
              <a:cs typeface="SolaimanLipi" pitchFamily="65" charset="0"/>
            </a:endParaRPr>
          </a:p>
        </p:txBody>
      </p:sp>
      <p:cxnSp>
        <p:nvCxnSpPr>
          <p:cNvPr id="8" name="Straight Arrow Connector 7"/>
          <p:cNvCxnSpPr>
            <a:stCxn id="6" idx="2"/>
          </p:cNvCxnSpPr>
          <p:nvPr/>
        </p:nvCxnSpPr>
        <p:spPr>
          <a:xfrm rot="5400000">
            <a:off x="4185117" y="2433311"/>
            <a:ext cx="772974" cy="792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447800" y="2830290"/>
            <a:ext cx="6324600" cy="1588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5400000">
            <a:off x="1114766" y="3171372"/>
            <a:ext cx="666862" cy="794"/>
          </a:xfrm>
          <a:prstGeom prst="straightConnector1">
            <a:avLst/>
          </a:prstGeom>
          <a:ln w="571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5400000">
            <a:off x="4191000" y="3124200"/>
            <a:ext cx="609600" cy="1588"/>
          </a:xfrm>
          <a:prstGeom prst="straightConnector1">
            <a:avLst/>
          </a:prstGeom>
          <a:ln w="571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5400000">
            <a:off x="7428706" y="3162300"/>
            <a:ext cx="685800" cy="1588"/>
          </a:xfrm>
          <a:prstGeom prst="straightConnector1">
            <a:avLst/>
          </a:prstGeom>
          <a:ln w="571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457206" y="3556002"/>
            <a:ext cx="21336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400" b="1" dirty="0" smtClean="0">
                <a:latin typeface="SolaimanLipi" pitchFamily="65" charset="0"/>
                <a:cs typeface="SolaimanLipi" pitchFamily="65" charset="0"/>
              </a:rPr>
              <a:t>সমবাহু ত্রিভুজ</a:t>
            </a:r>
            <a:endParaRPr lang="en-US" sz="2400" b="1" dirty="0">
              <a:latin typeface="SolaimanLipi" pitchFamily="65" charset="0"/>
              <a:cs typeface="SolaimanLipi" pitchFamily="65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276600" y="3505200"/>
            <a:ext cx="22098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400" b="1" dirty="0" smtClean="0">
                <a:latin typeface="SolaimanLipi" pitchFamily="65" charset="0"/>
                <a:cs typeface="SolaimanLipi" pitchFamily="65" charset="0"/>
              </a:rPr>
              <a:t>সমদ্বিবাহু ত্রিভুজ</a:t>
            </a:r>
            <a:endParaRPr lang="en-US" sz="2400" b="1" dirty="0">
              <a:latin typeface="SolaimanLipi" pitchFamily="65" charset="0"/>
              <a:cs typeface="SolaimanLipi" pitchFamily="65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629400" y="3588684"/>
            <a:ext cx="22098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400" b="1" dirty="0" smtClean="0">
                <a:latin typeface="SolaimanLipi" pitchFamily="65" charset="0"/>
                <a:cs typeface="SolaimanLipi" pitchFamily="65" charset="0"/>
              </a:rPr>
              <a:t>বিষমবাহু ত্রিভুজ</a:t>
            </a:r>
            <a:endParaRPr lang="en-US" sz="2400" b="1" dirty="0">
              <a:latin typeface="SolaimanLipi" pitchFamily="65" charset="0"/>
              <a:cs typeface="SolaimanLipi" pitchFamily="65" charset="0"/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>
            <a:off x="685800" y="5867400"/>
            <a:ext cx="1752600" cy="1588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5400000" flipH="1" flipV="1">
            <a:off x="457200" y="4876800"/>
            <a:ext cx="1219200" cy="76200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16200000" flipH="1">
            <a:off x="1333500" y="4762500"/>
            <a:ext cx="1219200" cy="99060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rot="5400000" flipH="1" flipV="1">
            <a:off x="3162300" y="4914900"/>
            <a:ext cx="1219200" cy="53340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rot="16200000" flipH="1">
            <a:off x="3733800" y="4876800"/>
            <a:ext cx="1219200" cy="60960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3505200" y="5791200"/>
            <a:ext cx="1143000" cy="1588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rot="5400000" flipH="1" flipV="1">
            <a:off x="5981700" y="4838700"/>
            <a:ext cx="1219200" cy="53340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6324600" y="5715000"/>
            <a:ext cx="2286000" cy="1588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6858000" y="4495800"/>
            <a:ext cx="1752600" cy="121920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</p:spPr>
        <p:txBody>
          <a:bodyPr>
            <a:normAutofit fontScale="90000"/>
          </a:bodyPr>
          <a:lstStyle/>
          <a:p>
            <a:r>
              <a:rPr lang="en-US" sz="4800" dirty="0" smtClean="0">
                <a:solidFill>
                  <a:srgbClr val="C00000"/>
                </a:solidFill>
                <a:latin typeface="SolaimanLipi" pitchFamily="65" charset="0"/>
                <a:cs typeface="SolaimanLipi" pitchFamily="65" charset="0"/>
              </a:rPr>
              <a:t/>
            </a:r>
            <a:br>
              <a:rPr lang="en-US" sz="4800" dirty="0" smtClean="0">
                <a:solidFill>
                  <a:srgbClr val="C00000"/>
                </a:solidFill>
                <a:latin typeface="SolaimanLipi" pitchFamily="65" charset="0"/>
                <a:cs typeface="SolaimanLipi" pitchFamily="65" charset="0"/>
              </a:rPr>
            </a:br>
            <a:r>
              <a:rPr lang="bn-BD" sz="4800" dirty="0" smtClean="0">
                <a:solidFill>
                  <a:srgbClr val="C00000"/>
                </a:solidFill>
                <a:latin typeface="SolaimanLipi" pitchFamily="65" charset="0"/>
                <a:cs typeface="SolaimanLipi" pitchFamily="65" charset="0"/>
              </a:rPr>
              <a:t>কোন ভেদে ত্রিভুজ তিন প্রকার</a:t>
            </a:r>
            <a:r>
              <a:rPr lang="bn-BD" sz="4800" dirty="0" smtClean="0">
                <a:solidFill>
                  <a:srgbClr val="C00000"/>
                </a:solidFill>
              </a:rPr>
              <a:t/>
            </a:r>
            <a:br>
              <a:rPr lang="bn-BD" sz="4800" dirty="0" smtClean="0">
                <a:solidFill>
                  <a:srgbClr val="C00000"/>
                </a:solidFill>
              </a:rPr>
            </a:br>
            <a:endParaRPr lang="en-US" sz="4800" dirty="0">
              <a:solidFill>
                <a:srgbClr val="C00000"/>
              </a:solidFill>
            </a:endParaRPr>
          </a:p>
        </p:txBody>
      </p:sp>
      <p:cxnSp>
        <p:nvCxnSpPr>
          <p:cNvPr id="20" name="Straight Arrow Connector 19"/>
          <p:cNvCxnSpPr/>
          <p:nvPr/>
        </p:nvCxnSpPr>
        <p:spPr>
          <a:xfrm rot="5400000">
            <a:off x="4247466" y="2494865"/>
            <a:ext cx="649069" cy="1588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1447800" y="2830290"/>
            <a:ext cx="6324600" cy="1588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5400000">
            <a:off x="1114766" y="3171372"/>
            <a:ext cx="666862" cy="794"/>
          </a:xfrm>
          <a:prstGeom prst="straightConnector1">
            <a:avLst/>
          </a:prstGeom>
          <a:ln w="571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5400000">
            <a:off x="4191000" y="3124200"/>
            <a:ext cx="609600" cy="1588"/>
          </a:xfrm>
          <a:prstGeom prst="straightConnector1">
            <a:avLst/>
          </a:prstGeom>
          <a:ln w="571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rot="5400000">
            <a:off x="7428706" y="3162300"/>
            <a:ext cx="685800" cy="1588"/>
          </a:xfrm>
          <a:prstGeom prst="straightConnector1">
            <a:avLst/>
          </a:prstGeom>
          <a:ln w="571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457206" y="3556002"/>
            <a:ext cx="21336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000" b="1" dirty="0" smtClean="0">
                <a:latin typeface="SolaimanLipi" pitchFamily="65" charset="0"/>
                <a:cs typeface="SolaimanLipi" pitchFamily="65" charset="0"/>
              </a:rPr>
              <a:t>সমকোণী ত্রিভুজ</a:t>
            </a:r>
            <a:endParaRPr lang="en-US" sz="2000" b="1" dirty="0">
              <a:latin typeface="SolaimanLipi" pitchFamily="65" charset="0"/>
              <a:cs typeface="SolaimanLipi" pitchFamily="65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276600" y="3505200"/>
            <a:ext cx="22098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000" b="1" dirty="0" smtClean="0">
                <a:latin typeface="SolaimanLipi" pitchFamily="65" charset="0"/>
                <a:cs typeface="SolaimanLipi" pitchFamily="65" charset="0"/>
              </a:rPr>
              <a:t>সূক্ষকোণী ত্রিভুজ</a:t>
            </a:r>
            <a:endParaRPr lang="en-US" sz="2000" b="1" dirty="0">
              <a:latin typeface="SolaimanLipi" pitchFamily="65" charset="0"/>
              <a:cs typeface="SolaimanLipi" pitchFamily="65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6629400" y="3588684"/>
            <a:ext cx="22098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000" b="1" dirty="0" smtClean="0">
                <a:latin typeface="SolaimanLipi" pitchFamily="65" charset="0"/>
                <a:cs typeface="SolaimanLipi" pitchFamily="65" charset="0"/>
              </a:rPr>
              <a:t>স্থুলকোণী ত্রিভুজ</a:t>
            </a:r>
            <a:endParaRPr lang="en-US" sz="2000" b="1" dirty="0">
              <a:latin typeface="SolaimanLipi" pitchFamily="65" charset="0"/>
              <a:cs typeface="SolaimanLipi" pitchFamily="65" charset="0"/>
            </a:endParaRPr>
          </a:p>
        </p:txBody>
      </p:sp>
      <p:cxnSp>
        <p:nvCxnSpPr>
          <p:cNvPr id="28" name="Straight Connector 27"/>
          <p:cNvCxnSpPr/>
          <p:nvPr/>
        </p:nvCxnSpPr>
        <p:spPr>
          <a:xfrm>
            <a:off x="685800" y="5867400"/>
            <a:ext cx="1752600" cy="1588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5400000" flipH="1" flipV="1">
            <a:off x="-3630" y="5181600"/>
            <a:ext cx="1371600" cy="1588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685800" y="4495800"/>
            <a:ext cx="1752600" cy="137160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rot="5400000" flipH="1" flipV="1">
            <a:off x="3162300" y="4914900"/>
            <a:ext cx="1219200" cy="53340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rot="16200000" flipH="1">
            <a:off x="3886200" y="4724400"/>
            <a:ext cx="1219200" cy="91440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3505200" y="5791200"/>
            <a:ext cx="1447800" cy="1588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rot="16200000" flipV="1">
            <a:off x="5524500" y="4914900"/>
            <a:ext cx="1066800" cy="53340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6324600" y="5715000"/>
            <a:ext cx="2286000" cy="1588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5791200" y="4648200"/>
            <a:ext cx="2819400" cy="106680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3276600" y="1524000"/>
            <a:ext cx="2590800" cy="64633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solidFill>
                  <a:schemeClr val="accent6">
                    <a:lumMod val="50000"/>
                  </a:schemeClr>
                </a:solidFill>
                <a:latin typeface="SolaimanLipi" pitchFamily="65" charset="0"/>
                <a:cs typeface="SolaimanLipi" pitchFamily="65" charset="0"/>
              </a:rPr>
              <a:t>ত্রিভুজ</a:t>
            </a:r>
            <a:endParaRPr lang="en-US" sz="3600" dirty="0">
              <a:solidFill>
                <a:schemeClr val="accent6">
                  <a:lumMod val="50000"/>
                </a:schemeClr>
              </a:solidFill>
              <a:latin typeface="SolaimanLipi" pitchFamily="65" charset="0"/>
              <a:cs typeface="SolaimanLipi" pitchFamily="65" charset="0"/>
            </a:endParaRPr>
          </a:p>
        </p:txBody>
      </p:sp>
      <p:sp>
        <p:nvSpPr>
          <p:cNvPr id="38" name="Arc 37"/>
          <p:cNvSpPr/>
          <p:nvPr/>
        </p:nvSpPr>
        <p:spPr>
          <a:xfrm>
            <a:off x="152400" y="5334000"/>
            <a:ext cx="1066800" cy="9906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685800" y="54864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90</a:t>
            </a:r>
            <a:r>
              <a:rPr lang="en-US" baseline="30000" dirty="0" smtClean="0"/>
              <a:t>0</a:t>
            </a:r>
            <a:endParaRPr lang="en-US" dirty="0"/>
          </a:p>
        </p:txBody>
      </p:sp>
      <p:sp>
        <p:nvSpPr>
          <p:cNvPr id="41" name="Arc 40"/>
          <p:cNvSpPr/>
          <p:nvPr/>
        </p:nvSpPr>
        <p:spPr>
          <a:xfrm flipH="1">
            <a:off x="1676400" y="5486400"/>
            <a:ext cx="457200" cy="7620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1680030" y="5515428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45</a:t>
            </a:r>
            <a:r>
              <a:rPr lang="en-US" baseline="30000" dirty="0" smtClean="0"/>
              <a:t>0</a:t>
            </a:r>
            <a:endParaRPr lang="en-US" dirty="0"/>
          </a:p>
        </p:txBody>
      </p:sp>
      <p:sp>
        <p:nvSpPr>
          <p:cNvPr id="43" name="Arc 42"/>
          <p:cNvSpPr/>
          <p:nvPr/>
        </p:nvSpPr>
        <p:spPr>
          <a:xfrm rot="8481337">
            <a:off x="637849" y="4536141"/>
            <a:ext cx="725979" cy="345032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/>
          <p:cNvSpPr txBox="1"/>
          <p:nvPr/>
        </p:nvSpPr>
        <p:spPr>
          <a:xfrm>
            <a:off x="609600" y="46482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45</a:t>
            </a:r>
            <a:r>
              <a:rPr lang="en-US" baseline="30000" dirty="0" smtClean="0"/>
              <a:t>0</a:t>
            </a:r>
            <a:endParaRPr lang="en-US" dirty="0"/>
          </a:p>
        </p:txBody>
      </p:sp>
      <p:sp>
        <p:nvSpPr>
          <p:cNvPr id="45" name="Arc 44"/>
          <p:cNvSpPr/>
          <p:nvPr/>
        </p:nvSpPr>
        <p:spPr>
          <a:xfrm>
            <a:off x="3276600" y="5334000"/>
            <a:ext cx="838200" cy="9906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3581400" y="54102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6</a:t>
            </a:r>
            <a:r>
              <a:rPr lang="en-US" dirty="0" smtClean="0"/>
              <a:t>0</a:t>
            </a:r>
            <a:r>
              <a:rPr lang="en-US" baseline="30000" dirty="0" smtClean="0"/>
              <a:t>0</a:t>
            </a:r>
            <a:endParaRPr lang="en-US" dirty="0"/>
          </a:p>
        </p:txBody>
      </p:sp>
      <p:sp>
        <p:nvSpPr>
          <p:cNvPr id="47" name="Arc 46"/>
          <p:cNvSpPr/>
          <p:nvPr/>
        </p:nvSpPr>
        <p:spPr>
          <a:xfrm flipH="1">
            <a:off x="4419600" y="5410200"/>
            <a:ext cx="457200" cy="7620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TextBox 47"/>
          <p:cNvSpPr txBox="1"/>
          <p:nvPr/>
        </p:nvSpPr>
        <p:spPr>
          <a:xfrm>
            <a:off x="4419600" y="54864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60</a:t>
            </a:r>
            <a:r>
              <a:rPr lang="en-US" baseline="30000" dirty="0" smtClean="0"/>
              <a:t>0</a:t>
            </a:r>
            <a:endParaRPr lang="en-US" dirty="0"/>
          </a:p>
        </p:txBody>
      </p:sp>
      <p:sp>
        <p:nvSpPr>
          <p:cNvPr id="49" name="Arc 48"/>
          <p:cNvSpPr/>
          <p:nvPr/>
        </p:nvSpPr>
        <p:spPr>
          <a:xfrm rot="8481337">
            <a:off x="3774395" y="4467497"/>
            <a:ext cx="833209" cy="666202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Box 49"/>
          <p:cNvSpPr txBox="1"/>
          <p:nvPr/>
        </p:nvSpPr>
        <p:spPr>
          <a:xfrm>
            <a:off x="3810000" y="4736068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60</a:t>
            </a:r>
            <a:r>
              <a:rPr lang="en-US" baseline="30000" dirty="0" smtClean="0"/>
              <a:t>0</a:t>
            </a:r>
            <a:endParaRPr lang="en-US" dirty="0"/>
          </a:p>
        </p:txBody>
      </p:sp>
      <p:sp>
        <p:nvSpPr>
          <p:cNvPr id="51" name="Arc 50"/>
          <p:cNvSpPr/>
          <p:nvPr/>
        </p:nvSpPr>
        <p:spPr>
          <a:xfrm>
            <a:off x="5334000" y="5257800"/>
            <a:ext cx="1524000" cy="9144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TextBox 51"/>
          <p:cNvSpPr txBox="1"/>
          <p:nvPr/>
        </p:nvSpPr>
        <p:spPr>
          <a:xfrm>
            <a:off x="6172200" y="52578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12</a:t>
            </a:r>
            <a:r>
              <a:rPr lang="en-US" dirty="0" smtClean="0"/>
              <a:t>0</a:t>
            </a:r>
            <a:r>
              <a:rPr lang="en-US" baseline="30000" dirty="0" smtClean="0"/>
              <a:t>0</a:t>
            </a:r>
            <a:endParaRPr lang="en-US" dirty="0"/>
          </a:p>
        </p:txBody>
      </p:sp>
      <p:sp>
        <p:nvSpPr>
          <p:cNvPr id="53" name="TextBox 52"/>
          <p:cNvSpPr txBox="1"/>
          <p:nvPr/>
        </p:nvSpPr>
        <p:spPr>
          <a:xfrm>
            <a:off x="5867400" y="4735284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40</a:t>
            </a:r>
            <a:r>
              <a:rPr lang="en-US" baseline="30000" dirty="0" smtClean="0"/>
              <a:t>0</a:t>
            </a:r>
            <a:endParaRPr lang="en-US" dirty="0"/>
          </a:p>
        </p:txBody>
      </p:sp>
      <p:sp>
        <p:nvSpPr>
          <p:cNvPr id="54" name="Arc 53"/>
          <p:cNvSpPr/>
          <p:nvPr/>
        </p:nvSpPr>
        <p:spPr>
          <a:xfrm rot="6939918">
            <a:off x="5800678" y="4480731"/>
            <a:ext cx="743045" cy="488359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Arc 54"/>
          <p:cNvSpPr/>
          <p:nvPr/>
        </p:nvSpPr>
        <p:spPr>
          <a:xfrm flipH="1">
            <a:off x="7467600" y="5334000"/>
            <a:ext cx="457200" cy="7620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Box 55"/>
          <p:cNvSpPr txBox="1"/>
          <p:nvPr/>
        </p:nvSpPr>
        <p:spPr>
          <a:xfrm>
            <a:off x="7467600" y="54102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r>
              <a:rPr lang="en-US" dirty="0" smtClean="0"/>
              <a:t>0</a:t>
            </a:r>
            <a:r>
              <a:rPr lang="en-US" baseline="30000" dirty="0" smtClean="0"/>
              <a:t>0</a:t>
            </a:r>
            <a:endParaRPr lang="en-US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8" dur="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5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5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500" fill="hold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6" dur="5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1" dur="500" fill="hold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500" fill="hold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500" fill="hold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500" fill="hold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5" dur="5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0" dur="500" fill="hold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500" fill="hold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500" fill="hold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500" fill="hold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4" dur="500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9" dur="500" fill="hold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500" fill="hold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500" fill="hold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500" fill="hold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3" dur="500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8" dur="500" fill="hold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500" fill="hold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500" fill="hold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500" fill="hold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2" dur="500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7" dur="500" fill="hold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500" fill="hold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500" fill="hold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500" fill="hold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1" dur="500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6" dur="500" fill="hold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500" fill="hold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500" fill="hold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500" fill="hold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0" dur="500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5" dur="500" fill="hold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500" fill="hold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500" fill="hold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8" dur="500" fill="hold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9" dur="500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4" dur="500" fill="hold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500" fill="hold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500" fill="hold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500" fill="hold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8" dur="500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3" dur="500" fill="hold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500" fill="hold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5" dur="500" fill="hold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6" dur="500" fill="hold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7" dur="500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8" fill="hold">
                      <p:stCondLst>
                        <p:cond delay="indefinite"/>
                      </p:stCondLst>
                      <p:childTnLst>
                        <p:par>
                          <p:cTn id="259" fill="hold">
                            <p:stCondLst>
                              <p:cond delay="0"/>
                            </p:stCondLst>
                            <p:childTnLst>
                              <p:par>
                                <p:cTn id="260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2" dur="500" fill="hold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3" dur="500" fill="hold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4" dur="500" fill="hold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5" dur="500" fill="hold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6" dur="500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7" fill="hold">
                      <p:stCondLst>
                        <p:cond delay="indefinite"/>
                      </p:stCondLst>
                      <p:childTnLst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1" dur="500" fill="hold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2" dur="500" fill="hold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3" dur="500" fill="hold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4" dur="500" fill="hold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5" dur="500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624121"/>
            <a:ext cx="8305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b="1" dirty="0" smtClean="0">
                <a:solidFill>
                  <a:srgbClr val="C00000"/>
                </a:solidFill>
                <a:latin typeface="SolaimanLipi" pitchFamily="65" charset="0"/>
                <a:cs typeface="SolaimanLipi" pitchFamily="65" charset="0"/>
              </a:rPr>
              <a:t>সমবাহু ত্রিভুজঃ </a:t>
            </a:r>
            <a:r>
              <a:rPr lang="bn-BD" sz="4000" dirty="0" smtClean="0">
                <a:solidFill>
                  <a:srgbClr val="002060"/>
                </a:solidFill>
                <a:latin typeface="SolaimanLipi" pitchFamily="65" charset="0"/>
                <a:cs typeface="SolaimanLipi" pitchFamily="65" charset="0"/>
              </a:rPr>
              <a:t>যে ত্রিভুজের তিনটি বাহু পরস্পর সমান তাকে সমবাহু ত্রিভুজ বলে।</a:t>
            </a:r>
            <a:endParaRPr lang="en-US" sz="4000" dirty="0">
              <a:solidFill>
                <a:srgbClr val="002060"/>
              </a:solidFill>
              <a:latin typeface="SolaimanLipi" pitchFamily="65" charset="0"/>
              <a:cs typeface="SolaimanLipi" pitchFamily="65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3211236" y="3458076"/>
            <a:ext cx="1752600" cy="1588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5400000" flipH="1" flipV="1">
            <a:off x="2982636" y="2467476"/>
            <a:ext cx="1219200" cy="76200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16200000" flipH="1">
            <a:off x="3858936" y="2353176"/>
            <a:ext cx="1219200" cy="99060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04800" y="3588667"/>
            <a:ext cx="8534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b="1" dirty="0" smtClean="0">
                <a:solidFill>
                  <a:srgbClr val="C00000"/>
                </a:solidFill>
                <a:latin typeface="SolaimanLipi" pitchFamily="65" charset="0"/>
                <a:cs typeface="SolaimanLipi" pitchFamily="65" charset="0"/>
              </a:rPr>
              <a:t>সমদ্বিবাহু ত্রিভুজঃ </a:t>
            </a:r>
            <a:r>
              <a:rPr lang="bn-BD" sz="3600" dirty="0" smtClean="0">
                <a:latin typeface="SolaimanLipi" pitchFamily="65" charset="0"/>
                <a:cs typeface="SolaimanLipi" pitchFamily="65" charset="0"/>
              </a:rPr>
              <a:t>যে ত্রিভুজের দুইটি বাহু পরস্পর সমান তাকে সমদ্বিবাহু ত্রিভুজ বলে।</a:t>
            </a:r>
            <a:endParaRPr lang="en-US" sz="3600" dirty="0">
              <a:latin typeface="SolaimanLipi" pitchFamily="65" charset="0"/>
              <a:cs typeface="SolaimanLipi" pitchFamily="65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5400000" flipH="1" flipV="1">
            <a:off x="3162300" y="5219694"/>
            <a:ext cx="1219200" cy="53340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6200000" flipH="1">
            <a:off x="3733800" y="5181594"/>
            <a:ext cx="1219200" cy="60960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505200" y="6095994"/>
            <a:ext cx="1143000" cy="1588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365</TotalTime>
  <Words>271</Words>
  <Application>Microsoft Office PowerPoint</Application>
  <PresentationFormat>On-screen Show (4:3)</PresentationFormat>
  <Paragraphs>64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Slide 1</vt:lpstr>
      <vt:lpstr>Slide 2</vt:lpstr>
      <vt:lpstr>Slide 3</vt:lpstr>
      <vt:lpstr>Slide 4</vt:lpstr>
      <vt:lpstr>শিখন ফল</vt:lpstr>
      <vt:lpstr>ত্রিভুজের সংজ্ঞা</vt:lpstr>
      <vt:lpstr>ত্রিভুজের প্রকারভেদঃ বাহু ভেদে ত্রিভুজ তিন প্রাকার</vt:lpstr>
      <vt:lpstr> কোন ভেদে ত্রিভুজ তিন প্রকার </vt:lpstr>
      <vt:lpstr>Slide 9</vt:lpstr>
      <vt:lpstr>Slide 10</vt:lpstr>
      <vt:lpstr>Slide 11</vt:lpstr>
      <vt:lpstr>Slide 12</vt:lpstr>
      <vt:lpstr>দলীয় কাজ</vt:lpstr>
      <vt:lpstr>Slide 14</vt:lpstr>
      <vt:lpstr>বাড়ির কাজ</vt:lpstr>
      <vt:lpstr>Slide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TSS</dc:creator>
  <cp:lastModifiedBy>TSS</cp:lastModifiedBy>
  <cp:revision>44</cp:revision>
  <dcterms:created xsi:type="dcterms:W3CDTF">2013-06-30T05:49:24Z</dcterms:created>
  <dcterms:modified xsi:type="dcterms:W3CDTF">2013-07-03T03:31:37Z</dcterms:modified>
</cp:coreProperties>
</file>