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AAC23-D799-4C2F-B60E-264735F3C0F7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C285A-7185-4444-B789-4275A3396F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3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514600"/>
          </a:xfrm>
        </p:spPr>
        <p:txBody>
          <a:bodyPr/>
          <a:lstStyle/>
          <a:p>
            <a:pPr algn="l"/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ফুলের শুভেচ্ছা</a:t>
            </a:r>
          </a:p>
        </p:txBody>
      </p:sp>
      <p:pic>
        <p:nvPicPr>
          <p:cNvPr id="5" name="Picture 4" descr="1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3886200"/>
            <a:ext cx="3276600" cy="200025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838200" y="2286000"/>
            <a:ext cx="7162800" cy="137160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আজকের ক্লাসে তোমাদের সবাই কে </a:t>
            </a:r>
            <a:endParaRPr lang="en-US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676400"/>
          </a:xfrm>
        </p:spPr>
        <p:txBody>
          <a:bodyPr>
            <a:normAutofit fontScale="90000"/>
          </a:bodyPr>
          <a:lstStyle/>
          <a:p>
            <a:r>
              <a:rPr lang="bn-BD" sz="31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100" dirty="0" smtClean="0">
                <a:latin typeface="NikoshBAN" pitchFamily="2" charset="0"/>
                <a:cs typeface="NikoshBAN" pitchFamily="2" charset="0"/>
              </a:rPr>
            </a:br>
            <a:r>
              <a:rPr lang="bn-BD" sz="31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দলীয় কাজ- সময়ঃ-১০ মিনিট</a:t>
            </a:r>
            <a:br>
              <a:rPr lang="bn-BD" sz="31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1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  <a:t>শাপলা,গোলাপ,বেলী,কদম ,দলে বিভক্ত হয়ে দলীয় কাজ গুলো করবে।</a:t>
            </a:r>
            <a:br>
              <a:rPr lang="bn-BD" sz="3100" dirty="0" smtClean="0">
                <a:solidFill>
                  <a:schemeClr val="accent5"/>
                </a:solidFill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শাপলা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দল- শাকসবজির পাঁচটি গুরত্ব লিখবে।</a:t>
            </a:r>
          </a:p>
          <a:p>
            <a:pPr>
              <a:buNone/>
            </a:pPr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গোলাপ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- শাকসবজির শ্রেনী বিভাগ করবে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বেলী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শাকসবজির গুনগত মান গুলো লিখবে।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কদম দল- কোন মৌসুমের শাকসবজি কোনটি তার একটি তালিকা তৈরী করবে।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শাকসবজির মৌসূমকে কয়টি শ্রেনীতে ভাগ করা হয়।</a:t>
            </a:r>
          </a:p>
          <a:p>
            <a:pPr>
              <a:buNone/>
            </a:pP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শাকসবজির ২টি গুরুত্ব বলো</a:t>
            </a:r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Heart 3"/>
          <p:cNvSpPr/>
          <p:nvPr/>
        </p:nvSpPr>
        <p:spPr>
          <a:xfrm>
            <a:off x="2514600" y="533400"/>
            <a:ext cx="4419600" cy="838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305800" cy="4221163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শীত ,গ্রীষ্ম ও বারমাসি শাকসবজির একটি তালিক তৈরী করে আগামীকাল জমা দিবে</a:t>
            </a:r>
            <a:r>
              <a:rPr lang="bn-BD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3" descr="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3048000"/>
            <a:ext cx="1905000" cy="2819400"/>
          </a:xfrm>
          <a:prstGeom prst="rect">
            <a:avLst/>
          </a:prstGeom>
        </p:spPr>
      </p:pic>
      <p:pic>
        <p:nvPicPr>
          <p:cNvPr id="5" name="Picture 4" descr="4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048000"/>
            <a:ext cx="3352800" cy="28194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2514600" y="152400"/>
            <a:ext cx="4572000" cy="1143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বাড়ি কাজ</a:t>
            </a:r>
            <a:endParaRPr lang="en-US" sz="54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4" name="Content Placeholder 3" descr="11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33800" y="2819400"/>
            <a:ext cx="4648200" cy="2803580"/>
          </a:xfrm>
        </p:spPr>
      </p:pic>
      <p:sp>
        <p:nvSpPr>
          <p:cNvPr id="5" name="Flowchart: Preparation 4"/>
          <p:cNvSpPr/>
          <p:nvPr/>
        </p:nvSpPr>
        <p:spPr>
          <a:xfrm>
            <a:off x="533400" y="685800"/>
            <a:ext cx="7848600" cy="990600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তোমাদের সবাই কে ধন্যবাদ</a:t>
            </a:r>
            <a:endParaRPr lang="en-US" sz="4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419600" cy="5029200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মো: শামছুর রহমান</a:t>
            </a: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আহসান উল্লাহ্ মেমোরিয়াল উচ্চ বিদ্যালয়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আত্রাই- নওগাঁ ।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81600" y="1676400"/>
            <a:ext cx="3505200" cy="4449763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বিষয়- কৃষি শিক্ষা</a:t>
            </a: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১০ম- </a:t>
            </a: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শ্রেনী</a:t>
            </a:r>
          </a:p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7" name="Picture 6" descr="Image159.jpg"/>
          <p:cNvPicPr>
            <a:picLocks noChangeAspect="1"/>
          </p:cNvPicPr>
          <p:nvPr/>
        </p:nvPicPr>
        <p:blipFill>
          <a:blip r:embed="rId3"/>
          <a:srcRect l="18750" t="3333" r="35000" b="35000"/>
          <a:stretch>
            <a:fillRect/>
          </a:stretch>
        </p:blipFill>
        <p:spPr>
          <a:xfrm>
            <a:off x="838200" y="3505200"/>
            <a:ext cx="2667000" cy="2819400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2286000" y="381000"/>
            <a:ext cx="4114800" cy="1033272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7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7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endParaRPr lang="en-US" sz="2800" i="1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14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191000" y="2209800"/>
            <a:ext cx="2133600" cy="2209800"/>
          </a:xfrm>
        </p:spPr>
      </p:pic>
      <p:pic>
        <p:nvPicPr>
          <p:cNvPr id="7" name="Picture 6" descr="16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454208" y="1974792"/>
            <a:ext cx="2209800" cy="2527416"/>
          </a:xfrm>
          <a:prstGeom prst="rect">
            <a:avLst/>
          </a:prstGeom>
        </p:spPr>
      </p:pic>
      <p:pic>
        <p:nvPicPr>
          <p:cNvPr id="8" name="Picture 7" descr="17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0" y="2209800"/>
            <a:ext cx="2444018" cy="220980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8458200" cy="3886200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bn-BD" i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i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2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4495800"/>
            <a:ext cx="2095500" cy="1495425"/>
          </a:xfrm>
          <a:prstGeom prst="rect">
            <a:avLst/>
          </a:prstGeom>
        </p:spPr>
      </p:pic>
      <p:sp>
        <p:nvSpPr>
          <p:cNvPr id="11" name="Wave 10"/>
          <p:cNvSpPr/>
          <p:nvPr/>
        </p:nvSpPr>
        <p:spPr>
          <a:xfrm>
            <a:off x="1600200" y="0"/>
            <a:ext cx="5715000" cy="1905000"/>
          </a:xfrm>
          <a:prstGeom prst="wave">
            <a:avLst>
              <a:gd name="adj1" fmla="val 12500"/>
              <a:gd name="adj2" fmla="val 15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i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4400" i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 ঘোষনা </a:t>
            </a:r>
            <a:br>
              <a:rPr lang="bn-BD" sz="4400" i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4400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শাকসবজির গুরুত্ব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924050"/>
          </a:xfrm>
        </p:spPr>
        <p:txBody>
          <a:bodyPr/>
          <a:lstStyle/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25146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 জা জানতে পারবেঃ-</a:t>
            </a:r>
            <a:endParaRPr lang="en-US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।শাকসবজির গুরুত্ব জানতে পারবে।</a:t>
            </a:r>
          </a:p>
          <a:p>
            <a:pPr algn="l"/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২।মৌসুমী শাকসবজির শ্রেনী বিভাগ করতে পারবে।</a:t>
            </a:r>
          </a:p>
          <a:p>
            <a:pPr algn="l"/>
            <a:r>
              <a:rPr lang="bn-BD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৩।শাকসবজি  গুনগত মান জানতে পারবে।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4" name="Double Wave 3"/>
          <p:cNvSpPr/>
          <p:nvPr/>
        </p:nvSpPr>
        <p:spPr>
          <a:xfrm>
            <a:off x="2362200" y="1981200"/>
            <a:ext cx="5105400" cy="1447800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96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32500" lnSpcReduction="20000"/>
          </a:bodyPr>
          <a:lstStyle/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              </a:t>
            </a:r>
            <a:endParaRPr lang="en-US" sz="60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18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বিভিন্ন প্রকার </a:t>
            </a:r>
            <a:r>
              <a:rPr lang="bn-BD" sz="185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শাকসবজি</a:t>
            </a:r>
            <a:endParaRPr lang="en-US" sz="18500" dirty="0">
              <a:solidFill>
                <a:srgbClr val="00B050"/>
              </a:solidFill>
            </a:endParaRPr>
          </a:p>
        </p:txBody>
      </p:sp>
      <p:pic>
        <p:nvPicPr>
          <p:cNvPr id="5" name="Picture 4" descr="17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209800"/>
            <a:ext cx="2971800" cy="2133600"/>
          </a:xfrm>
          <a:prstGeom prst="rect">
            <a:avLst/>
          </a:prstGeom>
        </p:spPr>
      </p:pic>
      <p:pic>
        <p:nvPicPr>
          <p:cNvPr id="8" name="Picture 7" descr="20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2270760"/>
            <a:ext cx="2590800" cy="2072640"/>
          </a:xfrm>
          <a:prstGeom prst="rect">
            <a:avLst/>
          </a:prstGeom>
        </p:spPr>
      </p:pic>
      <p:pic>
        <p:nvPicPr>
          <p:cNvPr id="9" name="Picture 8" descr="2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2286000"/>
            <a:ext cx="2438400" cy="2057400"/>
          </a:xfrm>
          <a:prstGeom prst="rect">
            <a:avLst/>
          </a:prstGeom>
        </p:spPr>
      </p:pic>
      <p:sp>
        <p:nvSpPr>
          <p:cNvPr id="10" name="Left-Right Arrow 9"/>
          <p:cNvSpPr/>
          <p:nvPr/>
        </p:nvSpPr>
        <p:spPr>
          <a:xfrm>
            <a:off x="1295400" y="0"/>
            <a:ext cx="6248400" cy="1524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বিস্তারিত আলোচনা</a:t>
            </a:r>
            <a:endParaRPr lang="en-US" sz="6000" dirty="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শীত কালীন শাকসবজির </a:t>
            </a:r>
            <a:b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72400" cy="4525963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ছবি</a:t>
            </a:r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</p:txBody>
      </p:sp>
      <p:pic>
        <p:nvPicPr>
          <p:cNvPr id="7" name="Content Placeholder 6" descr="14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62600" y="2209800"/>
            <a:ext cx="2253372" cy="1730188"/>
          </a:xfrm>
        </p:spPr>
      </p:pic>
      <p:pic>
        <p:nvPicPr>
          <p:cNvPr id="6" name="Picture 5" descr="2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209800"/>
            <a:ext cx="2095500" cy="1724025"/>
          </a:xfrm>
          <a:prstGeom prst="rect">
            <a:avLst/>
          </a:prstGeom>
        </p:spPr>
      </p:pic>
      <p:pic>
        <p:nvPicPr>
          <p:cNvPr id="10" name="Picture 9" descr="2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2209800"/>
            <a:ext cx="2057400" cy="1676400"/>
          </a:xfrm>
          <a:prstGeom prst="rect">
            <a:avLst/>
          </a:prstGeom>
        </p:spPr>
      </p:pic>
      <p:pic>
        <p:nvPicPr>
          <p:cNvPr id="11" name="Picture 10" descr="2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6800" y="4191000"/>
            <a:ext cx="2590800" cy="1828800"/>
          </a:xfrm>
          <a:prstGeom prst="rect">
            <a:avLst/>
          </a:prstGeom>
        </p:spPr>
      </p:pic>
      <p:pic>
        <p:nvPicPr>
          <p:cNvPr id="8" name="Picture 7" descr="2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7800" y="4114800"/>
            <a:ext cx="2819400" cy="19050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1524000"/>
          </a:xfrm>
        </p:spPr>
        <p:txBody>
          <a:bodyPr>
            <a:normAutofit/>
          </a:bodyPr>
          <a:lstStyle/>
          <a:p>
            <a:r>
              <a:rPr lang="bn-BD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ছবি</a:t>
            </a:r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bn-BD" dirty="0"/>
          </a:p>
          <a:p>
            <a:endParaRPr lang="bn-BD" dirty="0" smtClean="0"/>
          </a:p>
          <a:p>
            <a:endParaRPr lang="bn-BD" dirty="0"/>
          </a:p>
          <a:p>
            <a:endParaRPr lang="bn-BD" dirty="0" smtClean="0"/>
          </a:p>
          <a:p>
            <a:endParaRPr lang="en-US" dirty="0"/>
          </a:p>
        </p:txBody>
      </p:sp>
      <p:pic>
        <p:nvPicPr>
          <p:cNvPr id="6" name="Picture 5" descr="12.jpg"/>
          <p:cNvPicPr>
            <a:picLocks noChangeAspect="1"/>
          </p:cNvPicPr>
          <p:nvPr/>
        </p:nvPicPr>
        <p:blipFill>
          <a:blip r:embed="rId3"/>
          <a:srcRect t="22430"/>
          <a:stretch>
            <a:fillRect/>
          </a:stretch>
        </p:blipFill>
        <p:spPr>
          <a:xfrm>
            <a:off x="838200" y="2133600"/>
            <a:ext cx="2133600" cy="1676399"/>
          </a:xfrm>
          <a:prstGeom prst="rect">
            <a:avLst/>
          </a:prstGeom>
        </p:spPr>
      </p:pic>
      <p:pic>
        <p:nvPicPr>
          <p:cNvPr id="13" name="Content Placeholder 12" descr="15.jpg"/>
          <p:cNvPicPr>
            <a:picLocks noGrp="1" noChangeAspect="1"/>
          </p:cNvPicPr>
          <p:nvPr>
            <p:ph sz="half" idx="2"/>
          </p:nvPr>
        </p:nvPicPr>
        <p:blipFill>
          <a:blip r:embed="rId4"/>
          <a:srcRect t="40310" b="3922"/>
          <a:stretch>
            <a:fillRect/>
          </a:stretch>
        </p:blipFill>
        <p:spPr>
          <a:xfrm>
            <a:off x="3352800" y="2133600"/>
            <a:ext cx="2438400" cy="1676400"/>
          </a:xfrm>
          <a:prstGeom prst="rect">
            <a:avLst/>
          </a:prstGeom>
        </p:spPr>
      </p:pic>
      <p:pic>
        <p:nvPicPr>
          <p:cNvPr id="7" name="Picture 6" descr="2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2057400"/>
            <a:ext cx="2362200" cy="1676400"/>
          </a:xfrm>
          <a:prstGeom prst="rect">
            <a:avLst/>
          </a:prstGeom>
        </p:spPr>
      </p:pic>
      <p:sp>
        <p:nvSpPr>
          <p:cNvPr id="9" name="Horizontal Scroll 8"/>
          <p:cNvSpPr/>
          <p:nvPr/>
        </p:nvSpPr>
        <p:spPr>
          <a:xfrm>
            <a:off x="2286000" y="228600"/>
            <a:ext cx="4572000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গ্রীষ্মকালীন শাকসবজি</a:t>
            </a:r>
            <a:endParaRPr lang="en-US" sz="4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/>
            </a:r>
            <a:br>
              <a:rPr lang="en-US" dirty="0" smtClean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58200" cy="4648200"/>
          </a:xfrm>
        </p:spPr>
        <p:txBody>
          <a:bodyPr/>
          <a:lstStyle/>
          <a:p>
            <a:pPr>
              <a:buNone/>
            </a:pPr>
            <a:r>
              <a:rPr lang="bn-BD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endParaRPr lang="en-US" dirty="0" smtClean="0">
              <a:solidFill>
                <a:schemeClr val="accent2"/>
              </a:solidFill>
            </a:endParaRPr>
          </a:p>
        </p:txBody>
      </p:sp>
      <p:pic>
        <p:nvPicPr>
          <p:cNvPr id="6" name="Content Placeholder 5" descr="14.jpe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81600" y="1981200"/>
            <a:ext cx="3405187" cy="2057400"/>
          </a:xfrm>
        </p:spPr>
      </p:pic>
      <p:pic>
        <p:nvPicPr>
          <p:cNvPr id="4" name="Picture 3" descr="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905000"/>
            <a:ext cx="3200400" cy="2057400"/>
          </a:xfrm>
          <a:prstGeom prst="rect">
            <a:avLst/>
          </a:prstGeom>
        </p:spPr>
      </p:pic>
      <p:pic>
        <p:nvPicPr>
          <p:cNvPr id="7" name="Picture 6" descr="17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4191000"/>
            <a:ext cx="2971800" cy="1981200"/>
          </a:xfrm>
          <a:prstGeom prst="rect">
            <a:avLst/>
          </a:prstGeom>
        </p:spPr>
      </p:pic>
      <p:sp>
        <p:nvSpPr>
          <p:cNvPr id="8" name="Curved Up Ribbon 7"/>
          <p:cNvSpPr/>
          <p:nvPr/>
        </p:nvSpPr>
        <p:spPr>
          <a:xfrm>
            <a:off x="914400" y="228600"/>
            <a:ext cx="8001000" cy="1371600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বারমাসি শাকসবজি</a:t>
            </a:r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endParaRPr lang="en-US" sz="3600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B050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শাকসবজির নাম</a:t>
                      </a:r>
                      <a:endParaRPr lang="en-US" sz="2400" dirty="0" smtClean="0">
                        <a:solidFill>
                          <a:srgbClr val="00B05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400" dirty="0" smtClean="0">
                          <a:solidFill>
                            <a:srgbClr val="00B0F0"/>
                          </a:solidFill>
                        </a:rPr>
                        <a:t>গুনগত মান</a:t>
                      </a:r>
                      <a:endParaRPr lang="en-US" sz="24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পুঁই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শাক 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ভিটামিন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,এ. ক্যালসিয়াম, ম্যাগনেসিয়াম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মিষ্টি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কু</a:t>
                      </a: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মড়া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ভিটামিন,এ,বি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কচু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শাক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ভিটামিন,এ,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আয়রন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শিম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ভিটামিন,এ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itchFamily="2" charset="0"/>
                          <a:cs typeface="NikoshBAN" pitchFamily="2" charset="0"/>
                        </a:rPr>
                        <a:t> ,আমিষ.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en-US" sz="24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Content Placeholder 5" descr="14.jpeg"/>
          <p:cNvPicPr>
            <a:picLocks noChangeAspect="1"/>
          </p:cNvPicPr>
          <p:nvPr/>
        </p:nvPicPr>
        <p:blipFill>
          <a:blip r:embed="rId3"/>
          <a:srcRect l="17902" t="44445" r="37342" b="25925"/>
          <a:stretch>
            <a:fillRect/>
          </a:stretch>
        </p:blipFill>
        <p:spPr>
          <a:xfrm>
            <a:off x="2057400" y="4343400"/>
            <a:ext cx="1524000" cy="609600"/>
          </a:xfrm>
          <a:prstGeom prst="rect">
            <a:avLst/>
          </a:prstGeom>
        </p:spPr>
      </p:pic>
      <p:pic>
        <p:nvPicPr>
          <p:cNvPr id="6" name="Picture 5" descr="22.jpg"/>
          <p:cNvPicPr>
            <a:picLocks noChangeAspect="1"/>
          </p:cNvPicPr>
          <p:nvPr/>
        </p:nvPicPr>
        <p:blipFill>
          <a:blip r:embed="rId4"/>
          <a:srcRect l="29032" t="22727" r="29032" b="36363"/>
          <a:stretch>
            <a:fillRect/>
          </a:stretch>
        </p:blipFill>
        <p:spPr>
          <a:xfrm>
            <a:off x="2667000" y="3505200"/>
            <a:ext cx="990600" cy="685800"/>
          </a:xfrm>
          <a:prstGeom prst="rect">
            <a:avLst/>
          </a:prstGeom>
        </p:spPr>
      </p:pic>
      <p:pic>
        <p:nvPicPr>
          <p:cNvPr id="7" name="Picture 6" descr="23.jpg"/>
          <p:cNvPicPr>
            <a:picLocks noChangeAspect="1"/>
          </p:cNvPicPr>
          <p:nvPr/>
        </p:nvPicPr>
        <p:blipFill>
          <a:blip r:embed="rId5"/>
          <a:srcRect t="36364" b="18182"/>
          <a:stretch>
            <a:fillRect/>
          </a:stretch>
        </p:blipFill>
        <p:spPr>
          <a:xfrm>
            <a:off x="1981200" y="2590800"/>
            <a:ext cx="2057400" cy="762000"/>
          </a:xfrm>
          <a:prstGeom prst="rect">
            <a:avLst/>
          </a:prstGeom>
        </p:spPr>
      </p:pic>
      <p:pic>
        <p:nvPicPr>
          <p:cNvPr id="8" name="Content Placeholder 12" descr="15.jpg"/>
          <p:cNvPicPr>
            <a:picLocks noChangeAspect="1"/>
          </p:cNvPicPr>
          <p:nvPr/>
        </p:nvPicPr>
        <p:blipFill>
          <a:blip r:embed="rId6"/>
          <a:srcRect l="62500" t="63124" r="21875" b="14062"/>
          <a:stretch>
            <a:fillRect/>
          </a:stretch>
        </p:blipFill>
        <p:spPr>
          <a:xfrm>
            <a:off x="2895600" y="5029200"/>
            <a:ext cx="381000" cy="685800"/>
          </a:xfrm>
          <a:prstGeom prst="rect">
            <a:avLst/>
          </a:prstGeom>
        </p:spPr>
      </p:pic>
      <p:sp>
        <p:nvSpPr>
          <p:cNvPr id="9" name="Horizontal Scroll 8"/>
          <p:cNvSpPr/>
          <p:nvPr/>
        </p:nvSpPr>
        <p:spPr>
          <a:xfrm>
            <a:off x="838200" y="228600"/>
            <a:ext cx="7848600" cy="1143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বিভিন্ন ধরনের শাকসবজির গুনগত মানের র্চাট নিন্মরুপ</a:t>
            </a:r>
            <a:r>
              <a:rPr lang="en-US" sz="3600" dirty="0" smtClean="0">
                <a:solidFill>
                  <a:srgbClr val="7030A0"/>
                </a:solidFill>
              </a:rPr>
              <a:t/>
            </a:r>
            <a:br>
              <a:rPr lang="en-US" sz="3600" dirty="0" smtClean="0">
                <a:solidFill>
                  <a:srgbClr val="7030A0"/>
                </a:solidFill>
              </a:rPr>
            </a:br>
            <a:endParaRPr lang="en-US" sz="36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186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শীত কালীন শাকসবজির  </vt:lpstr>
      <vt:lpstr> </vt:lpstr>
      <vt:lpstr> </vt:lpstr>
      <vt:lpstr>Slide 9</vt:lpstr>
      <vt:lpstr> দলীয় কাজ- সময়ঃ-১০ মিনিট শাপলা,গোলাপ,বেলী,কদম ,দলে বিভক্ত হয়ে দলীয় কাজ গুলো করবে।  </vt:lpstr>
      <vt:lpstr>Slide 11</vt:lpstr>
      <vt:lpstr>Slide 12</vt:lpstr>
      <vt:lpstr>Slide 13</vt:lpstr>
    </vt:vector>
  </TitlesOfParts>
  <Company>DarkOS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ক্লাসে তোমাদের সবাই কে </dc:title>
  <dc:creator>DarkUser</dc:creator>
  <cp:lastModifiedBy>DarkUser</cp:lastModifiedBy>
  <cp:revision>107</cp:revision>
  <dcterms:created xsi:type="dcterms:W3CDTF">2013-06-15T02:01:13Z</dcterms:created>
  <dcterms:modified xsi:type="dcterms:W3CDTF">2013-06-19T02:02:39Z</dcterms:modified>
</cp:coreProperties>
</file>