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73" r:id="rId2"/>
    <p:sldId id="257" r:id="rId3"/>
    <p:sldId id="258" r:id="rId4"/>
    <p:sldId id="259" r:id="rId5"/>
    <p:sldId id="261" r:id="rId6"/>
    <p:sldId id="262" r:id="rId7"/>
    <p:sldId id="271" r:id="rId8"/>
    <p:sldId id="260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4" r:id="rId17"/>
    <p:sldId id="270" r:id="rId18"/>
    <p:sldId id="272" r:id="rId19"/>
    <p:sldId id="256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1EEE50"/>
    <a:srgbClr val="339933"/>
    <a:srgbClr val="A8321A"/>
    <a:srgbClr val="1EEE63"/>
    <a:srgbClr val="10BF0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71" autoAdjust="0"/>
  </p:normalViewPr>
  <p:slideViewPr>
    <p:cSldViewPr>
      <p:cViewPr>
        <p:scale>
          <a:sx n="60" d="100"/>
          <a:sy n="60" d="100"/>
        </p:scale>
        <p:origin x="-1098" y="-2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A170BB-DCED-442F-A955-59443FC0945D}" type="datetimeFigureOut">
              <a:rPr lang="en-US" smtClean="0"/>
              <a:t>7/11/2013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64AC41-E38E-4EC2-89B3-5DB837429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902507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160CB7-8FDA-47F6-9A3B-772BC435C179}" type="datetimeFigureOut">
              <a:rPr lang="en-US" smtClean="0"/>
              <a:t>7/11/2013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E009AA-9628-4EC1-8A19-C87005A206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51619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E009AA-9628-4EC1-8A19-C87005A206C2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CDF9D77B-365E-480B-8E5B-95A93327426F}" type="datetime1">
              <a:rPr lang="en-US" smtClean="0"/>
              <a:t>7/11/2013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1508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E009AA-9628-4EC1-8A19-C87005A206C2}" type="slidenum">
              <a:rPr lang="en-US" smtClean="0"/>
              <a:t>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A5EAC52C-9C56-407C-802B-6413C0C1009F}" type="datetime1">
              <a:rPr lang="en-US" smtClean="0"/>
              <a:t>7/11/2013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954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0CDB1-7598-4AEA-9E0E-991131E5BBC4}" type="datetime1">
              <a:rPr lang="en-US" smtClean="0"/>
              <a:t>7/11/2013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FB0D-2A26-49C3-AD24-628DB0C2070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0F783-64B3-4732-87BF-70F4104F492D}" type="datetime1">
              <a:rPr lang="en-US" smtClean="0"/>
              <a:t>7/11/2013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FB0D-2A26-49C3-AD24-628DB0C207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056D6-FC20-4FC8-B750-3BDDBD53E33D}" type="datetime1">
              <a:rPr lang="en-US" smtClean="0"/>
              <a:t>7/11/2013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FB0D-2A26-49C3-AD24-628DB0C207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C915-6143-4D45-96ED-527C0D53B6E2}" type="datetime1">
              <a:rPr lang="en-US" smtClean="0"/>
              <a:t>7/11/2013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FB0D-2A26-49C3-AD24-628DB0C2070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FF4B1-90A4-4A78-B9C6-A9A4E7B7101B}" type="datetime1">
              <a:rPr lang="en-US" smtClean="0"/>
              <a:t>7/11/2013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FB0D-2A26-49C3-AD24-628DB0C207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E241F-39C5-4183-A970-5F8EBD30DEFD}" type="datetime1">
              <a:rPr lang="en-US" smtClean="0"/>
              <a:t>7/11/2013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FB0D-2A26-49C3-AD24-628DB0C2070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EED4-FD2F-4E4A-B56F-CDA249F97BD8}" type="datetime1">
              <a:rPr lang="en-US" smtClean="0"/>
              <a:t>7/11/2013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FB0D-2A26-49C3-AD24-628DB0C2070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7090D-4399-49DC-962C-C9BCD699E087}" type="datetime1">
              <a:rPr lang="en-US" smtClean="0"/>
              <a:t>7/11/2013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FB0D-2A26-49C3-AD24-628DB0C207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0CEE4-E786-46C8-A84F-6DB3511B149A}" type="datetime1">
              <a:rPr lang="en-US" smtClean="0"/>
              <a:t>7/11/2013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FB0D-2A26-49C3-AD24-628DB0C207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9D88B-CCF6-4056-80FF-5A2479DD8FD0}" type="datetime1">
              <a:rPr lang="en-US" smtClean="0"/>
              <a:t>7/11/2013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FB0D-2A26-49C3-AD24-628DB0C207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1AD5A-FB3C-457F-BFA2-1491851F58B9}" type="datetime1">
              <a:rPr lang="en-US" smtClean="0"/>
              <a:t>7/11/2013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FB0D-2A26-49C3-AD24-628DB0C2070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9CD6927-5DD3-49A4-8AE8-FD672B4AD5F8}" type="datetime1">
              <a:rPr lang="en-US" smtClean="0"/>
              <a:t>7/11/2013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D0EFB0D-2A26-49C3-AD24-628DB0C2070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0CEE4-E786-46C8-A84F-6DB3511B149A}" type="datetime1">
              <a:rPr lang="en-US" smtClean="0"/>
              <a:t>7/11/2013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>
                <a:latin typeface="Nikosh" pitchFamily="2" charset="0"/>
                <a:cs typeface="Nikosh" pitchFamily="2" charset="0"/>
              </a:rPr>
              <a:t>সাহানাজপারভীন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দশমিনা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মাধ্যমিক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বিদ্যালয়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,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দশমিনা,পটুয়াখালী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।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FB0D-2A26-49C3-AD24-628DB0C20709}" type="slidenum">
              <a:rPr lang="en-US" smtClean="0"/>
              <a:t>1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0" y="0"/>
            <a:ext cx="9144000" cy="6705600"/>
            <a:chOff x="0" y="0"/>
            <a:chExt cx="9144000" cy="7184572"/>
          </a:xfrm>
        </p:grpSpPr>
        <p:pic>
          <p:nvPicPr>
            <p:cNvPr id="1026" name="Picture 2" descr="D:\Fish\gview-1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71845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TextBox 4"/>
            <p:cNvSpPr txBox="1"/>
            <p:nvPr/>
          </p:nvSpPr>
          <p:spPr>
            <a:xfrm>
              <a:off x="838200" y="5225143"/>
              <a:ext cx="7162800" cy="830997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r>
                <a:rPr lang="en-US" sz="4800" dirty="0" err="1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সবাইকে</a:t>
              </a:r>
              <a:r>
                <a:rPr lang="en-US" sz="4800" dirty="0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 </a:t>
              </a:r>
              <a:r>
                <a:rPr lang="en-US" sz="4800" dirty="0" err="1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লাল</a:t>
              </a:r>
              <a:r>
                <a:rPr lang="en-US" sz="4800" dirty="0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  </a:t>
              </a:r>
              <a:r>
                <a:rPr lang="en-US" sz="4800" dirty="0" err="1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গোলাপের</a:t>
              </a:r>
              <a:r>
                <a:rPr lang="en-US" sz="4800" dirty="0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 </a:t>
              </a:r>
              <a:r>
                <a:rPr lang="en-US" sz="4800" dirty="0" err="1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শুভেচ্ছা</a:t>
              </a:r>
              <a:r>
                <a:rPr lang="en-US" sz="4800" dirty="0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 </a:t>
              </a:r>
              <a:r>
                <a:rPr lang="en-US" sz="3200" dirty="0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।</a:t>
              </a:r>
              <a:endParaRPr lang="en-US" sz="32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85405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0CEE4-E786-46C8-A84F-6DB3511B149A}" type="datetime1">
              <a:rPr lang="en-US" smtClean="0"/>
              <a:t>7/11/2013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latin typeface="Nikosh" pitchFamily="2" charset="0"/>
                <a:cs typeface="Nikosh" pitchFamily="2" charset="0"/>
              </a:rPr>
              <a:t>সাহানাজ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পারভীন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দশমিনা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মাধ্যমিক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বিদ্যালয়,দশীমনা,পটুয়াখালী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FB0D-2A26-49C3-AD24-628DB0C20709}" type="slidenum">
              <a:rPr lang="en-US" smtClean="0"/>
              <a:t>10</a:t>
            </a:fld>
            <a:endParaRPr lang="en-US"/>
          </a:p>
        </p:txBody>
      </p:sp>
      <p:sp>
        <p:nvSpPr>
          <p:cNvPr id="5" name="Horizontal Scroll 4"/>
          <p:cNvSpPr/>
          <p:nvPr/>
        </p:nvSpPr>
        <p:spPr>
          <a:xfrm>
            <a:off x="762000" y="-76200"/>
            <a:ext cx="7772400" cy="6019800"/>
          </a:xfrm>
          <a:prstGeom prst="horizontalScroll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09800" y="1066800"/>
            <a:ext cx="6705600" cy="540147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5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একক</a:t>
            </a:r>
            <a:r>
              <a:rPr lang="en-US" sz="115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115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কাজ</a:t>
            </a:r>
            <a:endParaRPr lang="en-US" sz="11500" dirty="0" smtClean="0">
              <a:solidFill>
                <a:schemeClr val="bg1"/>
              </a:solidFill>
              <a:latin typeface="Nikosh" pitchFamily="2" charset="0"/>
              <a:cs typeface="Nikosh" pitchFamily="2" charset="0"/>
            </a:endParaRPr>
          </a:p>
          <a:p>
            <a:r>
              <a:rPr lang="en-US" sz="115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চল</a:t>
            </a:r>
            <a:r>
              <a:rPr lang="en-US" sz="115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115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বিদুৎকী</a:t>
            </a:r>
            <a:r>
              <a:rPr lang="en-US" sz="115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?</a:t>
            </a:r>
          </a:p>
          <a:p>
            <a:endParaRPr lang="en-US" sz="11500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2914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0CEE4-E786-46C8-A84F-6DB3511B149A}" type="datetime1">
              <a:rPr lang="en-US" smtClean="0"/>
              <a:t>7/11/2013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FB0D-2A26-49C3-AD24-628DB0C20709}" type="slidenum">
              <a:rPr lang="en-US" smtClean="0"/>
              <a:t>11</a:t>
            </a:fld>
            <a:endParaRPr lang="en-US"/>
          </a:p>
        </p:txBody>
      </p:sp>
      <p:sp>
        <p:nvSpPr>
          <p:cNvPr id="6" name="Bevel 5"/>
          <p:cNvSpPr/>
          <p:nvPr/>
        </p:nvSpPr>
        <p:spPr>
          <a:xfrm>
            <a:off x="0" y="-31531"/>
            <a:ext cx="9144000" cy="6858000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59068" y="1315283"/>
            <a:ext cx="7239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চলমান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 </a:t>
            </a:r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বিদ্যু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ৎ : </a:t>
            </a:r>
            <a:endParaRPr lang="en-US" sz="4800" dirty="0" smtClean="0">
              <a:solidFill>
                <a:schemeClr val="bg1"/>
              </a:solidFill>
              <a:latin typeface="Nikosh" pitchFamily="2" charset="0"/>
              <a:cs typeface="Nikosh" pitchFamily="2" charset="0"/>
            </a:endParaRPr>
          </a:p>
          <a:p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যে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বিদ্যু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ৎ </a:t>
            </a:r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উৎপন্ন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স্থানে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স্থির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না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থেকে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আলো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, </a:t>
            </a:r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চাপ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, </a:t>
            </a:r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তাপ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বা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আবেশের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কারনে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পদার্থর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মধ্যে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দিয়ে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ধাবিত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হয়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, </a:t>
            </a:r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তাকে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চলমান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বিদ্যু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ৎ </a:t>
            </a:r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বলে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।</a:t>
            </a:r>
            <a:endParaRPr lang="en-US" sz="4800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078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0CEE4-E786-46C8-A84F-6DB3511B149A}" type="datetime1">
              <a:rPr lang="en-US" smtClean="0"/>
              <a:t>7/11/2013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latin typeface="Nikosh" pitchFamily="2" charset="0"/>
                <a:cs typeface="Nikosh" pitchFamily="2" charset="0"/>
              </a:rPr>
              <a:t>সাহানাজ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পারভীন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দশমিনা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মাধ্যমিক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বিদ্যালয়,দশীমনা,পটুয়াখালী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FB0D-2A26-49C3-AD24-628DB0C20709}" type="slidenum">
              <a:rPr lang="en-US" smtClean="0"/>
              <a:t>12</a:t>
            </a:fld>
            <a:endParaRPr lang="en-US"/>
          </a:p>
        </p:txBody>
      </p:sp>
      <p:grpSp>
        <p:nvGrpSpPr>
          <p:cNvPr id="25" name="Group 24"/>
          <p:cNvGrpSpPr/>
          <p:nvPr/>
        </p:nvGrpSpPr>
        <p:grpSpPr>
          <a:xfrm>
            <a:off x="1295400" y="381000"/>
            <a:ext cx="5562600" cy="2819400"/>
            <a:chOff x="1295400" y="381000"/>
            <a:chExt cx="5562600" cy="281940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1295400" y="381000"/>
              <a:ext cx="76200" cy="2819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H="1">
              <a:off x="1295400" y="1752600"/>
              <a:ext cx="5562600" cy="76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Freeform 23"/>
            <p:cNvSpPr/>
            <p:nvPr/>
          </p:nvSpPr>
          <p:spPr>
            <a:xfrm>
              <a:off x="1330036" y="969226"/>
              <a:ext cx="5514109" cy="1773974"/>
            </a:xfrm>
            <a:custGeom>
              <a:avLst/>
              <a:gdLst>
                <a:gd name="connsiteX0" fmla="*/ 0 w 5514109"/>
                <a:gd name="connsiteY0" fmla="*/ 873429 h 1773974"/>
                <a:gd name="connsiteX1" fmla="*/ 69273 w 5514109"/>
                <a:gd name="connsiteY1" fmla="*/ 624047 h 1773974"/>
                <a:gd name="connsiteX2" fmla="*/ 96982 w 5514109"/>
                <a:gd name="connsiteY2" fmla="*/ 443938 h 1773974"/>
                <a:gd name="connsiteX3" fmla="*/ 193964 w 5514109"/>
                <a:gd name="connsiteY3" fmla="*/ 249974 h 1773974"/>
                <a:gd name="connsiteX4" fmla="*/ 401782 w 5514109"/>
                <a:gd name="connsiteY4" fmla="*/ 111429 h 1773974"/>
                <a:gd name="connsiteX5" fmla="*/ 623455 w 5514109"/>
                <a:gd name="connsiteY5" fmla="*/ 166847 h 1773974"/>
                <a:gd name="connsiteX6" fmla="*/ 886691 w 5514109"/>
                <a:gd name="connsiteY6" fmla="*/ 416229 h 1773974"/>
                <a:gd name="connsiteX7" fmla="*/ 1025237 w 5514109"/>
                <a:gd name="connsiteY7" fmla="*/ 734883 h 1773974"/>
                <a:gd name="connsiteX8" fmla="*/ 1122219 w 5514109"/>
                <a:gd name="connsiteY8" fmla="*/ 970410 h 1773974"/>
                <a:gd name="connsiteX9" fmla="*/ 1330037 w 5514109"/>
                <a:gd name="connsiteY9" fmla="*/ 1330629 h 1773974"/>
                <a:gd name="connsiteX10" fmla="*/ 1634837 w 5514109"/>
                <a:gd name="connsiteY10" fmla="*/ 1510738 h 1773974"/>
                <a:gd name="connsiteX11" fmla="*/ 1939637 w 5514109"/>
                <a:gd name="connsiteY11" fmla="*/ 1538447 h 1773974"/>
                <a:gd name="connsiteX12" fmla="*/ 2092037 w 5514109"/>
                <a:gd name="connsiteY12" fmla="*/ 1496883 h 1773974"/>
                <a:gd name="connsiteX13" fmla="*/ 2286000 w 5514109"/>
                <a:gd name="connsiteY13" fmla="*/ 1205938 h 1773974"/>
                <a:gd name="connsiteX14" fmla="*/ 2355273 w 5514109"/>
                <a:gd name="connsiteY14" fmla="*/ 1067392 h 1773974"/>
                <a:gd name="connsiteX15" fmla="*/ 2466109 w 5514109"/>
                <a:gd name="connsiteY15" fmla="*/ 831865 h 1773974"/>
                <a:gd name="connsiteX16" fmla="*/ 2673928 w 5514109"/>
                <a:gd name="connsiteY16" fmla="*/ 360810 h 1773974"/>
                <a:gd name="connsiteX17" fmla="*/ 2826328 w 5514109"/>
                <a:gd name="connsiteY17" fmla="*/ 208410 h 1773974"/>
                <a:gd name="connsiteX18" fmla="*/ 2964873 w 5514109"/>
                <a:gd name="connsiteY18" fmla="*/ 83719 h 1773974"/>
                <a:gd name="connsiteX19" fmla="*/ 3325091 w 5514109"/>
                <a:gd name="connsiteY19" fmla="*/ 592 h 1773974"/>
                <a:gd name="connsiteX20" fmla="*/ 3643746 w 5514109"/>
                <a:gd name="connsiteY20" fmla="*/ 125283 h 1773974"/>
                <a:gd name="connsiteX21" fmla="*/ 3934691 w 5514109"/>
                <a:gd name="connsiteY21" fmla="*/ 527065 h 1773974"/>
                <a:gd name="connsiteX22" fmla="*/ 4114800 w 5514109"/>
                <a:gd name="connsiteY22" fmla="*/ 818010 h 1773974"/>
                <a:gd name="connsiteX23" fmla="*/ 4350328 w 5514109"/>
                <a:gd name="connsiteY23" fmla="*/ 1344483 h 1773974"/>
                <a:gd name="connsiteX24" fmla="*/ 4488873 w 5514109"/>
                <a:gd name="connsiteY24" fmla="*/ 1552301 h 1773974"/>
                <a:gd name="connsiteX25" fmla="*/ 4779819 w 5514109"/>
                <a:gd name="connsiteY25" fmla="*/ 1676992 h 1773974"/>
                <a:gd name="connsiteX26" fmla="*/ 5112328 w 5514109"/>
                <a:gd name="connsiteY26" fmla="*/ 1773974 h 1773974"/>
                <a:gd name="connsiteX27" fmla="*/ 5264728 w 5514109"/>
                <a:gd name="connsiteY27" fmla="*/ 1676992 h 1773974"/>
                <a:gd name="connsiteX28" fmla="*/ 5444837 w 5514109"/>
                <a:gd name="connsiteY28" fmla="*/ 1358338 h 1773974"/>
                <a:gd name="connsiteX29" fmla="*/ 5514109 w 5514109"/>
                <a:gd name="connsiteY29" fmla="*/ 790301 h 17739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4109" h="1773974">
                  <a:moveTo>
                    <a:pt x="0" y="873429"/>
                  </a:moveTo>
                  <a:cubicBezTo>
                    <a:pt x="26554" y="784529"/>
                    <a:pt x="53109" y="695629"/>
                    <a:pt x="69273" y="624047"/>
                  </a:cubicBezTo>
                  <a:cubicBezTo>
                    <a:pt x="85437" y="552465"/>
                    <a:pt x="76200" y="506284"/>
                    <a:pt x="96982" y="443938"/>
                  </a:cubicBezTo>
                  <a:cubicBezTo>
                    <a:pt x="117764" y="381592"/>
                    <a:pt x="143164" y="305392"/>
                    <a:pt x="193964" y="249974"/>
                  </a:cubicBezTo>
                  <a:cubicBezTo>
                    <a:pt x="244764" y="194556"/>
                    <a:pt x="330200" y="125283"/>
                    <a:pt x="401782" y="111429"/>
                  </a:cubicBezTo>
                  <a:cubicBezTo>
                    <a:pt x="473364" y="97574"/>
                    <a:pt x="542637" y="116047"/>
                    <a:pt x="623455" y="166847"/>
                  </a:cubicBezTo>
                  <a:cubicBezTo>
                    <a:pt x="704273" y="217647"/>
                    <a:pt x="819727" y="321556"/>
                    <a:pt x="886691" y="416229"/>
                  </a:cubicBezTo>
                  <a:cubicBezTo>
                    <a:pt x="953655" y="510902"/>
                    <a:pt x="985982" y="642519"/>
                    <a:pt x="1025237" y="734883"/>
                  </a:cubicBezTo>
                  <a:cubicBezTo>
                    <a:pt x="1064492" y="827246"/>
                    <a:pt x="1071419" y="871119"/>
                    <a:pt x="1122219" y="970410"/>
                  </a:cubicBezTo>
                  <a:cubicBezTo>
                    <a:pt x="1173019" y="1069701"/>
                    <a:pt x="1244601" y="1240574"/>
                    <a:pt x="1330037" y="1330629"/>
                  </a:cubicBezTo>
                  <a:cubicBezTo>
                    <a:pt x="1415473" y="1420684"/>
                    <a:pt x="1533237" y="1476102"/>
                    <a:pt x="1634837" y="1510738"/>
                  </a:cubicBezTo>
                  <a:cubicBezTo>
                    <a:pt x="1736437" y="1545374"/>
                    <a:pt x="1863437" y="1540756"/>
                    <a:pt x="1939637" y="1538447"/>
                  </a:cubicBezTo>
                  <a:cubicBezTo>
                    <a:pt x="2015837" y="1536138"/>
                    <a:pt x="2034310" y="1552301"/>
                    <a:pt x="2092037" y="1496883"/>
                  </a:cubicBezTo>
                  <a:cubicBezTo>
                    <a:pt x="2149764" y="1441465"/>
                    <a:pt x="2242127" y="1277520"/>
                    <a:pt x="2286000" y="1205938"/>
                  </a:cubicBezTo>
                  <a:cubicBezTo>
                    <a:pt x="2329873" y="1134356"/>
                    <a:pt x="2325255" y="1129738"/>
                    <a:pt x="2355273" y="1067392"/>
                  </a:cubicBezTo>
                  <a:cubicBezTo>
                    <a:pt x="2385291" y="1005047"/>
                    <a:pt x="2413000" y="949629"/>
                    <a:pt x="2466109" y="831865"/>
                  </a:cubicBezTo>
                  <a:cubicBezTo>
                    <a:pt x="2519218" y="714101"/>
                    <a:pt x="2613892" y="464719"/>
                    <a:pt x="2673928" y="360810"/>
                  </a:cubicBezTo>
                  <a:cubicBezTo>
                    <a:pt x="2733965" y="256901"/>
                    <a:pt x="2777837" y="254592"/>
                    <a:pt x="2826328" y="208410"/>
                  </a:cubicBezTo>
                  <a:cubicBezTo>
                    <a:pt x="2874819" y="162228"/>
                    <a:pt x="2881746" y="118355"/>
                    <a:pt x="2964873" y="83719"/>
                  </a:cubicBezTo>
                  <a:cubicBezTo>
                    <a:pt x="3048000" y="49083"/>
                    <a:pt x="3211946" y="-6335"/>
                    <a:pt x="3325091" y="592"/>
                  </a:cubicBezTo>
                  <a:cubicBezTo>
                    <a:pt x="3438237" y="7519"/>
                    <a:pt x="3542146" y="37538"/>
                    <a:pt x="3643746" y="125283"/>
                  </a:cubicBezTo>
                  <a:cubicBezTo>
                    <a:pt x="3745346" y="213028"/>
                    <a:pt x="3856182" y="411611"/>
                    <a:pt x="3934691" y="527065"/>
                  </a:cubicBezTo>
                  <a:cubicBezTo>
                    <a:pt x="4013200" y="642519"/>
                    <a:pt x="4045527" y="681774"/>
                    <a:pt x="4114800" y="818010"/>
                  </a:cubicBezTo>
                  <a:cubicBezTo>
                    <a:pt x="4184073" y="954246"/>
                    <a:pt x="4287983" y="1222101"/>
                    <a:pt x="4350328" y="1344483"/>
                  </a:cubicBezTo>
                  <a:cubicBezTo>
                    <a:pt x="4412673" y="1466865"/>
                    <a:pt x="4417291" y="1496883"/>
                    <a:pt x="4488873" y="1552301"/>
                  </a:cubicBezTo>
                  <a:cubicBezTo>
                    <a:pt x="4560455" y="1607719"/>
                    <a:pt x="4675910" y="1640047"/>
                    <a:pt x="4779819" y="1676992"/>
                  </a:cubicBezTo>
                  <a:cubicBezTo>
                    <a:pt x="4883728" y="1713937"/>
                    <a:pt x="5031510" y="1773974"/>
                    <a:pt x="5112328" y="1773974"/>
                  </a:cubicBezTo>
                  <a:cubicBezTo>
                    <a:pt x="5193146" y="1773974"/>
                    <a:pt x="5209310" y="1746265"/>
                    <a:pt x="5264728" y="1676992"/>
                  </a:cubicBezTo>
                  <a:cubicBezTo>
                    <a:pt x="5320146" y="1607719"/>
                    <a:pt x="5403274" y="1506120"/>
                    <a:pt x="5444837" y="1358338"/>
                  </a:cubicBezTo>
                  <a:cubicBezTo>
                    <a:pt x="5486400" y="1210556"/>
                    <a:pt x="5497945" y="889592"/>
                    <a:pt x="5514109" y="790301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838200" y="1066800"/>
            <a:ext cx="53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</a:t>
            </a:r>
            <a:r>
              <a:rPr lang="en-US" sz="5400" dirty="0" smtClean="0"/>
              <a:t>০</a:t>
            </a:r>
            <a:endParaRPr lang="en-US" sz="5400" dirty="0"/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1219200" y="533400"/>
            <a:ext cx="0" cy="15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838200" y="30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max</a:t>
            </a:r>
            <a:endParaRPr lang="en-US" dirty="0"/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1828800" y="2895600"/>
            <a:ext cx="50292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3200400" y="327660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" pitchFamily="2" charset="0"/>
                <a:cs typeface="Nikosh" pitchFamily="2" charset="0"/>
              </a:rPr>
              <a:t>বিদ্যু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ৎ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প্রবাহ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 flipV="1">
            <a:off x="3733800" y="914400"/>
            <a:ext cx="15240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667000" y="25146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MingLiU" pitchFamily="49" charset="-120"/>
                <a:ea typeface="MingLiU" pitchFamily="49" charset="-120"/>
              </a:rPr>
              <a:t>min</a:t>
            </a:r>
            <a:endParaRPr lang="en-US" dirty="0">
              <a:latin typeface="MingLiU" pitchFamily="49" charset="-120"/>
              <a:ea typeface="MingLiU" pitchFamily="49" charset="-12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572000" y="29718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3124200" y="4114800"/>
            <a:ext cx="3505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চিত্র</a:t>
            </a:r>
            <a:r>
              <a:rPr lang="en-US" dirty="0" smtClean="0"/>
              <a:t> : </a:t>
            </a:r>
            <a:r>
              <a:rPr lang="en-US" dirty="0" err="1" smtClean="0"/>
              <a:t>বিদ্যু</a:t>
            </a:r>
            <a:r>
              <a:rPr lang="en-US" dirty="0" smtClean="0"/>
              <a:t>ৎ </a:t>
            </a:r>
            <a:r>
              <a:rPr lang="en-US" dirty="0" err="1" smtClean="0"/>
              <a:t>প্রবাহের</a:t>
            </a:r>
            <a:r>
              <a:rPr lang="en-US" dirty="0" smtClean="0"/>
              <a:t> </a:t>
            </a:r>
            <a:r>
              <a:rPr lang="en-US" dirty="0" err="1" smtClean="0"/>
              <a:t>সাইন</a:t>
            </a:r>
            <a:r>
              <a:rPr lang="en-US" dirty="0" smtClean="0"/>
              <a:t> </a:t>
            </a:r>
            <a:r>
              <a:rPr lang="en-US" dirty="0" err="1" smtClean="0"/>
              <a:t>ওয়েভ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768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0CEE4-E786-46C8-A84F-6DB3511B149A}" type="datetime1">
              <a:rPr lang="en-US" smtClean="0"/>
              <a:t>7/11/2013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latin typeface="Nikosh" pitchFamily="2" charset="0"/>
                <a:cs typeface="Nikosh" pitchFamily="2" charset="0"/>
              </a:rPr>
              <a:t>সাহানাজ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পারভীন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দশমিনা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মাধ্যমিক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বিদ্যালয়,দশীমনা,পটুয়াখালী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FB0D-2A26-49C3-AD24-628DB0C20709}" type="slidenum">
              <a:rPr lang="en-US" smtClean="0"/>
              <a:t>13</a:t>
            </a:fld>
            <a:endParaRPr lang="en-US" dirty="0"/>
          </a:p>
        </p:txBody>
      </p:sp>
      <p:sp>
        <p:nvSpPr>
          <p:cNvPr id="6" name="5-Point Star 5"/>
          <p:cNvSpPr/>
          <p:nvPr/>
        </p:nvSpPr>
        <p:spPr>
          <a:xfrm>
            <a:off x="0" y="533400"/>
            <a:ext cx="9296400" cy="5410200"/>
          </a:xfrm>
          <a:prstGeom prst="star5">
            <a:avLst>
              <a:gd name="adj" fmla="val 50000"/>
              <a:gd name="hf" fmla="val 105146"/>
              <a:gd name="vf" fmla="val 1105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362200" y="2057400"/>
            <a:ext cx="449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3000" y="1600200"/>
            <a:ext cx="7010400" cy="433965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9600" b="1" u="sng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দলীয়</a:t>
            </a:r>
            <a:r>
              <a:rPr lang="en-US" sz="9600" b="1" u="sng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9600" b="1" u="sng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কাজ</a:t>
            </a:r>
            <a:endParaRPr lang="en-US" sz="9600" b="1" u="sng" dirty="0" smtClean="0">
              <a:solidFill>
                <a:schemeClr val="bg1"/>
              </a:solidFill>
              <a:latin typeface="Nikosh" pitchFamily="2" charset="0"/>
              <a:cs typeface="Nikosh" pitchFamily="2" charset="0"/>
            </a:endParaRPr>
          </a:p>
          <a:p>
            <a:r>
              <a:rPr lang="en-US" sz="60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বিদ্যু</a:t>
            </a:r>
            <a:r>
              <a:rPr lang="en-US" sz="60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ৎ </a:t>
            </a:r>
            <a:r>
              <a:rPr lang="en-US" sz="60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যে</a:t>
            </a:r>
            <a:r>
              <a:rPr lang="en-US" sz="60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60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পরিবাহী</a:t>
            </a:r>
            <a:r>
              <a:rPr lang="en-US" sz="60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60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পদার্থ</a:t>
            </a:r>
            <a:r>
              <a:rPr lang="en-US" sz="60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60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তার</a:t>
            </a:r>
            <a:r>
              <a:rPr lang="en-US" sz="60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60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একটি</a:t>
            </a:r>
            <a:r>
              <a:rPr lang="en-US" sz="60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60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তালিকা</a:t>
            </a:r>
            <a:r>
              <a:rPr lang="en-US" sz="60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60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তৈরী</a:t>
            </a:r>
            <a:r>
              <a:rPr lang="en-US" sz="60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60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কর</a:t>
            </a:r>
            <a:r>
              <a:rPr lang="en-US" sz="60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ও </a:t>
            </a:r>
            <a:r>
              <a:rPr lang="en-US" sz="60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ব্যবহার</a:t>
            </a:r>
            <a:r>
              <a:rPr lang="en-US" sz="60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60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লিখ</a:t>
            </a:r>
            <a:r>
              <a:rPr lang="en-US" sz="60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।</a:t>
            </a:r>
            <a:endParaRPr lang="en-US" sz="6000" dirty="0">
              <a:solidFill>
                <a:schemeClr val="bg1"/>
              </a:solidFill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576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0CEE4-E786-46C8-A84F-6DB3511B149A}" type="datetime1">
              <a:rPr lang="en-US" smtClean="0"/>
              <a:t>7/11/2013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latin typeface="Nikosh" pitchFamily="2" charset="0"/>
                <a:cs typeface="Nikosh" pitchFamily="2" charset="0"/>
              </a:rPr>
              <a:t>সাহানাজ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পারভীন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দশমিনা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মাধ্যমিক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বিদ্যালয়,দশীমনা,পটুয়াখালী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FB0D-2A26-49C3-AD24-628DB0C20709}" type="slidenum">
              <a:rPr lang="en-US" smtClean="0"/>
              <a:t>14</a:t>
            </a:fld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0" y="0"/>
            <a:ext cx="9144000" cy="6477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838200" y="228600"/>
            <a:ext cx="70866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u="sng" dirty="0" err="1" smtClean="0">
                <a:solidFill>
                  <a:srgbClr val="FFFF00"/>
                </a:solidFill>
                <a:latin typeface="Nikosh" pitchFamily="2" charset="0"/>
                <a:cs typeface="Nikosh" pitchFamily="2" charset="0"/>
              </a:rPr>
              <a:t>পরিবাহী</a:t>
            </a:r>
            <a:r>
              <a:rPr lang="en-US" sz="6600" b="1" u="sng" dirty="0" smtClean="0">
                <a:solidFill>
                  <a:srgbClr val="FFFF00"/>
                </a:solidFill>
                <a:latin typeface="Nikosh" pitchFamily="2" charset="0"/>
                <a:cs typeface="Nikosh" pitchFamily="2" charset="0"/>
              </a:rPr>
              <a:t> : </a:t>
            </a:r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যে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সকল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পদার্থর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মধ্যে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দিয়ে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অতি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সহজে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তড়ি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ৎ </a:t>
            </a:r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প্রবাহ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চলতে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পারে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অর্থা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ৎ </a:t>
            </a:r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খুব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অল্প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বাধা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পায়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তাকে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পরিবাহি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 </a:t>
            </a:r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বলে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।</a:t>
            </a:r>
          </a:p>
          <a:p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বিদ্যু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ৎ </a:t>
            </a:r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পরিবাহীর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তালিকা</a:t>
            </a:r>
            <a:r>
              <a:rPr lang="en-US" sz="48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:</a:t>
            </a:r>
            <a:endParaRPr lang="en-US" sz="4800" dirty="0">
              <a:solidFill>
                <a:schemeClr val="bg1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11" name="Down Arrow 10"/>
          <p:cNvSpPr/>
          <p:nvPr/>
        </p:nvSpPr>
        <p:spPr>
          <a:xfrm>
            <a:off x="3581400" y="4114800"/>
            <a:ext cx="1676400" cy="2133600"/>
          </a:xfrm>
          <a:prstGeom prst="downArrow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454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0CEE4-E786-46C8-A84F-6DB3511B149A}" type="datetime1">
              <a:rPr lang="en-US" smtClean="0"/>
              <a:t>7/11/2013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latin typeface="Nikosh" pitchFamily="2" charset="0"/>
                <a:cs typeface="Nikosh" pitchFamily="2" charset="0"/>
              </a:rPr>
              <a:t>সাহানাজ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পারভীন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দশমিনা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মাধ্যমিক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বিদ্যালয়,দশীমনা,পটুয়াখালী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FB0D-2A26-49C3-AD24-628DB0C20709}" type="slidenum">
              <a:rPr lang="en-US" smtClean="0"/>
              <a:t>15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609600" y="1219200"/>
            <a:ext cx="8153400" cy="5105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4-Point Star 5"/>
          <p:cNvSpPr/>
          <p:nvPr/>
        </p:nvSpPr>
        <p:spPr>
          <a:xfrm>
            <a:off x="152400" y="914400"/>
            <a:ext cx="685800" cy="685800"/>
          </a:xfrm>
          <a:prstGeom prst="star4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7" name="4-Point Star 6"/>
          <p:cNvSpPr/>
          <p:nvPr/>
        </p:nvSpPr>
        <p:spPr>
          <a:xfrm>
            <a:off x="8471899" y="5791200"/>
            <a:ext cx="685800" cy="685800"/>
          </a:xfrm>
          <a:prstGeom prst="star4">
            <a:avLst/>
          </a:prstGeom>
          <a:solidFill>
            <a:srgbClr val="CCFFFF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EEE50"/>
              </a:solidFill>
            </a:endParaRPr>
          </a:p>
        </p:txBody>
      </p:sp>
      <p:sp>
        <p:nvSpPr>
          <p:cNvPr id="8" name="4-Point Star 7"/>
          <p:cNvSpPr/>
          <p:nvPr/>
        </p:nvSpPr>
        <p:spPr>
          <a:xfrm>
            <a:off x="76200" y="5943600"/>
            <a:ext cx="685800" cy="6858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4-Point Star 8"/>
          <p:cNvSpPr/>
          <p:nvPr/>
        </p:nvSpPr>
        <p:spPr>
          <a:xfrm>
            <a:off x="8427378" y="914400"/>
            <a:ext cx="685800" cy="6858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9888853"/>
              </p:ext>
            </p:extLst>
          </p:nvPr>
        </p:nvGraphicFramePr>
        <p:xfrm>
          <a:off x="1676400" y="1295400"/>
          <a:ext cx="6096000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Nikosh" pitchFamily="2" charset="0"/>
                          <a:cs typeface="Nikosh" pitchFamily="2" charset="0"/>
                        </a:rPr>
                        <a:t>1.রুপা</a:t>
                      </a:r>
                      <a:r>
                        <a:rPr lang="en-US" baseline="0" dirty="0" smtClean="0">
                          <a:latin typeface="Nikosh" pitchFamily="2" charset="0"/>
                          <a:cs typeface="Nikosh" pitchFamily="2" charset="0"/>
                        </a:rPr>
                        <a:t> (SILVER)</a:t>
                      </a:r>
                    </a:p>
                    <a:p>
                      <a:endParaRPr lang="en-US" baseline="0" dirty="0" smtClean="0">
                        <a:latin typeface="Nikosh" pitchFamily="2" charset="0"/>
                        <a:cs typeface="Nikosh" pitchFamily="2" charset="0"/>
                      </a:endParaRPr>
                    </a:p>
                    <a:p>
                      <a:r>
                        <a:rPr lang="en-US" baseline="0" dirty="0" smtClean="0">
                          <a:latin typeface="Nikosh" pitchFamily="2" charset="0"/>
                          <a:cs typeface="Nikosh" pitchFamily="2" charset="0"/>
                        </a:rPr>
                        <a:t>2.তামা (COPPER)</a:t>
                      </a:r>
                    </a:p>
                    <a:p>
                      <a:endParaRPr lang="en-US" baseline="0" dirty="0" smtClean="0">
                        <a:latin typeface="Nikosh" pitchFamily="2" charset="0"/>
                        <a:cs typeface="Nikosh" pitchFamily="2" charset="0"/>
                      </a:endParaRPr>
                    </a:p>
                    <a:p>
                      <a:r>
                        <a:rPr lang="en-US" baseline="0" dirty="0" smtClean="0">
                          <a:latin typeface="Nikosh" pitchFamily="2" charset="0"/>
                          <a:cs typeface="Nikosh" pitchFamily="2" charset="0"/>
                        </a:rPr>
                        <a:t>3.অ্যালুমিনিয়াম (AL)</a:t>
                      </a:r>
                    </a:p>
                    <a:p>
                      <a:endParaRPr lang="en-US" baseline="0" dirty="0" smtClean="0">
                        <a:latin typeface="Nikosh" pitchFamily="2" charset="0"/>
                        <a:cs typeface="Nikosh" pitchFamily="2" charset="0"/>
                      </a:endParaRPr>
                    </a:p>
                    <a:p>
                      <a:r>
                        <a:rPr lang="en-US" baseline="0" dirty="0" smtClean="0">
                          <a:latin typeface="Nikosh" pitchFamily="2" charset="0"/>
                          <a:cs typeface="Nikosh" pitchFamily="2" charset="0"/>
                        </a:rPr>
                        <a:t>4.কপার  (COPPER)</a:t>
                      </a:r>
                    </a:p>
                    <a:p>
                      <a:endParaRPr lang="en-US" baseline="0" dirty="0" smtClean="0">
                        <a:latin typeface="Nikosh" pitchFamily="2" charset="0"/>
                        <a:cs typeface="Nikosh" pitchFamily="2" charset="0"/>
                      </a:endParaRPr>
                    </a:p>
                    <a:p>
                      <a:r>
                        <a:rPr lang="en-US" baseline="0" dirty="0" smtClean="0">
                          <a:latin typeface="Nikosh" pitchFamily="2" charset="0"/>
                          <a:cs typeface="Nikosh" pitchFamily="2" charset="0"/>
                        </a:rPr>
                        <a:t>5.লৌহ   (IRON)</a:t>
                      </a:r>
                      <a:endParaRPr lang="en-US" dirty="0">
                        <a:latin typeface="Nikosh" pitchFamily="2" charset="0"/>
                        <a:cs typeface="Nikosh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ফিউজ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তার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হিসাবে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ব্যবহার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করা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হয়</a:t>
                      </a:r>
                      <a:r>
                        <a:rPr lang="en-US" baseline="0" dirty="0" smtClean="0"/>
                        <a:t>।</a:t>
                      </a:r>
                    </a:p>
                    <a:p>
                      <a:pPr marL="0" indent="0">
                        <a:buNone/>
                      </a:pPr>
                      <a:endParaRPr lang="en-US" baseline="0" dirty="0" smtClean="0"/>
                    </a:p>
                    <a:p>
                      <a:pPr marL="0" indent="0">
                        <a:buNone/>
                      </a:pPr>
                      <a:r>
                        <a:rPr lang="en-US" baseline="0" dirty="0" smtClean="0"/>
                        <a:t>2. 2+4 = </a:t>
                      </a:r>
                      <a:r>
                        <a:rPr lang="en-US" baseline="0" dirty="0" err="1" smtClean="0"/>
                        <a:t>বৈদ্যুতিক</a:t>
                      </a:r>
                      <a:r>
                        <a:rPr lang="en-US" baseline="0" dirty="0" smtClean="0"/>
                        <a:t>  </a:t>
                      </a:r>
                      <a:r>
                        <a:rPr lang="en-US" baseline="0" dirty="0" err="1" smtClean="0"/>
                        <a:t>তার</a:t>
                      </a:r>
                      <a:r>
                        <a:rPr lang="en-US" baseline="0" dirty="0" smtClean="0"/>
                        <a:t> ও </a:t>
                      </a:r>
                      <a:r>
                        <a:rPr lang="en-US" baseline="0" dirty="0" err="1" smtClean="0"/>
                        <a:t>ক্যাবল,ট্র্যান্সফরমার,মোটর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জেনারেটর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ইত্যাদিতে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ব্যবহার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করা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হয়</a:t>
                      </a:r>
                      <a:r>
                        <a:rPr lang="en-US" baseline="0" dirty="0" smtClean="0"/>
                        <a:t> ।</a:t>
                      </a:r>
                    </a:p>
                    <a:p>
                      <a:pPr marL="0" indent="0">
                        <a:buNone/>
                      </a:pPr>
                      <a:endParaRPr lang="en-US" baseline="0" dirty="0" smtClean="0"/>
                    </a:p>
                    <a:p>
                      <a:pPr marL="0" indent="0">
                        <a:buNone/>
                      </a:pPr>
                      <a:r>
                        <a:rPr lang="en-US" baseline="0" dirty="0" smtClean="0"/>
                        <a:t>3. </a:t>
                      </a:r>
                      <a:r>
                        <a:rPr lang="en-US" baseline="0" dirty="0" err="1" smtClean="0"/>
                        <a:t>বৈদ্যুতিক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লাইন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নির্মানে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এটি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বহুল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ব্যবহত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হয়</a:t>
                      </a:r>
                      <a:r>
                        <a:rPr lang="en-US" baseline="0" dirty="0" smtClean="0"/>
                        <a:t> ।</a:t>
                      </a:r>
                    </a:p>
                    <a:p>
                      <a:pPr marL="0" indent="0">
                        <a:buNone/>
                      </a:pPr>
                      <a:endParaRPr lang="en-US" baseline="0" dirty="0" smtClean="0"/>
                    </a:p>
                    <a:p>
                      <a:pPr marL="0" indent="0">
                        <a:buNone/>
                      </a:pPr>
                      <a:r>
                        <a:rPr lang="en-US" baseline="0" dirty="0" smtClean="0"/>
                        <a:t>5. </a:t>
                      </a:r>
                      <a:r>
                        <a:rPr lang="en-US" baseline="0" dirty="0" err="1" smtClean="0"/>
                        <a:t>এটি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আর্থ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ওয়ার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এবং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ওভারহেড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লাইনে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গার্ড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ওয়্যার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হিসাবে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ব্যবহার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করা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হয়</a:t>
                      </a:r>
                      <a:r>
                        <a:rPr lang="en-US" baseline="0" dirty="0" smtClean="0"/>
                        <a:t>।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948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Fish\৩৬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1031"/>
            <a:ext cx="9420070" cy="6869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0CEE4-E786-46C8-A84F-6DB3511B149A}" type="datetime1">
              <a:rPr lang="en-US" smtClean="0"/>
              <a:t>7/11/2013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solidFill>
            <a:srgbClr val="CCFFFF"/>
          </a:solidFill>
        </p:spPr>
        <p:txBody>
          <a:bodyPr/>
          <a:lstStyle/>
          <a:p>
            <a:r>
              <a:rPr lang="en-US" dirty="0" err="1">
                <a:latin typeface="Nikosh" pitchFamily="2" charset="0"/>
                <a:cs typeface="Nikosh" pitchFamily="2" charset="0"/>
              </a:rPr>
              <a:t>সাহানাজ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পারভীন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দশমিনা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মাধ্যমিক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বিদ্যালয়,দশীমনা,পটুয়াখালী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FB0D-2A26-49C3-AD24-628DB0C20709}" type="slidenum">
              <a:rPr lang="en-US" smtClean="0"/>
              <a:t>16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057400" y="0"/>
            <a:ext cx="37338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Nikosh" pitchFamily="2" charset="0"/>
                <a:cs typeface="Nikosh" pitchFamily="2" charset="0"/>
              </a:rPr>
              <a:t>মুল্যায়ণ</a:t>
            </a:r>
            <a:endParaRPr lang="en-US" sz="5400" b="1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838200"/>
            <a:ext cx="8458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১। </a:t>
            </a:r>
            <a:r>
              <a:rPr lang="en-US" sz="40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তড়ি</a:t>
            </a:r>
            <a:r>
              <a:rPr lang="en-US" sz="40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ৎ </a:t>
            </a:r>
            <a:r>
              <a:rPr lang="en-US" sz="40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প্রতীক</a:t>
            </a:r>
            <a:r>
              <a:rPr lang="en-US" sz="40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কী</a:t>
            </a:r>
            <a:r>
              <a:rPr lang="en-US" sz="40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?: </a:t>
            </a:r>
          </a:p>
          <a:p>
            <a:r>
              <a:rPr lang="en-US" sz="40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২।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কিছু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বৈদ্যুতিক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উপকরনের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প্রতীক</a:t>
            </a:r>
            <a:r>
              <a:rPr lang="en-US" sz="40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লিখ</a:t>
            </a:r>
            <a:r>
              <a:rPr lang="en-US" sz="40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।</a:t>
            </a:r>
            <a:endParaRPr lang="en-US" sz="4000" dirty="0">
              <a:solidFill>
                <a:schemeClr val="bg1"/>
              </a:solidFill>
              <a:latin typeface="Nikosh" pitchFamily="2" charset="0"/>
              <a:cs typeface="Nikosh" pitchFamily="2" charset="0"/>
            </a:endParaRPr>
          </a:p>
          <a:p>
            <a:r>
              <a:rPr lang="en-US" sz="40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৩।ক্যাবল </a:t>
            </a:r>
            <a:r>
              <a:rPr lang="en-US" sz="40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লাইন</a:t>
            </a:r>
            <a:r>
              <a:rPr lang="en-US" sz="40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কাকে</a:t>
            </a:r>
            <a:r>
              <a:rPr lang="en-US" sz="40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বলে</a:t>
            </a:r>
            <a:r>
              <a:rPr lang="en-US" sz="40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</a:p>
          <a:p>
            <a:r>
              <a:rPr lang="en-US" sz="40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৪। </a:t>
            </a:r>
            <a:r>
              <a:rPr lang="en-US" sz="40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সিরিজ</a:t>
            </a:r>
            <a:r>
              <a:rPr lang="en-US" sz="40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বর্তনীর</a:t>
            </a:r>
            <a:r>
              <a:rPr lang="en-US" sz="40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বৈশিষ্ট্য</a:t>
            </a:r>
            <a:r>
              <a:rPr lang="en-US" sz="40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আলোচনা</a:t>
            </a:r>
            <a:r>
              <a:rPr lang="en-US" sz="40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কর</a:t>
            </a:r>
            <a:r>
              <a:rPr lang="en-US" sz="40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।</a:t>
            </a:r>
            <a:endParaRPr lang="en-US" sz="4000" dirty="0">
              <a:solidFill>
                <a:schemeClr val="bg1"/>
              </a:solidFill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34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0CEE4-E786-46C8-A84F-6DB3511B149A}" type="datetime1">
              <a:rPr lang="en-US" smtClean="0"/>
              <a:t>7/11/2013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latin typeface="Nikosh" pitchFamily="2" charset="0"/>
                <a:cs typeface="Nikosh" pitchFamily="2" charset="0"/>
              </a:rPr>
              <a:t>সাহানাজ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পারভীন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দশমিনা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মাধ্যমিক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বিদ্যালয়,দশীমনা,পটুয়াখালী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FB0D-2A26-49C3-AD24-628DB0C20709}" type="slidenum">
              <a:rPr lang="en-US" smtClean="0"/>
              <a:t>17</a:t>
            </a:fld>
            <a:endParaRPr lang="en-US" dirty="0"/>
          </a:p>
        </p:txBody>
      </p:sp>
      <p:sp>
        <p:nvSpPr>
          <p:cNvPr id="5" name="Down Arrow Callout 4"/>
          <p:cNvSpPr/>
          <p:nvPr/>
        </p:nvSpPr>
        <p:spPr>
          <a:xfrm>
            <a:off x="533400" y="381000"/>
            <a:ext cx="8305800" cy="57912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90600" y="533400"/>
            <a:ext cx="7391400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200" b="1" u="sng" dirty="0" err="1" smtClean="0">
                <a:solidFill>
                  <a:srgbClr val="1EEE50"/>
                </a:solidFill>
                <a:latin typeface="Nikosh" pitchFamily="2" charset="0"/>
                <a:cs typeface="Nikosh" pitchFamily="2" charset="0"/>
              </a:rPr>
              <a:t>বাড়ীর</a:t>
            </a:r>
            <a:r>
              <a:rPr lang="en-US" sz="7200" b="1" u="sng" dirty="0" smtClean="0">
                <a:solidFill>
                  <a:srgbClr val="1EEE5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7200" b="1" u="sng" dirty="0" err="1" smtClean="0">
                <a:solidFill>
                  <a:srgbClr val="1EEE50"/>
                </a:solidFill>
                <a:latin typeface="Nikosh" pitchFamily="2" charset="0"/>
                <a:cs typeface="Nikosh" pitchFamily="2" charset="0"/>
              </a:rPr>
              <a:t>কাজ</a:t>
            </a:r>
            <a:r>
              <a:rPr lang="en-US" sz="7200" b="1" u="sng" dirty="0" smtClean="0">
                <a:solidFill>
                  <a:srgbClr val="1EEE50"/>
                </a:solidFill>
                <a:latin typeface="Nikosh" pitchFamily="2" charset="0"/>
                <a:cs typeface="Nikosh" pitchFamily="2" charset="0"/>
              </a:rPr>
              <a:t>:</a:t>
            </a:r>
            <a:endParaRPr lang="en-US" sz="7200" b="1" u="sng" dirty="0">
              <a:solidFill>
                <a:srgbClr val="1EEE50"/>
              </a:solidFill>
              <a:latin typeface="Nikosh" pitchFamily="2" charset="0"/>
              <a:cs typeface="Nikosh" pitchFamily="2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990600" y="1981200"/>
            <a:ext cx="7162800" cy="1384995"/>
            <a:chOff x="990600" y="1981200"/>
            <a:chExt cx="7162800" cy="1384995"/>
          </a:xfrm>
        </p:grpSpPr>
        <p:sp>
          <p:nvSpPr>
            <p:cNvPr id="7" name="5-Point Star 6"/>
            <p:cNvSpPr/>
            <p:nvPr/>
          </p:nvSpPr>
          <p:spPr>
            <a:xfrm>
              <a:off x="990600" y="1981200"/>
              <a:ext cx="685800" cy="685800"/>
            </a:xfrm>
            <a:prstGeom prst="star5">
              <a:avLst/>
            </a:prstGeom>
            <a:solidFill>
              <a:srgbClr val="FFFF00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1EEE5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752600" y="1981200"/>
              <a:ext cx="640080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 err="1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তুল্যরোধ</a:t>
              </a:r>
              <a:r>
                <a:rPr lang="en-US" sz="4000" b="1" dirty="0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 </a:t>
              </a:r>
              <a:r>
                <a:rPr lang="en-US" sz="4000" b="1" dirty="0" err="1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এবং</a:t>
              </a:r>
              <a:r>
                <a:rPr lang="en-US" sz="4000" b="1" dirty="0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 </a:t>
              </a:r>
              <a:r>
                <a:rPr lang="en-US" sz="4000" b="1" dirty="0" err="1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বর্তনীতে</a:t>
              </a:r>
              <a:r>
                <a:rPr lang="en-US" sz="4000" b="1" dirty="0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 </a:t>
              </a:r>
              <a:r>
                <a:rPr lang="en-US" sz="4000" b="1" dirty="0" err="1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তুল্যরোধের</a:t>
              </a:r>
              <a:r>
                <a:rPr lang="en-US" sz="4000" b="1" dirty="0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 </a:t>
              </a:r>
              <a:r>
                <a:rPr lang="en-US" sz="4000" b="1" dirty="0" err="1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ব্যবহার</a:t>
              </a:r>
              <a:r>
                <a:rPr lang="en-US" sz="4000" b="1" dirty="0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 </a:t>
              </a:r>
              <a:r>
                <a:rPr lang="en-US" sz="4400" b="1" dirty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 </a:t>
              </a:r>
              <a:r>
                <a:rPr lang="en-US" sz="4400" b="1" dirty="0" err="1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লিখ</a:t>
              </a:r>
              <a:r>
                <a:rPr lang="en-US" sz="4400" b="1" dirty="0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 ।</a:t>
              </a:r>
              <a:endParaRPr lang="en-US" sz="4400" b="1" dirty="0">
                <a:solidFill>
                  <a:schemeClr val="bg1"/>
                </a:solidFill>
                <a:latin typeface="Nikosh" pitchFamily="2" charset="0"/>
                <a:cs typeface="Nikosh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53771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0CEE4-E786-46C8-A84F-6DB3511B149A}" type="datetime1">
              <a:rPr lang="en-US" smtClean="0"/>
              <a:t>7/11/2013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latin typeface="Nikosh" pitchFamily="2" charset="0"/>
                <a:cs typeface="Nikosh" pitchFamily="2" charset="0"/>
              </a:rPr>
              <a:t>সাহানাজ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পারভীন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দশমিনা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মাধ্যমিক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বিদ্যালয়,দশীমনা,পটুয়াখালী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FB0D-2A26-49C3-AD24-628DB0C20709}" type="slidenum">
              <a:rPr lang="en-US" smtClean="0"/>
              <a:t>18</a:t>
            </a:fld>
            <a:endParaRPr lang="en-US"/>
          </a:p>
        </p:txBody>
      </p:sp>
      <p:sp>
        <p:nvSpPr>
          <p:cNvPr id="5" name="Vertical Scroll 4"/>
          <p:cNvSpPr/>
          <p:nvPr/>
        </p:nvSpPr>
        <p:spPr>
          <a:xfrm>
            <a:off x="-685800" y="0"/>
            <a:ext cx="10210800" cy="6248400"/>
          </a:xfrm>
          <a:prstGeom prst="verticalScroll">
            <a:avLst/>
          </a:prstGeom>
          <a:solidFill>
            <a:srgbClr val="1EEE6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40840" y="1752600"/>
            <a:ext cx="6577443" cy="264687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166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ধন্যবাদ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04019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repeatCount="indefinite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5CBA0-A5A6-409E-81E1-545485AFBDEB}" type="datetime1">
              <a:rPr lang="en-US" smtClean="0"/>
              <a:t>7/11/2013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FB0D-2A26-49C3-AD24-628DB0C20709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718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75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0CEE4-E786-46C8-A84F-6DB3511B149A}" type="datetime1">
              <a:rPr lang="en-US" smtClean="0"/>
              <a:t>7/11/2013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>
                <a:latin typeface="Nikosh" pitchFamily="2" charset="0"/>
                <a:cs typeface="Nikosh" pitchFamily="2" charset="0"/>
              </a:rPr>
              <a:t>সাহানাজ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পারভীন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দশমিনা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মাধ্যমিক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বিদ্যালয়,দশমিনা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,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পটুয়াখালী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।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00800" y="6324600"/>
            <a:ext cx="1905000" cy="365125"/>
          </a:xfrm>
        </p:spPr>
        <p:txBody>
          <a:bodyPr/>
          <a:lstStyle/>
          <a:p>
            <a:fld id="{BD0EFB0D-2A26-49C3-AD24-628DB0C20709}" type="slidenum">
              <a:rPr lang="en-US" smtClean="0"/>
              <a:t>2</a:t>
            </a:fld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4038600" y="197068"/>
            <a:ext cx="1295400" cy="381000"/>
          </a:xfrm>
          <a:prstGeom prst="roundRect">
            <a:avLst>
              <a:gd name="adj" fmla="val 50000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Nikosh" pitchFamily="2" charset="0"/>
                <a:cs typeface="Nikosh" pitchFamily="2" charset="0"/>
              </a:rPr>
              <a:t>সূচিপত্র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762000" y="152400"/>
            <a:ext cx="381000" cy="457200"/>
            <a:chOff x="762000" y="152400"/>
            <a:chExt cx="381000" cy="457200"/>
          </a:xfrm>
        </p:grpSpPr>
        <p:sp>
          <p:nvSpPr>
            <p:cNvPr id="10" name="Donut 9"/>
            <p:cNvSpPr/>
            <p:nvPr/>
          </p:nvSpPr>
          <p:spPr>
            <a:xfrm>
              <a:off x="762000" y="304800"/>
              <a:ext cx="381000" cy="304800"/>
            </a:xfrm>
            <a:prstGeom prst="donu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914400" y="152400"/>
              <a:ext cx="762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26" name="Picture 2" descr="D:\Fish\৬০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9" y="152401"/>
            <a:ext cx="304801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7133898" y="1447800"/>
            <a:ext cx="1752600" cy="3810000"/>
            <a:chOff x="7133898" y="1371600"/>
            <a:chExt cx="1752600" cy="3810000"/>
          </a:xfrm>
        </p:grpSpPr>
        <p:sp>
          <p:nvSpPr>
            <p:cNvPr id="11" name="Rounded Rectangle 10"/>
            <p:cNvSpPr/>
            <p:nvPr/>
          </p:nvSpPr>
          <p:spPr>
            <a:xfrm>
              <a:off x="7133898" y="1371600"/>
              <a:ext cx="1752600" cy="381000"/>
            </a:xfrm>
            <a:prstGeom prst="roundRect">
              <a:avLst>
                <a:gd name="adj" fmla="val 50000"/>
              </a:avLst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b="1" dirty="0" err="1" smtClean="0"/>
                <a:t>শুভেচ্ছা</a:t>
              </a:r>
              <a:r>
                <a:rPr lang="en-US" sz="1600" b="1" dirty="0" smtClean="0"/>
                <a:t> </a:t>
              </a:r>
              <a:r>
                <a:rPr lang="en-US" sz="1600" b="1" dirty="0" err="1" smtClean="0"/>
                <a:t>বিনিময়</a:t>
              </a:r>
              <a:endParaRPr lang="en-US" sz="1600" b="1" dirty="0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7133898" y="1752600"/>
              <a:ext cx="1752600" cy="381000"/>
            </a:xfrm>
            <a:prstGeom prst="roundRect">
              <a:avLst>
                <a:gd name="adj" fmla="val 50000"/>
              </a:avLst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err="1" smtClean="0">
                  <a:latin typeface="Nikosh" pitchFamily="2" charset="0"/>
                  <a:cs typeface="Nikosh" pitchFamily="2" charset="0"/>
                </a:rPr>
                <a:t>পরিচিতি</a:t>
              </a:r>
              <a:endParaRPr lang="en-US" sz="3200" dirty="0">
                <a:latin typeface="Nikosh" pitchFamily="2" charset="0"/>
                <a:cs typeface="Nikosh" pitchFamily="2" charset="0"/>
              </a:endParaRP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7133898" y="2133600"/>
              <a:ext cx="1752600" cy="381000"/>
            </a:xfrm>
            <a:prstGeom prst="roundRect">
              <a:avLst>
                <a:gd name="adj" fmla="val 50000"/>
              </a:avLst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err="1" smtClean="0">
                  <a:latin typeface="Nikosh" pitchFamily="2" charset="0"/>
                  <a:cs typeface="Nikosh" pitchFamily="2" charset="0"/>
                </a:rPr>
                <a:t>শিখনফল</a:t>
              </a:r>
              <a:endParaRPr lang="en-US" sz="3200" dirty="0">
                <a:latin typeface="Nikosh" pitchFamily="2" charset="0"/>
                <a:cs typeface="Nikosh" pitchFamily="2" charset="0"/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7133898" y="2514600"/>
              <a:ext cx="1752600" cy="381000"/>
            </a:xfrm>
            <a:prstGeom prst="roundRect">
              <a:avLst>
                <a:gd name="adj" fmla="val 50000"/>
              </a:avLst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err="1" smtClean="0">
                  <a:latin typeface="Nikosh" pitchFamily="2" charset="0"/>
                  <a:cs typeface="Nikosh" pitchFamily="2" charset="0"/>
                </a:rPr>
                <a:t>প্রথম</a:t>
              </a:r>
              <a:r>
                <a:rPr lang="en-US" sz="3200" dirty="0" smtClean="0">
                  <a:latin typeface="Nikosh" pitchFamily="2" charset="0"/>
                  <a:cs typeface="Nikosh" pitchFamily="2" charset="0"/>
                </a:rPr>
                <a:t> </a:t>
              </a:r>
              <a:r>
                <a:rPr lang="en-US" sz="3200" dirty="0" err="1" smtClean="0">
                  <a:latin typeface="Nikosh" pitchFamily="2" charset="0"/>
                  <a:cs typeface="Nikosh" pitchFamily="2" charset="0"/>
                </a:rPr>
                <a:t>কাজ</a:t>
              </a:r>
              <a:endParaRPr lang="en-US" sz="3200" dirty="0">
                <a:latin typeface="Nikosh" pitchFamily="2" charset="0"/>
                <a:cs typeface="Nikosh" pitchFamily="2" charset="0"/>
              </a:endParaRPr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7133898" y="2895600"/>
              <a:ext cx="1752600" cy="381000"/>
            </a:xfrm>
            <a:prstGeom prst="roundRect">
              <a:avLst>
                <a:gd name="adj" fmla="val 50000"/>
              </a:avLst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 err="1" smtClean="0"/>
                <a:t>পাঠ</a:t>
              </a:r>
              <a:r>
                <a:rPr lang="en-US" sz="3600" dirty="0" smtClean="0"/>
                <a:t> </a:t>
              </a:r>
              <a:r>
                <a:rPr lang="en-US" sz="3600" dirty="0" err="1" smtClean="0"/>
                <a:t>ঘোষনা</a:t>
              </a:r>
              <a:endParaRPr lang="en-US" sz="3600" dirty="0"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7133898" y="3276600"/>
              <a:ext cx="1752600" cy="381000"/>
            </a:xfrm>
            <a:prstGeom prst="roundRect">
              <a:avLst>
                <a:gd name="adj" fmla="val 50000"/>
              </a:avLst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 err="1" smtClean="0"/>
                <a:t>একক</a:t>
              </a:r>
              <a:r>
                <a:rPr lang="en-US" sz="3600" dirty="0" smtClean="0"/>
                <a:t> </a:t>
              </a:r>
              <a:r>
                <a:rPr lang="en-US" sz="3600" dirty="0" err="1" smtClean="0"/>
                <a:t>কাজ</a:t>
              </a:r>
              <a:endParaRPr lang="en-US" sz="3600" dirty="0"/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7133898" y="3657600"/>
              <a:ext cx="1752600" cy="381000"/>
            </a:xfrm>
            <a:prstGeom prst="roundRect">
              <a:avLst>
                <a:gd name="adj" fmla="val 50000"/>
              </a:avLst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 err="1" smtClean="0"/>
                <a:t>দলীয়</a:t>
              </a:r>
              <a:r>
                <a:rPr lang="en-US" sz="3600" dirty="0" smtClean="0"/>
                <a:t> </a:t>
              </a:r>
              <a:r>
                <a:rPr lang="en-US" sz="3600" dirty="0" err="1" smtClean="0"/>
                <a:t>কাজ</a:t>
              </a:r>
              <a:endParaRPr lang="en-US" sz="3600" dirty="0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133898" y="4038600"/>
              <a:ext cx="1752600" cy="381000"/>
            </a:xfrm>
            <a:prstGeom prst="roundRect">
              <a:avLst>
                <a:gd name="adj" fmla="val 50000"/>
              </a:avLst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err="1" smtClean="0"/>
                <a:t>মূল্যায়ন</a:t>
              </a:r>
              <a:endParaRPr lang="en-US" sz="4000" dirty="0"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7133898" y="4419600"/>
              <a:ext cx="1752600" cy="381000"/>
            </a:xfrm>
            <a:prstGeom prst="roundRect">
              <a:avLst>
                <a:gd name="adj" fmla="val 50000"/>
              </a:avLst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err="1" smtClean="0">
                  <a:latin typeface="Nikosh" pitchFamily="2" charset="0"/>
                  <a:cs typeface="Nikosh" pitchFamily="2" charset="0"/>
                </a:rPr>
                <a:t>বাড়ীর</a:t>
              </a:r>
              <a:r>
                <a:rPr lang="en-US" sz="3200" dirty="0" smtClean="0">
                  <a:latin typeface="Nikosh" pitchFamily="2" charset="0"/>
                  <a:cs typeface="Nikosh" pitchFamily="2" charset="0"/>
                </a:rPr>
                <a:t> </a:t>
              </a:r>
              <a:r>
                <a:rPr lang="en-US" sz="3200" dirty="0" err="1" smtClean="0">
                  <a:latin typeface="Nikosh" pitchFamily="2" charset="0"/>
                  <a:cs typeface="Nikosh" pitchFamily="2" charset="0"/>
                </a:rPr>
                <a:t>কাজ</a:t>
              </a:r>
              <a:endParaRPr lang="en-US" sz="3200" dirty="0">
                <a:latin typeface="Nikosh" pitchFamily="2" charset="0"/>
                <a:cs typeface="Nikosh" pitchFamily="2" charset="0"/>
              </a:endParaRPr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7133898" y="4800600"/>
              <a:ext cx="1752600" cy="381000"/>
            </a:xfrm>
            <a:prstGeom prst="roundRect">
              <a:avLst>
                <a:gd name="adj" fmla="val 50000"/>
              </a:avLst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err="1" smtClean="0">
                  <a:latin typeface="Nikosh" pitchFamily="2" charset="0"/>
                  <a:cs typeface="Nikosh" pitchFamily="2" charset="0"/>
                </a:rPr>
                <a:t>ধন্যবাদ</a:t>
              </a:r>
              <a:endParaRPr lang="en-US" sz="4000" dirty="0">
                <a:latin typeface="Nikosh" pitchFamily="2" charset="0"/>
                <a:cs typeface="Nikosh" pitchFamily="2" charset="0"/>
              </a:endParaRPr>
            </a:p>
          </p:txBody>
        </p:sp>
      </p:grp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19200"/>
            <a:ext cx="7132001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Rectangle 25"/>
          <p:cNvSpPr/>
          <p:nvPr/>
        </p:nvSpPr>
        <p:spPr>
          <a:xfrm>
            <a:off x="6248400" y="6477000"/>
            <a:ext cx="228600" cy="152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6553200" y="6477000"/>
            <a:ext cx="228600" cy="152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6858000" y="6477000"/>
            <a:ext cx="228600" cy="152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7162800" y="6477000"/>
            <a:ext cx="228600" cy="152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7467600" y="6477000"/>
            <a:ext cx="228600" cy="152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Action Button: Back or Previous 36">
            <a:hlinkClick r:id="" action="ppaction://hlinkshowjump?jump=previousslide" highlightClick="1"/>
          </p:cNvPr>
          <p:cNvSpPr/>
          <p:nvPr/>
        </p:nvSpPr>
        <p:spPr>
          <a:xfrm>
            <a:off x="8229600" y="6477000"/>
            <a:ext cx="533400" cy="152400"/>
          </a:xfrm>
          <a:prstGeom prst="actionButtonBackPreviou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Action Button: Back or Previous 37">
            <a:hlinkClick r:id="" action="ppaction://hlinkshowjump?jump=previousslide" highlightClick="1"/>
          </p:cNvPr>
          <p:cNvSpPr/>
          <p:nvPr/>
        </p:nvSpPr>
        <p:spPr>
          <a:xfrm rot="10800000">
            <a:off x="7772400" y="6477000"/>
            <a:ext cx="381000" cy="152400"/>
          </a:xfrm>
          <a:prstGeom prst="actionButtonBackPreviou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68580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-76200" y="6172200"/>
            <a:ext cx="9220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3879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2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0CEE4-E786-46C8-A84F-6DB3511B149A}" type="datetime1">
              <a:rPr lang="en-US" smtClean="0"/>
              <a:t>7/11/2013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latin typeface="Nikosh" pitchFamily="2" charset="0"/>
                <a:cs typeface="Nikosh" pitchFamily="2" charset="0"/>
              </a:rPr>
              <a:t>সাহানাজ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পারভীন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দশমিনা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মাধ্যমিক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বিদ্যালয়,দশীমনা,পটুয়াখালী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FB0D-2A26-49C3-AD24-628DB0C20709}" type="slidenum">
              <a:rPr lang="en-US" smtClean="0"/>
              <a:t>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828800" y="2362200"/>
            <a:ext cx="5257800" cy="2062103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সাহানাজ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পারভীন</a:t>
            </a:r>
            <a:endParaRPr lang="en-US" sz="3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n-US" sz="32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ট্রেড</a:t>
            </a:r>
            <a:r>
              <a:rPr lang="en-US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ইন্সট্রাক্টর</a:t>
            </a:r>
            <a:endParaRPr lang="en-US" sz="32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দশমিনা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মাধ্যমিক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বিদ্যালয়</a:t>
            </a:r>
            <a:endParaRPr lang="en-US" sz="3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n-US" sz="32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দশমিনা,পটুয়াখালী</a:t>
            </a:r>
            <a:r>
              <a:rPr lang="en-US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।</a:t>
            </a:r>
            <a:endParaRPr lang="en-US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Oval 7"/>
          <p:cNvSpPr/>
          <p:nvPr/>
        </p:nvSpPr>
        <p:spPr>
          <a:xfrm>
            <a:off x="3124200" y="533400"/>
            <a:ext cx="2971800" cy="12954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পরিচিতি</a:t>
            </a:r>
            <a:endParaRPr lang="en-US" sz="5400" dirty="0">
              <a:solidFill>
                <a:schemeClr val="bg1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15" name="12-Point Star 14"/>
          <p:cNvSpPr/>
          <p:nvPr/>
        </p:nvSpPr>
        <p:spPr>
          <a:xfrm>
            <a:off x="1066800" y="990600"/>
            <a:ext cx="609600" cy="533400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12-Point Star 20"/>
          <p:cNvSpPr/>
          <p:nvPr/>
        </p:nvSpPr>
        <p:spPr>
          <a:xfrm>
            <a:off x="6096000" y="4724400"/>
            <a:ext cx="609600" cy="533400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12-Point Star 21"/>
          <p:cNvSpPr/>
          <p:nvPr/>
        </p:nvSpPr>
        <p:spPr>
          <a:xfrm>
            <a:off x="2819400" y="4724400"/>
            <a:ext cx="609600" cy="533400"/>
          </a:xfrm>
          <a:prstGeom prst="star1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12-Point Star 49"/>
          <p:cNvSpPr/>
          <p:nvPr/>
        </p:nvSpPr>
        <p:spPr>
          <a:xfrm>
            <a:off x="7543800" y="990600"/>
            <a:ext cx="609600" cy="533400"/>
          </a:xfrm>
          <a:prstGeom prst="star12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3"/>
              </a:solidFill>
            </a:endParaRPr>
          </a:p>
        </p:txBody>
      </p:sp>
      <p:sp>
        <p:nvSpPr>
          <p:cNvPr id="11" name="Arc 10"/>
          <p:cNvSpPr/>
          <p:nvPr/>
        </p:nvSpPr>
        <p:spPr>
          <a:xfrm>
            <a:off x="-381000" y="533400"/>
            <a:ext cx="1752600" cy="457200"/>
          </a:xfrm>
          <a:prstGeom prst="arc">
            <a:avLst>
              <a:gd name="adj1" fmla="val 16200000"/>
              <a:gd name="adj2" fmla="val 66443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c 11"/>
          <p:cNvSpPr/>
          <p:nvPr/>
        </p:nvSpPr>
        <p:spPr>
          <a:xfrm rot="8497847">
            <a:off x="1143402" y="-113837"/>
            <a:ext cx="2020728" cy="574427"/>
          </a:xfrm>
          <a:prstGeom prst="arc">
            <a:avLst>
              <a:gd name="adj1" fmla="val 16200000"/>
              <a:gd name="adj2" fmla="val 2156026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395046" y="41971"/>
            <a:ext cx="598841" cy="755198"/>
          </a:xfrm>
          <a:custGeom>
            <a:avLst/>
            <a:gdLst>
              <a:gd name="connsiteX0" fmla="*/ 0 w 598841"/>
              <a:gd name="connsiteY0" fmla="*/ 755198 h 755198"/>
              <a:gd name="connsiteX1" fmla="*/ 304800 w 598841"/>
              <a:gd name="connsiteY1" fmla="*/ 426952 h 755198"/>
              <a:gd name="connsiteX2" fmla="*/ 515816 w 598841"/>
              <a:gd name="connsiteY2" fmla="*/ 297998 h 755198"/>
              <a:gd name="connsiteX3" fmla="*/ 597877 w 598841"/>
              <a:gd name="connsiteY3" fmla="*/ 157321 h 755198"/>
              <a:gd name="connsiteX4" fmla="*/ 550985 w 598841"/>
              <a:gd name="connsiteY4" fmla="*/ 28367 h 755198"/>
              <a:gd name="connsiteX5" fmla="*/ 410308 w 598841"/>
              <a:gd name="connsiteY5" fmla="*/ 4921 h 755198"/>
              <a:gd name="connsiteX6" fmla="*/ 445477 w 598841"/>
              <a:gd name="connsiteY6" fmla="*/ 98706 h 755198"/>
              <a:gd name="connsiteX7" fmla="*/ 468923 w 598841"/>
              <a:gd name="connsiteY7" fmla="*/ 110429 h 755198"/>
              <a:gd name="connsiteX8" fmla="*/ 574431 w 598841"/>
              <a:gd name="connsiteY8" fmla="*/ 133875 h 755198"/>
              <a:gd name="connsiteX9" fmla="*/ 586154 w 598841"/>
              <a:gd name="connsiteY9" fmla="*/ 145598 h 755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98841" h="755198">
                <a:moveTo>
                  <a:pt x="0" y="755198"/>
                </a:moveTo>
                <a:cubicBezTo>
                  <a:pt x="109415" y="629175"/>
                  <a:pt x="218831" y="503152"/>
                  <a:pt x="304800" y="426952"/>
                </a:cubicBezTo>
                <a:cubicBezTo>
                  <a:pt x="390769" y="350752"/>
                  <a:pt x="466970" y="342936"/>
                  <a:pt x="515816" y="297998"/>
                </a:cubicBezTo>
                <a:cubicBezTo>
                  <a:pt x="564662" y="253060"/>
                  <a:pt x="592016" y="202259"/>
                  <a:pt x="597877" y="157321"/>
                </a:cubicBezTo>
                <a:cubicBezTo>
                  <a:pt x="603738" y="112383"/>
                  <a:pt x="582247" y="53767"/>
                  <a:pt x="550985" y="28367"/>
                </a:cubicBezTo>
                <a:cubicBezTo>
                  <a:pt x="519724" y="2967"/>
                  <a:pt x="427893" y="-6802"/>
                  <a:pt x="410308" y="4921"/>
                </a:cubicBezTo>
                <a:cubicBezTo>
                  <a:pt x="392723" y="16644"/>
                  <a:pt x="435708" y="81121"/>
                  <a:pt x="445477" y="98706"/>
                </a:cubicBezTo>
                <a:cubicBezTo>
                  <a:pt x="455246" y="116291"/>
                  <a:pt x="447431" y="104567"/>
                  <a:pt x="468923" y="110429"/>
                </a:cubicBezTo>
                <a:cubicBezTo>
                  <a:pt x="490415" y="116290"/>
                  <a:pt x="554893" y="128014"/>
                  <a:pt x="574431" y="133875"/>
                </a:cubicBezTo>
                <a:cubicBezTo>
                  <a:pt x="593969" y="139736"/>
                  <a:pt x="590061" y="142667"/>
                  <a:pt x="586154" y="145598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7115908" y="375138"/>
            <a:ext cx="738929" cy="480647"/>
          </a:xfrm>
          <a:custGeom>
            <a:avLst/>
            <a:gdLst>
              <a:gd name="connsiteX0" fmla="*/ 738554 w 738929"/>
              <a:gd name="connsiteY0" fmla="*/ 480647 h 480647"/>
              <a:gd name="connsiteX1" fmla="*/ 715107 w 738929"/>
              <a:gd name="connsiteY1" fmla="*/ 293077 h 480647"/>
              <a:gd name="connsiteX2" fmla="*/ 586154 w 738929"/>
              <a:gd name="connsiteY2" fmla="*/ 140677 h 480647"/>
              <a:gd name="connsiteX3" fmla="*/ 351692 w 738929"/>
              <a:gd name="connsiteY3" fmla="*/ 35170 h 480647"/>
              <a:gd name="connsiteX4" fmla="*/ 164123 w 738929"/>
              <a:gd name="connsiteY4" fmla="*/ 11724 h 480647"/>
              <a:gd name="connsiteX5" fmla="*/ 0 w 738929"/>
              <a:gd name="connsiteY5" fmla="*/ 0 h 480647"/>
              <a:gd name="connsiteX6" fmla="*/ 0 w 738929"/>
              <a:gd name="connsiteY6" fmla="*/ 0 h 480647"/>
              <a:gd name="connsiteX7" fmla="*/ 23446 w 738929"/>
              <a:gd name="connsiteY7" fmla="*/ 70339 h 480647"/>
              <a:gd name="connsiteX8" fmla="*/ 117230 w 738929"/>
              <a:gd name="connsiteY8" fmla="*/ 117231 h 480647"/>
              <a:gd name="connsiteX9" fmla="*/ 164123 w 738929"/>
              <a:gd name="connsiteY9" fmla="*/ 93785 h 480647"/>
              <a:gd name="connsiteX10" fmla="*/ 164123 w 738929"/>
              <a:gd name="connsiteY10" fmla="*/ 35170 h 480647"/>
              <a:gd name="connsiteX11" fmla="*/ 164123 w 738929"/>
              <a:gd name="connsiteY11" fmla="*/ 11724 h 480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38929" h="480647">
                <a:moveTo>
                  <a:pt x="738554" y="480647"/>
                </a:moveTo>
                <a:cubicBezTo>
                  <a:pt x="739530" y="415193"/>
                  <a:pt x="740507" y="349739"/>
                  <a:pt x="715107" y="293077"/>
                </a:cubicBezTo>
                <a:cubicBezTo>
                  <a:pt x="689707" y="236415"/>
                  <a:pt x="646723" y="183661"/>
                  <a:pt x="586154" y="140677"/>
                </a:cubicBezTo>
                <a:cubicBezTo>
                  <a:pt x="525585" y="97692"/>
                  <a:pt x="422030" y="56662"/>
                  <a:pt x="351692" y="35170"/>
                </a:cubicBezTo>
                <a:cubicBezTo>
                  <a:pt x="281353" y="13678"/>
                  <a:pt x="222738" y="17586"/>
                  <a:pt x="164123" y="11724"/>
                </a:cubicBezTo>
                <a:cubicBezTo>
                  <a:pt x="105508" y="5862"/>
                  <a:pt x="0" y="0"/>
                  <a:pt x="0" y="0"/>
                </a:cubicBezTo>
                <a:lnTo>
                  <a:pt x="0" y="0"/>
                </a:lnTo>
                <a:cubicBezTo>
                  <a:pt x="3908" y="11723"/>
                  <a:pt x="3908" y="50800"/>
                  <a:pt x="23446" y="70339"/>
                </a:cubicBezTo>
                <a:cubicBezTo>
                  <a:pt x="42984" y="89877"/>
                  <a:pt x="93784" y="113323"/>
                  <a:pt x="117230" y="117231"/>
                </a:cubicBezTo>
                <a:cubicBezTo>
                  <a:pt x="140676" y="121139"/>
                  <a:pt x="156307" y="107462"/>
                  <a:pt x="164123" y="93785"/>
                </a:cubicBezTo>
                <a:cubicBezTo>
                  <a:pt x="171939" y="80108"/>
                  <a:pt x="164123" y="35170"/>
                  <a:pt x="164123" y="35170"/>
                </a:cubicBezTo>
                <a:cubicBezTo>
                  <a:pt x="164123" y="21493"/>
                  <a:pt x="169984" y="13678"/>
                  <a:pt x="164123" y="11724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reeform 47"/>
          <p:cNvSpPr/>
          <p:nvPr/>
        </p:nvSpPr>
        <p:spPr>
          <a:xfrm>
            <a:off x="7831015" y="387297"/>
            <a:ext cx="1011685" cy="456765"/>
          </a:xfrm>
          <a:custGeom>
            <a:avLst/>
            <a:gdLst>
              <a:gd name="connsiteX0" fmla="*/ 0 w 1011685"/>
              <a:gd name="connsiteY0" fmla="*/ 456765 h 456765"/>
              <a:gd name="connsiteX1" fmla="*/ 175847 w 1011685"/>
              <a:gd name="connsiteY1" fmla="*/ 339534 h 456765"/>
              <a:gd name="connsiteX2" fmla="*/ 316523 w 1011685"/>
              <a:gd name="connsiteY2" fmla="*/ 163688 h 456765"/>
              <a:gd name="connsiteX3" fmla="*/ 633047 w 1011685"/>
              <a:gd name="connsiteY3" fmla="*/ 11288 h 456765"/>
              <a:gd name="connsiteX4" fmla="*/ 750277 w 1011685"/>
              <a:gd name="connsiteY4" fmla="*/ 11288 h 456765"/>
              <a:gd name="connsiteX5" fmla="*/ 926123 w 1011685"/>
              <a:gd name="connsiteY5" fmla="*/ 11288 h 456765"/>
              <a:gd name="connsiteX6" fmla="*/ 996462 w 1011685"/>
              <a:gd name="connsiteY6" fmla="*/ 81626 h 456765"/>
              <a:gd name="connsiteX7" fmla="*/ 1008185 w 1011685"/>
              <a:gd name="connsiteY7" fmla="*/ 151965 h 456765"/>
              <a:gd name="connsiteX8" fmla="*/ 949570 w 1011685"/>
              <a:gd name="connsiteY8" fmla="*/ 163688 h 456765"/>
              <a:gd name="connsiteX9" fmla="*/ 914400 w 1011685"/>
              <a:gd name="connsiteY9" fmla="*/ 151965 h 456765"/>
              <a:gd name="connsiteX10" fmla="*/ 902677 w 1011685"/>
              <a:gd name="connsiteY10" fmla="*/ 128518 h 456765"/>
              <a:gd name="connsiteX11" fmla="*/ 902677 w 1011685"/>
              <a:gd name="connsiteY11" fmla="*/ 81626 h 456765"/>
              <a:gd name="connsiteX12" fmla="*/ 902677 w 1011685"/>
              <a:gd name="connsiteY12" fmla="*/ 34734 h 456765"/>
              <a:gd name="connsiteX13" fmla="*/ 902677 w 1011685"/>
              <a:gd name="connsiteY13" fmla="*/ 23011 h 456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11685" h="456765">
                <a:moveTo>
                  <a:pt x="0" y="456765"/>
                </a:moveTo>
                <a:cubicBezTo>
                  <a:pt x="61546" y="422572"/>
                  <a:pt x="123093" y="388380"/>
                  <a:pt x="175847" y="339534"/>
                </a:cubicBezTo>
                <a:cubicBezTo>
                  <a:pt x="228601" y="290688"/>
                  <a:pt x="240323" y="218396"/>
                  <a:pt x="316523" y="163688"/>
                </a:cubicBezTo>
                <a:cubicBezTo>
                  <a:pt x="392723" y="108980"/>
                  <a:pt x="560755" y="36688"/>
                  <a:pt x="633047" y="11288"/>
                </a:cubicBezTo>
                <a:cubicBezTo>
                  <a:pt x="705339" y="-14112"/>
                  <a:pt x="750277" y="11288"/>
                  <a:pt x="750277" y="11288"/>
                </a:cubicBezTo>
                <a:cubicBezTo>
                  <a:pt x="799123" y="11288"/>
                  <a:pt x="885092" y="-435"/>
                  <a:pt x="926123" y="11288"/>
                </a:cubicBezTo>
                <a:cubicBezTo>
                  <a:pt x="967154" y="23011"/>
                  <a:pt x="982785" y="58180"/>
                  <a:pt x="996462" y="81626"/>
                </a:cubicBezTo>
                <a:cubicBezTo>
                  <a:pt x="1010139" y="105072"/>
                  <a:pt x="1016000" y="138288"/>
                  <a:pt x="1008185" y="151965"/>
                </a:cubicBezTo>
                <a:cubicBezTo>
                  <a:pt x="1000370" y="165642"/>
                  <a:pt x="965201" y="163688"/>
                  <a:pt x="949570" y="163688"/>
                </a:cubicBezTo>
                <a:cubicBezTo>
                  <a:pt x="933939" y="163688"/>
                  <a:pt x="922216" y="157827"/>
                  <a:pt x="914400" y="151965"/>
                </a:cubicBezTo>
                <a:cubicBezTo>
                  <a:pt x="906584" y="146103"/>
                  <a:pt x="904631" y="140241"/>
                  <a:pt x="902677" y="128518"/>
                </a:cubicBezTo>
                <a:cubicBezTo>
                  <a:pt x="900723" y="116795"/>
                  <a:pt x="902677" y="81626"/>
                  <a:pt x="902677" y="81626"/>
                </a:cubicBezTo>
                <a:lnTo>
                  <a:pt x="902677" y="34734"/>
                </a:lnTo>
                <a:lnTo>
                  <a:pt x="902677" y="23011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Freeform 63"/>
          <p:cNvSpPr/>
          <p:nvPr/>
        </p:nvSpPr>
        <p:spPr>
          <a:xfrm>
            <a:off x="7854462" y="54676"/>
            <a:ext cx="437493" cy="801109"/>
          </a:xfrm>
          <a:custGeom>
            <a:avLst/>
            <a:gdLst>
              <a:gd name="connsiteX0" fmla="*/ 0 w 437493"/>
              <a:gd name="connsiteY0" fmla="*/ 801109 h 801109"/>
              <a:gd name="connsiteX1" fmla="*/ 46892 w 437493"/>
              <a:gd name="connsiteY1" fmla="*/ 742493 h 801109"/>
              <a:gd name="connsiteX2" fmla="*/ 46892 w 437493"/>
              <a:gd name="connsiteY2" fmla="*/ 566647 h 801109"/>
              <a:gd name="connsiteX3" fmla="*/ 70338 w 437493"/>
              <a:gd name="connsiteY3" fmla="*/ 343909 h 801109"/>
              <a:gd name="connsiteX4" fmla="*/ 281353 w 437493"/>
              <a:gd name="connsiteY4" fmla="*/ 285293 h 801109"/>
              <a:gd name="connsiteX5" fmla="*/ 422030 w 437493"/>
              <a:gd name="connsiteY5" fmla="*/ 191509 h 801109"/>
              <a:gd name="connsiteX6" fmla="*/ 422030 w 437493"/>
              <a:gd name="connsiteY6" fmla="*/ 109447 h 801109"/>
              <a:gd name="connsiteX7" fmla="*/ 316523 w 437493"/>
              <a:gd name="connsiteY7" fmla="*/ 3939 h 801109"/>
              <a:gd name="connsiteX8" fmla="*/ 269630 w 437493"/>
              <a:gd name="connsiteY8" fmla="*/ 27386 h 801109"/>
              <a:gd name="connsiteX9" fmla="*/ 339969 w 437493"/>
              <a:gd name="connsiteY9" fmla="*/ 74278 h 801109"/>
              <a:gd name="connsiteX10" fmla="*/ 386861 w 437493"/>
              <a:gd name="connsiteY10" fmla="*/ 156339 h 801109"/>
              <a:gd name="connsiteX11" fmla="*/ 398584 w 437493"/>
              <a:gd name="connsiteY11" fmla="*/ 156339 h 801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7493" h="801109">
                <a:moveTo>
                  <a:pt x="0" y="801109"/>
                </a:moveTo>
                <a:cubicBezTo>
                  <a:pt x="19538" y="791339"/>
                  <a:pt x="39077" y="781570"/>
                  <a:pt x="46892" y="742493"/>
                </a:cubicBezTo>
                <a:cubicBezTo>
                  <a:pt x="54707" y="703416"/>
                  <a:pt x="42984" y="633078"/>
                  <a:pt x="46892" y="566647"/>
                </a:cubicBezTo>
                <a:cubicBezTo>
                  <a:pt x="50800" y="500216"/>
                  <a:pt x="31261" y="390801"/>
                  <a:pt x="70338" y="343909"/>
                </a:cubicBezTo>
                <a:cubicBezTo>
                  <a:pt x="109415" y="297017"/>
                  <a:pt x="222738" y="310693"/>
                  <a:pt x="281353" y="285293"/>
                </a:cubicBezTo>
                <a:cubicBezTo>
                  <a:pt x="339968" y="259893"/>
                  <a:pt x="398584" y="220817"/>
                  <a:pt x="422030" y="191509"/>
                </a:cubicBezTo>
                <a:cubicBezTo>
                  <a:pt x="445476" y="162201"/>
                  <a:pt x="439614" y="140709"/>
                  <a:pt x="422030" y="109447"/>
                </a:cubicBezTo>
                <a:cubicBezTo>
                  <a:pt x="404446" y="78185"/>
                  <a:pt x="341923" y="17616"/>
                  <a:pt x="316523" y="3939"/>
                </a:cubicBezTo>
                <a:cubicBezTo>
                  <a:pt x="291123" y="-9738"/>
                  <a:pt x="265722" y="15663"/>
                  <a:pt x="269630" y="27386"/>
                </a:cubicBezTo>
                <a:cubicBezTo>
                  <a:pt x="273538" y="39109"/>
                  <a:pt x="320431" y="52786"/>
                  <a:pt x="339969" y="74278"/>
                </a:cubicBezTo>
                <a:cubicBezTo>
                  <a:pt x="359507" y="95770"/>
                  <a:pt x="377092" y="142662"/>
                  <a:pt x="386861" y="156339"/>
                </a:cubicBezTo>
                <a:cubicBezTo>
                  <a:pt x="396630" y="170016"/>
                  <a:pt x="390769" y="158293"/>
                  <a:pt x="398584" y="156339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836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0CEE4-E786-46C8-A84F-6DB3511B149A}" type="datetime1">
              <a:rPr lang="en-US" smtClean="0"/>
              <a:t>7/11/2013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FB0D-2A26-49C3-AD24-628DB0C20709}" type="slidenum">
              <a:rPr lang="en-US" smtClean="0"/>
              <a:t>4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219200" y="2133600"/>
            <a:ext cx="6629400" cy="3108543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বিষয়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: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পদার্থ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বিজ্ঞান</a:t>
            </a:r>
            <a:endParaRPr lang="en-US" sz="2800" dirty="0" smtClean="0">
              <a:latin typeface="Nikosh" pitchFamily="2" charset="0"/>
              <a:cs typeface="Nikosh" pitchFamily="2" charset="0"/>
            </a:endParaRPr>
          </a:p>
          <a:p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শ্রেণী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: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নবম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ও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দশম</a:t>
            </a:r>
            <a:endParaRPr lang="en-US" sz="2800" dirty="0" smtClean="0">
              <a:latin typeface="Nikosh" pitchFamily="2" charset="0"/>
              <a:cs typeface="Nikosh" pitchFamily="2" charset="0"/>
            </a:endParaRPr>
          </a:p>
          <a:p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সাধারন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পাঠ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: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চল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বিদু</a:t>
            </a:r>
            <a:r>
              <a:rPr lang="en-US" sz="2800" dirty="0">
                <a:latin typeface="Nikosh" pitchFamily="2" charset="0"/>
                <a:cs typeface="Nikosh" pitchFamily="2" charset="0"/>
              </a:rPr>
              <a:t>ৎ</a:t>
            </a:r>
            <a:endParaRPr lang="en-US" sz="2800" dirty="0" smtClean="0">
              <a:latin typeface="Nikosh" pitchFamily="2" charset="0"/>
              <a:cs typeface="Nikosh" pitchFamily="2" charset="0"/>
            </a:endParaRPr>
          </a:p>
          <a:p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বিশেষ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পাঠ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: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তড়ি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ৎ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প্রতীক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,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পরিবাহী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,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অপরিবাহী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ও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অর্ধপরিবাহী</a:t>
            </a:r>
            <a:endParaRPr lang="en-US" sz="2800" dirty="0" smtClean="0">
              <a:latin typeface="Nikosh" pitchFamily="2" charset="0"/>
              <a:cs typeface="Nikosh" pitchFamily="2" charset="0"/>
            </a:endParaRPr>
          </a:p>
          <a:p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অধ্যায়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:  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একাদশ</a:t>
            </a:r>
            <a:endParaRPr lang="en-US" sz="2800" dirty="0" smtClean="0">
              <a:latin typeface="Nikosh" pitchFamily="2" charset="0"/>
              <a:cs typeface="Nikosh" pitchFamily="2" charset="0"/>
            </a:endParaRPr>
          </a:p>
          <a:p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সময়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:  ৪০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মিনিট</a:t>
            </a:r>
            <a:endParaRPr lang="en-US" sz="28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819400" y="914400"/>
            <a:ext cx="3276600" cy="914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" pitchFamily="2" charset="0"/>
                <a:cs typeface="Nikosh" pitchFamily="2" charset="0"/>
              </a:rPr>
              <a:t>পাঠ</a:t>
            </a:r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5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" pitchFamily="2" charset="0"/>
                <a:cs typeface="Nikosh" pitchFamily="2" charset="0"/>
              </a:rPr>
              <a:t>পরিচিতি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654413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0CEE4-E786-46C8-A84F-6DB3511B149A}" type="datetime1">
              <a:rPr lang="en-US" smtClean="0"/>
              <a:t>7/11/2013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latin typeface="Nikosh" pitchFamily="2" charset="0"/>
                <a:cs typeface="Nikosh" pitchFamily="2" charset="0"/>
              </a:rPr>
              <a:t>সাহানাজ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পারভীন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দশমিনা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মাধ্যমিক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বিদ্যালয়,দশীমনা,পটুয়াখালী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FB0D-2A26-49C3-AD24-628DB0C20709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828800" y="609600"/>
            <a:ext cx="5105400" cy="1015663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000" dirty="0" err="1" smtClean="0">
                <a:latin typeface="Nikosh" pitchFamily="2" charset="0"/>
                <a:cs typeface="Nikosh" pitchFamily="2" charset="0"/>
              </a:rPr>
              <a:t>শিখন</a:t>
            </a:r>
            <a:r>
              <a:rPr lang="en-US" sz="6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6000" dirty="0" err="1" smtClean="0">
                <a:latin typeface="Nikosh" pitchFamily="2" charset="0"/>
                <a:cs typeface="Nikosh" pitchFamily="2" charset="0"/>
              </a:rPr>
              <a:t>ফল</a:t>
            </a:r>
            <a:endParaRPr lang="en-US" sz="6000" dirty="0">
              <a:latin typeface="Nikosh" pitchFamily="2" charset="0"/>
              <a:cs typeface="Nikosh" pitchFamily="2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838200" y="1600200"/>
            <a:ext cx="7543800" cy="4648200"/>
            <a:chOff x="838200" y="1600200"/>
            <a:chExt cx="7543800" cy="4648200"/>
          </a:xfrm>
        </p:grpSpPr>
        <p:sp>
          <p:nvSpPr>
            <p:cNvPr id="6" name="Frame 5"/>
            <p:cNvSpPr/>
            <p:nvPr/>
          </p:nvSpPr>
          <p:spPr>
            <a:xfrm>
              <a:off x="838200" y="1600200"/>
              <a:ext cx="7543800" cy="4648200"/>
            </a:xfrm>
            <a:prstGeom prst="fram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400502" y="2133600"/>
              <a:ext cx="6400800" cy="353943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4400" dirty="0" err="1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এই</a:t>
              </a:r>
              <a:r>
                <a:rPr lang="en-US" sz="4400" dirty="0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 </a:t>
              </a:r>
              <a:r>
                <a:rPr lang="en-US" sz="4400" dirty="0" err="1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পাঠ</a:t>
              </a:r>
              <a:r>
                <a:rPr lang="en-US" sz="4400" dirty="0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 </a:t>
              </a:r>
              <a:r>
                <a:rPr lang="en-US" sz="4400" dirty="0" err="1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শেষে</a:t>
              </a:r>
              <a:r>
                <a:rPr lang="en-US" sz="4400" dirty="0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 </a:t>
              </a:r>
              <a:r>
                <a:rPr lang="en-US" sz="4400" dirty="0" err="1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শিক্ষার্থীরা</a:t>
              </a:r>
              <a:endParaRPr lang="en-US" sz="44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endParaRPr>
            </a:p>
            <a:p>
              <a:r>
                <a:rPr lang="en-US" sz="3600" dirty="0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১। </a:t>
              </a:r>
              <a:r>
                <a:rPr lang="en-US" sz="3600" dirty="0" err="1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চল</a:t>
              </a:r>
              <a:r>
                <a:rPr lang="en-US" sz="3600" dirty="0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 </a:t>
              </a:r>
              <a:r>
                <a:rPr lang="en-US" sz="3600" dirty="0" err="1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বিদ্যু</a:t>
              </a:r>
              <a:r>
                <a:rPr lang="en-US" sz="3600" dirty="0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 </a:t>
              </a:r>
              <a:r>
                <a:rPr lang="en-US" sz="3600" dirty="0" err="1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কি</a:t>
              </a:r>
              <a:r>
                <a:rPr lang="en-US" sz="3600" dirty="0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 ?</a:t>
              </a:r>
            </a:p>
            <a:p>
              <a:r>
                <a:rPr lang="en-US" sz="3600" dirty="0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২। </a:t>
              </a:r>
              <a:r>
                <a:rPr lang="en-US" sz="3600" dirty="0" err="1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বিদু</a:t>
              </a:r>
              <a:r>
                <a:rPr lang="en-US" sz="3600" dirty="0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ৎ </a:t>
              </a:r>
              <a:r>
                <a:rPr lang="en-US" sz="3600" dirty="0" err="1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যে</a:t>
              </a:r>
              <a:r>
                <a:rPr lang="en-US" sz="3600" dirty="0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 </a:t>
              </a:r>
              <a:r>
                <a:rPr lang="en-US" sz="3600" dirty="0" err="1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পরিবাহী</a:t>
              </a:r>
              <a:r>
                <a:rPr lang="en-US" sz="3600" dirty="0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 </a:t>
              </a:r>
              <a:r>
                <a:rPr lang="en-US" sz="3600" dirty="0" err="1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পদার্থ</a:t>
              </a:r>
              <a:r>
                <a:rPr lang="en-US" sz="3600" dirty="0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  </a:t>
              </a:r>
              <a:r>
                <a:rPr lang="en-US" sz="3600" dirty="0" err="1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তার</a:t>
              </a:r>
              <a:r>
                <a:rPr lang="en-US" sz="3600" dirty="0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 </a:t>
              </a:r>
              <a:r>
                <a:rPr lang="en-US" sz="3600" dirty="0" err="1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একটি</a:t>
              </a:r>
              <a:r>
                <a:rPr lang="en-US" sz="3600" dirty="0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 </a:t>
              </a:r>
              <a:r>
                <a:rPr lang="en-US" sz="3600" dirty="0" err="1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তালিকা</a:t>
              </a:r>
              <a:r>
                <a:rPr lang="en-US" sz="3600" dirty="0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 </a:t>
              </a:r>
              <a:r>
                <a:rPr lang="en-US" sz="3600" dirty="0" err="1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তৈরী</a:t>
              </a:r>
              <a:r>
                <a:rPr lang="en-US" sz="3600" dirty="0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 </a:t>
              </a:r>
              <a:r>
                <a:rPr lang="en-US" sz="3600" dirty="0" err="1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কর</a:t>
              </a:r>
              <a:r>
                <a:rPr lang="en-US" sz="3600" dirty="0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? </a:t>
              </a:r>
              <a:r>
                <a:rPr lang="en-US" sz="3600" dirty="0" err="1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এবং</a:t>
              </a:r>
              <a:r>
                <a:rPr lang="en-US" sz="3600" dirty="0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 </a:t>
              </a:r>
              <a:r>
                <a:rPr lang="en-US" sz="3600" dirty="0" err="1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ব্যবহার</a:t>
              </a:r>
              <a:r>
                <a:rPr lang="en-US" sz="3600" dirty="0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 </a:t>
              </a:r>
              <a:r>
                <a:rPr lang="en-US" sz="3600" dirty="0" err="1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লিখ</a:t>
              </a:r>
              <a:r>
                <a:rPr lang="en-US" sz="3600" dirty="0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 ।</a:t>
              </a:r>
            </a:p>
            <a:p>
              <a:r>
                <a:rPr lang="en-US" sz="3600" dirty="0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৩। </a:t>
              </a:r>
              <a:r>
                <a:rPr lang="en-US" sz="3600" dirty="0" err="1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তুল্যরোধ</a:t>
              </a:r>
              <a:r>
                <a:rPr lang="en-US" sz="3600" dirty="0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  </a:t>
              </a:r>
              <a:r>
                <a:rPr lang="en-US" sz="3600" dirty="0" err="1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বর্তনীতে</a:t>
              </a:r>
              <a:r>
                <a:rPr lang="en-US" sz="3600" dirty="0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 </a:t>
              </a:r>
              <a:r>
                <a:rPr lang="en-US" sz="3600" dirty="0" err="1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তুল্যরোধের</a:t>
              </a:r>
              <a:r>
                <a:rPr lang="en-US" sz="3600" dirty="0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 </a:t>
              </a:r>
              <a:r>
                <a:rPr lang="en-US" sz="3600" dirty="0" err="1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ব্যবহার</a:t>
              </a:r>
              <a:r>
                <a:rPr lang="en-US" sz="3600" dirty="0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 </a:t>
              </a:r>
              <a:r>
                <a:rPr lang="en-US" sz="3600" dirty="0" err="1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উল্লেখ</a:t>
              </a:r>
              <a:r>
                <a:rPr lang="en-US" sz="3600" dirty="0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 </a:t>
              </a:r>
              <a:r>
                <a:rPr lang="en-US" sz="3600" dirty="0" err="1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কর</a:t>
              </a:r>
              <a:r>
                <a:rPr lang="en-US" sz="3600" dirty="0" smtClean="0">
                  <a:solidFill>
                    <a:schemeClr val="bg1"/>
                  </a:solidFill>
                  <a:latin typeface="Nikosh" pitchFamily="2" charset="0"/>
                  <a:cs typeface="Nikosh" pitchFamily="2" charset="0"/>
                </a:rPr>
                <a:t> ।</a:t>
              </a:r>
              <a:endParaRPr lang="en-US" sz="36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63310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0CEE4-E786-46C8-A84F-6DB3511B149A}" type="datetime1">
              <a:rPr lang="en-US" smtClean="0"/>
              <a:t>7/11/2013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latin typeface="Nikosh" pitchFamily="2" charset="0"/>
                <a:cs typeface="Nikosh" pitchFamily="2" charset="0"/>
              </a:rPr>
              <a:t>সাহানাজ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পারভীন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দশমিনা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মাধ্যমিক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বিদ্যালয়,দশীমনা,পটুয়াখালী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FB0D-2A26-49C3-AD24-628DB0C20709}" type="slidenum">
              <a:rPr lang="en-US" smtClean="0"/>
              <a:t>6</a:t>
            </a:fld>
            <a:endParaRPr lang="en-US"/>
          </a:p>
        </p:txBody>
      </p:sp>
      <p:grpSp>
        <p:nvGrpSpPr>
          <p:cNvPr id="41" name="Group 40"/>
          <p:cNvGrpSpPr/>
          <p:nvPr/>
        </p:nvGrpSpPr>
        <p:grpSpPr>
          <a:xfrm>
            <a:off x="152400" y="1447800"/>
            <a:ext cx="1447800" cy="304800"/>
            <a:chOff x="838200" y="381000"/>
            <a:chExt cx="1447800" cy="30480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838200" y="609600"/>
              <a:ext cx="533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" name="Group 7"/>
            <p:cNvGrpSpPr/>
            <p:nvPr/>
          </p:nvGrpSpPr>
          <p:grpSpPr>
            <a:xfrm>
              <a:off x="1371600" y="381000"/>
              <a:ext cx="914400" cy="304800"/>
              <a:chOff x="1371600" y="381000"/>
              <a:chExt cx="914400" cy="304800"/>
            </a:xfrm>
          </p:grpSpPr>
          <p:sp>
            <p:nvSpPr>
              <p:cNvPr id="7" name="Flowchart: Connector 6"/>
              <p:cNvSpPr/>
              <p:nvPr/>
            </p:nvSpPr>
            <p:spPr>
              <a:xfrm flipV="1">
                <a:off x="1371600" y="609600"/>
                <a:ext cx="152400" cy="45719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" name="Straight Connector 8"/>
              <p:cNvCxnSpPr>
                <a:stCxn id="7" idx="4"/>
              </p:cNvCxnSpPr>
              <p:nvPr/>
            </p:nvCxnSpPr>
            <p:spPr>
              <a:xfrm flipV="1">
                <a:off x="1447800" y="381000"/>
                <a:ext cx="304800" cy="2286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Flowchart: Connector 9"/>
              <p:cNvSpPr/>
              <p:nvPr/>
            </p:nvSpPr>
            <p:spPr>
              <a:xfrm>
                <a:off x="1676400" y="609600"/>
                <a:ext cx="152400" cy="76200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>
                <a:off x="1806482" y="609600"/>
                <a:ext cx="479518" cy="1115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" name="Group 10"/>
          <p:cNvGrpSpPr/>
          <p:nvPr/>
        </p:nvGrpSpPr>
        <p:grpSpPr>
          <a:xfrm>
            <a:off x="23648" y="2209800"/>
            <a:ext cx="2209800" cy="457200"/>
            <a:chOff x="990600" y="838200"/>
            <a:chExt cx="2209800" cy="457200"/>
          </a:xfrm>
        </p:grpSpPr>
        <p:cxnSp>
          <p:nvCxnSpPr>
            <p:cNvPr id="14" name="Straight Connector 13"/>
            <p:cNvCxnSpPr/>
            <p:nvPr/>
          </p:nvCxnSpPr>
          <p:spPr>
            <a:xfrm>
              <a:off x="990600" y="10668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1828800" y="838200"/>
              <a:ext cx="0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2057400" y="1066800"/>
              <a:ext cx="1143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2057400" y="914400"/>
              <a:ext cx="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0" name="Group 79"/>
          <p:cNvGrpSpPr/>
          <p:nvPr/>
        </p:nvGrpSpPr>
        <p:grpSpPr>
          <a:xfrm>
            <a:off x="0" y="2895600"/>
            <a:ext cx="2667000" cy="533400"/>
            <a:chOff x="4114800" y="914400"/>
            <a:chExt cx="4343400" cy="685800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4114800" y="1219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4953000" y="1219200"/>
              <a:ext cx="3048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5257800" y="914400"/>
              <a:ext cx="152400" cy="685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5410200" y="914400"/>
              <a:ext cx="381000" cy="685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5791200" y="914400"/>
              <a:ext cx="228600" cy="685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6019800" y="914400"/>
              <a:ext cx="228600" cy="685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V="1">
              <a:off x="6248400" y="990600"/>
              <a:ext cx="304800" cy="609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6553200" y="990600"/>
              <a:ext cx="228600" cy="609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V="1">
              <a:off x="6781800" y="1066800"/>
              <a:ext cx="228600" cy="533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7010400" y="1066800"/>
              <a:ext cx="3048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7315200" y="1447800"/>
              <a:ext cx="1143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/>
          <p:cNvGrpSpPr/>
          <p:nvPr/>
        </p:nvGrpSpPr>
        <p:grpSpPr>
          <a:xfrm>
            <a:off x="304800" y="5181600"/>
            <a:ext cx="1600200" cy="533400"/>
            <a:chOff x="5562600" y="2667000"/>
            <a:chExt cx="2590800" cy="685800"/>
          </a:xfrm>
        </p:grpSpPr>
        <p:cxnSp>
          <p:nvCxnSpPr>
            <p:cNvPr id="29" name="Straight Connector 28"/>
            <p:cNvCxnSpPr/>
            <p:nvPr/>
          </p:nvCxnSpPr>
          <p:spPr>
            <a:xfrm flipV="1">
              <a:off x="6400800" y="2667000"/>
              <a:ext cx="0" cy="685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6553200" y="2743200"/>
              <a:ext cx="0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V="1">
              <a:off x="6705600" y="2667000"/>
              <a:ext cx="0" cy="685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V="1">
              <a:off x="6858000" y="2743200"/>
              <a:ext cx="0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V="1">
              <a:off x="7010400" y="2667000"/>
              <a:ext cx="0" cy="685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V="1">
              <a:off x="7162800" y="2743200"/>
              <a:ext cx="0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7162800" y="2971800"/>
              <a:ext cx="990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>
              <a:off x="5562600" y="29718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2" name="Group 81"/>
          <p:cNvGrpSpPr/>
          <p:nvPr/>
        </p:nvGrpSpPr>
        <p:grpSpPr>
          <a:xfrm>
            <a:off x="31531" y="3962400"/>
            <a:ext cx="2362200" cy="381000"/>
            <a:chOff x="4114800" y="914400"/>
            <a:chExt cx="4343400" cy="685800"/>
          </a:xfrm>
        </p:grpSpPr>
        <p:cxnSp>
          <p:nvCxnSpPr>
            <p:cNvPr id="83" name="Straight Connector 82"/>
            <p:cNvCxnSpPr/>
            <p:nvPr/>
          </p:nvCxnSpPr>
          <p:spPr>
            <a:xfrm>
              <a:off x="4114800" y="1219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>
              <a:off x="4953000" y="1219200"/>
              <a:ext cx="3048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flipV="1">
              <a:off x="5257800" y="914400"/>
              <a:ext cx="152400" cy="685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5410200" y="914400"/>
              <a:ext cx="381000" cy="685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flipV="1">
              <a:off x="5791200" y="914400"/>
              <a:ext cx="228600" cy="685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6019800" y="914400"/>
              <a:ext cx="228600" cy="685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flipV="1">
              <a:off x="6248400" y="990600"/>
              <a:ext cx="304800" cy="609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>
              <a:off x="6553200" y="990600"/>
              <a:ext cx="228600" cy="609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 flipV="1">
              <a:off x="6781800" y="1066800"/>
              <a:ext cx="228600" cy="533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>
              <a:off x="7010400" y="1066800"/>
              <a:ext cx="3048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7315200" y="1447800"/>
              <a:ext cx="1143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Up Arrow 93"/>
          <p:cNvSpPr/>
          <p:nvPr/>
        </p:nvSpPr>
        <p:spPr>
          <a:xfrm>
            <a:off x="1066800" y="4267200"/>
            <a:ext cx="180638" cy="3333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/>
          <p:cNvGrpSpPr/>
          <p:nvPr/>
        </p:nvGrpSpPr>
        <p:grpSpPr>
          <a:xfrm>
            <a:off x="5257800" y="2590800"/>
            <a:ext cx="2895600" cy="457200"/>
            <a:chOff x="609600" y="4800600"/>
            <a:chExt cx="3276600" cy="381000"/>
          </a:xfrm>
        </p:grpSpPr>
        <p:cxnSp>
          <p:nvCxnSpPr>
            <p:cNvPr id="36" name="Straight Connector 35"/>
            <p:cNvCxnSpPr/>
            <p:nvPr/>
          </p:nvCxnSpPr>
          <p:spPr>
            <a:xfrm>
              <a:off x="609600" y="4953000"/>
              <a:ext cx="3276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Frame 111"/>
            <p:cNvSpPr/>
            <p:nvPr/>
          </p:nvSpPr>
          <p:spPr>
            <a:xfrm>
              <a:off x="1524000" y="4800600"/>
              <a:ext cx="1524000" cy="381000"/>
            </a:xfrm>
            <a:prstGeom prst="fram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5105400" y="3429000"/>
            <a:ext cx="2438400" cy="762000"/>
            <a:chOff x="4572000" y="4648200"/>
            <a:chExt cx="2438400" cy="762000"/>
          </a:xfrm>
        </p:grpSpPr>
        <p:sp>
          <p:nvSpPr>
            <p:cNvPr id="115" name="Donut 114"/>
            <p:cNvSpPr/>
            <p:nvPr/>
          </p:nvSpPr>
          <p:spPr>
            <a:xfrm>
              <a:off x="5410200" y="4648200"/>
              <a:ext cx="762000" cy="762000"/>
            </a:xfrm>
            <a:prstGeom prst="donut">
              <a:avLst>
                <a:gd name="adj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118" name="Group 117"/>
            <p:cNvGrpSpPr/>
            <p:nvPr/>
          </p:nvGrpSpPr>
          <p:grpSpPr>
            <a:xfrm>
              <a:off x="4572000" y="4724400"/>
              <a:ext cx="2438400" cy="445532"/>
              <a:chOff x="4572000" y="4800600"/>
              <a:chExt cx="2438400" cy="369332"/>
            </a:xfrm>
          </p:grpSpPr>
          <p:cxnSp>
            <p:nvCxnSpPr>
              <p:cNvPr id="37" name="Straight Connector 36"/>
              <p:cNvCxnSpPr/>
              <p:nvPr/>
            </p:nvCxnSpPr>
            <p:spPr>
              <a:xfrm>
                <a:off x="4572000" y="5029200"/>
                <a:ext cx="8382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6172200" y="5029200"/>
                <a:ext cx="8382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7" name="TextBox 116"/>
              <p:cNvSpPr txBox="1"/>
              <p:nvPr/>
            </p:nvSpPr>
            <p:spPr>
              <a:xfrm>
                <a:off x="5562600" y="4800600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</a:t>
                </a:r>
              </a:p>
            </p:txBody>
          </p:sp>
        </p:grpSp>
      </p:grpSp>
      <p:grpSp>
        <p:nvGrpSpPr>
          <p:cNvPr id="43" name="Group 42"/>
          <p:cNvGrpSpPr/>
          <p:nvPr/>
        </p:nvGrpSpPr>
        <p:grpSpPr>
          <a:xfrm>
            <a:off x="5257800" y="4419600"/>
            <a:ext cx="2057400" cy="762000"/>
            <a:chOff x="762000" y="5562600"/>
            <a:chExt cx="2438400" cy="762000"/>
          </a:xfrm>
        </p:grpSpPr>
        <p:sp>
          <p:nvSpPr>
            <p:cNvPr id="119" name="Donut 118"/>
            <p:cNvSpPr/>
            <p:nvPr/>
          </p:nvSpPr>
          <p:spPr>
            <a:xfrm>
              <a:off x="1600200" y="5562600"/>
              <a:ext cx="762000" cy="762000"/>
            </a:xfrm>
            <a:prstGeom prst="donut">
              <a:avLst>
                <a:gd name="adj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120" name="Group 119"/>
            <p:cNvGrpSpPr/>
            <p:nvPr/>
          </p:nvGrpSpPr>
          <p:grpSpPr>
            <a:xfrm>
              <a:off x="762000" y="5715000"/>
              <a:ext cx="2438400" cy="369333"/>
              <a:chOff x="4572000" y="4800600"/>
              <a:chExt cx="2438400" cy="369333"/>
            </a:xfrm>
          </p:grpSpPr>
          <p:cxnSp>
            <p:nvCxnSpPr>
              <p:cNvPr id="121" name="Straight Connector 120"/>
              <p:cNvCxnSpPr/>
              <p:nvPr/>
            </p:nvCxnSpPr>
            <p:spPr>
              <a:xfrm>
                <a:off x="4572000" y="5029200"/>
                <a:ext cx="8382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>
              <a:xfrm>
                <a:off x="6172200" y="5029200"/>
                <a:ext cx="8382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3" name="TextBox 122"/>
              <p:cNvSpPr txBox="1"/>
              <p:nvPr/>
            </p:nvSpPr>
            <p:spPr>
              <a:xfrm>
                <a:off x="5562600" y="4800600"/>
                <a:ext cx="457200" cy="3693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V</a:t>
                </a:r>
              </a:p>
            </p:txBody>
          </p:sp>
        </p:grpSp>
      </p:grpSp>
      <p:sp>
        <p:nvSpPr>
          <p:cNvPr id="129" name="TextBox 128"/>
          <p:cNvSpPr txBox="1"/>
          <p:nvPr/>
        </p:nvSpPr>
        <p:spPr>
          <a:xfrm>
            <a:off x="1752600" y="1524000"/>
            <a:ext cx="609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" pitchFamily="2" charset="0"/>
                <a:cs typeface="Nikosh" pitchFamily="2" charset="0"/>
              </a:rPr>
              <a:t>সুইচ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2286000" y="22860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" pitchFamily="2" charset="0"/>
                <a:cs typeface="Nikosh" pitchFamily="2" charset="0"/>
              </a:rPr>
              <a:t>কোষ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2667000" y="31242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স্থির</a:t>
            </a:r>
            <a:r>
              <a:rPr lang="en-US" dirty="0" smtClean="0"/>
              <a:t> </a:t>
            </a:r>
            <a:r>
              <a:rPr lang="en-US" dirty="0" err="1" smtClean="0"/>
              <a:t>রেজিস্টার</a:t>
            </a:r>
            <a:endParaRPr lang="en-US" dirty="0"/>
          </a:p>
        </p:txBody>
      </p:sp>
      <p:sp>
        <p:nvSpPr>
          <p:cNvPr id="132" name="TextBox 131"/>
          <p:cNvSpPr txBox="1"/>
          <p:nvPr/>
        </p:nvSpPr>
        <p:spPr>
          <a:xfrm>
            <a:off x="2362200" y="4038600"/>
            <a:ext cx="2025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" pitchFamily="2" charset="0"/>
                <a:cs typeface="Nikosh" pitchFamily="2" charset="0"/>
              </a:rPr>
              <a:t>ভে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রিএ্যাবল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রেজিস্টার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33" name="TextBox 132"/>
          <p:cNvSpPr txBox="1"/>
          <p:nvPr/>
        </p:nvSpPr>
        <p:spPr>
          <a:xfrm>
            <a:off x="1905000" y="52578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" pitchFamily="2" charset="0"/>
                <a:cs typeface="Nikosh" pitchFamily="2" charset="0"/>
              </a:rPr>
              <a:t>ব্যাটারী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grpSp>
        <p:nvGrpSpPr>
          <p:cNvPr id="39" name="Group 38"/>
          <p:cNvGrpSpPr/>
          <p:nvPr/>
        </p:nvGrpSpPr>
        <p:grpSpPr>
          <a:xfrm>
            <a:off x="5334000" y="1600200"/>
            <a:ext cx="3276600" cy="533400"/>
            <a:chOff x="3733800" y="3505200"/>
            <a:chExt cx="3657600" cy="579119"/>
          </a:xfrm>
        </p:grpSpPr>
        <p:cxnSp>
          <p:nvCxnSpPr>
            <p:cNvPr id="44" name="Straight Connector 43"/>
            <p:cNvCxnSpPr/>
            <p:nvPr/>
          </p:nvCxnSpPr>
          <p:spPr>
            <a:xfrm>
              <a:off x="5486400" y="3962400"/>
              <a:ext cx="1752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7" name="Rounded Rectangle 126"/>
            <p:cNvSpPr/>
            <p:nvPr/>
          </p:nvSpPr>
          <p:spPr>
            <a:xfrm>
              <a:off x="3733800" y="3886200"/>
              <a:ext cx="2057400" cy="19811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6096000" y="3505200"/>
              <a:ext cx="1295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/>
                <a:t>ভিতরের</a:t>
              </a:r>
              <a:r>
                <a:rPr lang="en-US" dirty="0" smtClean="0"/>
                <a:t> </a:t>
              </a:r>
              <a:r>
                <a:rPr lang="en-US" dirty="0" err="1" smtClean="0"/>
                <a:t>তার</a:t>
              </a:r>
              <a:endParaRPr lang="en-US" dirty="0"/>
            </a:p>
          </p:txBody>
        </p:sp>
      </p:grpSp>
      <p:sp>
        <p:nvSpPr>
          <p:cNvPr id="135" name="TextBox 134"/>
          <p:cNvSpPr txBox="1"/>
          <p:nvPr/>
        </p:nvSpPr>
        <p:spPr>
          <a:xfrm>
            <a:off x="5486400" y="1600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" pitchFamily="2" charset="0"/>
                <a:cs typeface="Nikosh" pitchFamily="2" charset="0"/>
              </a:rPr>
              <a:t>উপরের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ইনছুলেটর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37" name="TextBox 136"/>
          <p:cNvSpPr txBox="1"/>
          <p:nvPr/>
        </p:nvSpPr>
        <p:spPr>
          <a:xfrm>
            <a:off x="8229600" y="2667000"/>
            <a:ext cx="685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ফিউজ</a:t>
            </a:r>
            <a:endParaRPr lang="en-US" dirty="0"/>
          </a:p>
        </p:txBody>
      </p:sp>
      <p:sp>
        <p:nvSpPr>
          <p:cNvPr id="138" name="TextBox 137"/>
          <p:cNvSpPr txBox="1"/>
          <p:nvPr/>
        </p:nvSpPr>
        <p:spPr>
          <a:xfrm>
            <a:off x="7620000" y="3657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" pitchFamily="2" charset="0"/>
                <a:cs typeface="Nikosh" pitchFamily="2" charset="0"/>
              </a:rPr>
              <a:t>এ্যাম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মিটার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7543800" y="4724400"/>
            <a:ext cx="1143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" pitchFamily="2" charset="0"/>
                <a:cs typeface="Nikosh" pitchFamily="2" charset="0"/>
              </a:rPr>
              <a:t>ভোল্ট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মিটার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76400" y="228600"/>
            <a:ext cx="6248400" cy="107721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</a:rPr>
              <a:t>প্রতীক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গুলি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দেখ</a:t>
            </a:r>
            <a:r>
              <a:rPr lang="en-US" sz="3200" b="1" dirty="0" smtClean="0">
                <a:solidFill>
                  <a:schemeClr val="bg1"/>
                </a:solidFill>
              </a:rPr>
              <a:t> ও </a:t>
            </a:r>
            <a:r>
              <a:rPr lang="en-US" sz="3200" b="1" dirty="0" err="1" smtClean="0">
                <a:solidFill>
                  <a:schemeClr val="bg1"/>
                </a:solidFill>
              </a:rPr>
              <a:t>লক্ষ্য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কর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এবং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বল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কোনটি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কোন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প্রতীক</a:t>
            </a:r>
            <a:r>
              <a:rPr lang="en-US" sz="3200" b="1" dirty="0" smtClean="0">
                <a:solidFill>
                  <a:schemeClr val="bg1"/>
                </a:solidFill>
              </a:rPr>
              <a:t> ?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344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5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6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7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 animBg="1"/>
      <p:bldP spid="129" grpId="0"/>
      <p:bldP spid="130" grpId="0"/>
      <p:bldP spid="131" grpId="0"/>
      <p:bldP spid="132" grpId="0"/>
      <p:bldP spid="133" grpId="0"/>
      <p:bldP spid="135" grpId="0"/>
      <p:bldP spid="137" grpId="0"/>
      <p:bldP spid="138" grpId="0"/>
      <p:bldP spid="139" grpId="0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3962400" y="2133600"/>
            <a:ext cx="2895600" cy="3733800"/>
            <a:chOff x="4876800" y="1981200"/>
            <a:chExt cx="2895600" cy="3733800"/>
          </a:xfrm>
        </p:grpSpPr>
        <p:grpSp>
          <p:nvGrpSpPr>
            <p:cNvPr id="8" name="Group 7"/>
            <p:cNvGrpSpPr/>
            <p:nvPr/>
          </p:nvGrpSpPr>
          <p:grpSpPr>
            <a:xfrm>
              <a:off x="4876800" y="1981200"/>
              <a:ext cx="2895600" cy="3733800"/>
              <a:chOff x="3810000" y="1752600"/>
              <a:chExt cx="2895600" cy="3733800"/>
            </a:xfrm>
          </p:grpSpPr>
          <p:sp>
            <p:nvSpPr>
              <p:cNvPr id="61" name="Oval 60"/>
              <p:cNvSpPr/>
              <p:nvPr/>
            </p:nvSpPr>
            <p:spPr>
              <a:xfrm>
                <a:off x="3810000" y="1752600"/>
                <a:ext cx="2895600" cy="2947737"/>
              </a:xfrm>
              <a:prstGeom prst="ellipse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Rounded Rectangle 61"/>
              <p:cNvSpPr/>
              <p:nvPr/>
            </p:nvSpPr>
            <p:spPr>
              <a:xfrm>
                <a:off x="4648200" y="4372811"/>
                <a:ext cx="1371600" cy="851568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2" name="Straight Connector 81"/>
              <p:cNvCxnSpPr/>
              <p:nvPr/>
            </p:nvCxnSpPr>
            <p:spPr>
              <a:xfrm>
                <a:off x="4572000" y="3324726"/>
                <a:ext cx="304800" cy="104808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 flipV="1">
                <a:off x="5562600" y="3324726"/>
                <a:ext cx="609600" cy="104808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4" name="Block Arc 83"/>
              <p:cNvSpPr/>
              <p:nvPr/>
            </p:nvSpPr>
            <p:spPr>
              <a:xfrm>
                <a:off x="4419600" y="2997200"/>
                <a:ext cx="1828800" cy="524042"/>
              </a:xfrm>
              <a:prstGeom prst="blockArc">
                <a:avLst>
                  <a:gd name="adj1" fmla="val 10088004"/>
                  <a:gd name="adj2" fmla="val 477855"/>
                  <a:gd name="adj3" fmla="val 0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85" name="Straight Connector 84"/>
              <p:cNvCxnSpPr/>
              <p:nvPr/>
            </p:nvCxnSpPr>
            <p:spPr>
              <a:xfrm>
                <a:off x="5334000" y="2145632"/>
                <a:ext cx="0" cy="65505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 flipH="1" flipV="1">
                <a:off x="4800600" y="2145632"/>
                <a:ext cx="228600" cy="72055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 flipH="1">
                <a:off x="5638800" y="2211137"/>
                <a:ext cx="304800" cy="58954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 flipH="1">
                <a:off x="6172200" y="2800684"/>
                <a:ext cx="228600" cy="19651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 flipH="1">
                <a:off x="5943600" y="2407653"/>
                <a:ext cx="381000" cy="45853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>
                <a:off x="4343400" y="2473158"/>
                <a:ext cx="381000" cy="58954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1" name="Snip Same Side Corner Rectangle 90"/>
              <p:cNvSpPr/>
              <p:nvPr/>
            </p:nvSpPr>
            <p:spPr>
              <a:xfrm>
                <a:off x="4953000" y="5224379"/>
                <a:ext cx="609600" cy="262021"/>
              </a:xfrm>
              <a:prstGeom prst="snip2Same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81" name="Straight Connector 80"/>
            <p:cNvCxnSpPr/>
            <p:nvPr/>
          </p:nvCxnSpPr>
          <p:spPr>
            <a:xfrm>
              <a:off x="5715000" y="5029200"/>
              <a:ext cx="1371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>
              <a:off x="5715000" y="4953000"/>
              <a:ext cx="1371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>
              <a:off x="5715000" y="5181600"/>
              <a:ext cx="1371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>
              <a:off x="5715000" y="5105400"/>
              <a:ext cx="1371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0CEE4-E786-46C8-A84F-6DB3511B149A}" type="datetime1">
              <a:rPr lang="en-US" smtClean="0"/>
              <a:t>7/11/2013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latin typeface="Nikosh" pitchFamily="2" charset="0"/>
                <a:cs typeface="Nikosh" pitchFamily="2" charset="0"/>
              </a:rPr>
              <a:t>সাহানাজ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পারভীন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দশমিনা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মাধ্যমিক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বিদ্যালয়,দশীমনা,পটুয়াখালী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81800" y="6019800"/>
            <a:ext cx="2133600" cy="365125"/>
          </a:xfrm>
        </p:spPr>
        <p:txBody>
          <a:bodyPr/>
          <a:lstStyle/>
          <a:p>
            <a:fld id="{BD0EFB0D-2A26-49C3-AD24-628DB0C20709}" type="slidenum">
              <a:rPr lang="en-US" smtClean="0"/>
              <a:t>7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3505200" y="16002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8" name="Group 127"/>
          <p:cNvGrpSpPr/>
          <p:nvPr/>
        </p:nvGrpSpPr>
        <p:grpSpPr>
          <a:xfrm>
            <a:off x="762000" y="152400"/>
            <a:ext cx="4343400" cy="1828800"/>
            <a:chOff x="914400" y="762000"/>
            <a:chExt cx="4343400" cy="1828800"/>
          </a:xfrm>
        </p:grpSpPr>
        <p:sp>
          <p:nvSpPr>
            <p:cNvPr id="41" name="TextBox 40"/>
            <p:cNvSpPr txBox="1"/>
            <p:nvPr/>
          </p:nvSpPr>
          <p:spPr>
            <a:xfrm>
              <a:off x="1676400" y="7620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R</a:t>
              </a:r>
              <a:r>
                <a:rPr lang="en-US" sz="900" dirty="0" smtClean="0"/>
                <a:t>1</a:t>
              </a:r>
              <a:endParaRPr lang="en-US" sz="900" dirty="0"/>
            </a:p>
          </p:txBody>
        </p:sp>
        <p:grpSp>
          <p:nvGrpSpPr>
            <p:cNvPr id="58" name="Group 57"/>
            <p:cNvGrpSpPr/>
            <p:nvPr/>
          </p:nvGrpSpPr>
          <p:grpSpPr>
            <a:xfrm>
              <a:off x="914400" y="1006858"/>
              <a:ext cx="4343400" cy="1583942"/>
              <a:chOff x="914400" y="1006858"/>
              <a:chExt cx="4343400" cy="1583942"/>
            </a:xfrm>
          </p:grpSpPr>
          <p:sp>
            <p:nvSpPr>
              <p:cNvPr id="5" name="Freeform 4"/>
              <p:cNvSpPr/>
              <p:nvPr/>
            </p:nvSpPr>
            <p:spPr>
              <a:xfrm>
                <a:off x="1037690" y="1006858"/>
                <a:ext cx="4119937" cy="431532"/>
              </a:xfrm>
              <a:custGeom>
                <a:avLst/>
                <a:gdLst>
                  <a:gd name="connsiteX0" fmla="*/ 0 w 4119937"/>
                  <a:gd name="connsiteY0" fmla="*/ 297960 h 431532"/>
                  <a:gd name="connsiteX1" fmla="*/ 523982 w 4119937"/>
                  <a:gd name="connsiteY1" fmla="*/ 318508 h 431532"/>
                  <a:gd name="connsiteX2" fmla="*/ 708917 w 4119937"/>
                  <a:gd name="connsiteY2" fmla="*/ 133573 h 431532"/>
                  <a:gd name="connsiteX3" fmla="*/ 616449 w 4119937"/>
                  <a:gd name="connsiteY3" fmla="*/ 410976 h 431532"/>
                  <a:gd name="connsiteX4" fmla="*/ 811658 w 4119937"/>
                  <a:gd name="connsiteY4" fmla="*/ 143848 h 431532"/>
                  <a:gd name="connsiteX5" fmla="*/ 739739 w 4119937"/>
                  <a:gd name="connsiteY5" fmla="*/ 390427 h 431532"/>
                  <a:gd name="connsiteX6" fmla="*/ 914400 w 4119937"/>
                  <a:gd name="connsiteY6" fmla="*/ 154122 h 431532"/>
                  <a:gd name="connsiteX7" fmla="*/ 821932 w 4119937"/>
                  <a:gd name="connsiteY7" fmla="*/ 431524 h 431532"/>
                  <a:gd name="connsiteX8" fmla="*/ 996593 w 4119937"/>
                  <a:gd name="connsiteY8" fmla="*/ 143848 h 431532"/>
                  <a:gd name="connsiteX9" fmla="*/ 945222 w 4119937"/>
                  <a:gd name="connsiteY9" fmla="*/ 410976 h 431532"/>
                  <a:gd name="connsiteX10" fmla="*/ 1089061 w 4119937"/>
                  <a:gd name="connsiteY10" fmla="*/ 174670 h 431532"/>
                  <a:gd name="connsiteX11" fmla="*/ 1089061 w 4119937"/>
                  <a:gd name="connsiteY11" fmla="*/ 318508 h 431532"/>
                  <a:gd name="connsiteX12" fmla="*/ 1808252 w 4119937"/>
                  <a:gd name="connsiteY12" fmla="*/ 339057 h 431532"/>
                  <a:gd name="connsiteX13" fmla="*/ 1993186 w 4119937"/>
                  <a:gd name="connsiteY13" fmla="*/ 113025 h 431532"/>
                  <a:gd name="connsiteX14" fmla="*/ 1910993 w 4119937"/>
                  <a:gd name="connsiteY14" fmla="*/ 410976 h 431532"/>
                  <a:gd name="connsiteX15" fmla="*/ 2065106 w 4119937"/>
                  <a:gd name="connsiteY15" fmla="*/ 113025 h 431532"/>
                  <a:gd name="connsiteX16" fmla="*/ 2034283 w 4119937"/>
                  <a:gd name="connsiteY16" fmla="*/ 339057 h 431532"/>
                  <a:gd name="connsiteX17" fmla="*/ 2167847 w 4119937"/>
                  <a:gd name="connsiteY17" fmla="*/ 123299 h 431532"/>
                  <a:gd name="connsiteX18" fmla="*/ 2137025 w 4119937"/>
                  <a:gd name="connsiteY18" fmla="*/ 328782 h 431532"/>
                  <a:gd name="connsiteX19" fmla="*/ 2250040 w 4119937"/>
                  <a:gd name="connsiteY19" fmla="*/ 102751 h 431532"/>
                  <a:gd name="connsiteX20" fmla="*/ 2208944 w 4119937"/>
                  <a:gd name="connsiteY20" fmla="*/ 328782 h 431532"/>
                  <a:gd name="connsiteX21" fmla="*/ 2321959 w 4119937"/>
                  <a:gd name="connsiteY21" fmla="*/ 102751 h 431532"/>
                  <a:gd name="connsiteX22" fmla="*/ 2291137 w 4119937"/>
                  <a:gd name="connsiteY22" fmla="*/ 297960 h 431532"/>
                  <a:gd name="connsiteX23" fmla="*/ 2393879 w 4119937"/>
                  <a:gd name="connsiteY23" fmla="*/ 195218 h 431532"/>
                  <a:gd name="connsiteX24" fmla="*/ 3041150 w 4119937"/>
                  <a:gd name="connsiteY24" fmla="*/ 215767 h 431532"/>
                  <a:gd name="connsiteX25" fmla="*/ 3236359 w 4119937"/>
                  <a:gd name="connsiteY25" fmla="*/ 20558 h 431532"/>
                  <a:gd name="connsiteX26" fmla="*/ 3215811 w 4119937"/>
                  <a:gd name="connsiteY26" fmla="*/ 174670 h 431532"/>
                  <a:gd name="connsiteX27" fmla="*/ 3205537 w 4119937"/>
                  <a:gd name="connsiteY27" fmla="*/ 246589 h 431532"/>
                  <a:gd name="connsiteX28" fmla="*/ 3369923 w 4119937"/>
                  <a:gd name="connsiteY28" fmla="*/ 9 h 431532"/>
                  <a:gd name="connsiteX29" fmla="*/ 3277456 w 4119937"/>
                  <a:gd name="connsiteY29" fmla="*/ 256863 h 431532"/>
                  <a:gd name="connsiteX30" fmla="*/ 3452117 w 4119937"/>
                  <a:gd name="connsiteY30" fmla="*/ 20558 h 431532"/>
                  <a:gd name="connsiteX31" fmla="*/ 3390472 w 4119937"/>
                  <a:gd name="connsiteY31" fmla="*/ 226041 h 431532"/>
                  <a:gd name="connsiteX32" fmla="*/ 3534310 w 4119937"/>
                  <a:gd name="connsiteY32" fmla="*/ 10284 h 431532"/>
                  <a:gd name="connsiteX33" fmla="*/ 3493213 w 4119937"/>
                  <a:gd name="connsiteY33" fmla="*/ 195218 h 431532"/>
                  <a:gd name="connsiteX34" fmla="*/ 3616503 w 4119937"/>
                  <a:gd name="connsiteY34" fmla="*/ 82203 h 431532"/>
                  <a:gd name="connsiteX35" fmla="*/ 4119937 w 4119937"/>
                  <a:gd name="connsiteY35" fmla="*/ 82203 h 4315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</a:cxnLst>
                <a:rect l="l" t="t" r="r" b="b"/>
                <a:pathLst>
                  <a:path w="4119937" h="431532">
                    <a:moveTo>
                      <a:pt x="0" y="297960"/>
                    </a:moveTo>
                    <a:cubicBezTo>
                      <a:pt x="202914" y="321933"/>
                      <a:pt x="405829" y="345906"/>
                      <a:pt x="523982" y="318508"/>
                    </a:cubicBezTo>
                    <a:cubicBezTo>
                      <a:pt x="642135" y="291110"/>
                      <a:pt x="693506" y="118162"/>
                      <a:pt x="708917" y="133573"/>
                    </a:cubicBezTo>
                    <a:cubicBezTo>
                      <a:pt x="724328" y="148984"/>
                      <a:pt x="599326" y="409264"/>
                      <a:pt x="616449" y="410976"/>
                    </a:cubicBezTo>
                    <a:cubicBezTo>
                      <a:pt x="633573" y="412689"/>
                      <a:pt x="791110" y="147273"/>
                      <a:pt x="811658" y="143848"/>
                    </a:cubicBezTo>
                    <a:cubicBezTo>
                      <a:pt x="832206" y="140423"/>
                      <a:pt x="722615" y="388715"/>
                      <a:pt x="739739" y="390427"/>
                    </a:cubicBezTo>
                    <a:cubicBezTo>
                      <a:pt x="756863" y="392139"/>
                      <a:pt x="900701" y="147272"/>
                      <a:pt x="914400" y="154122"/>
                    </a:cubicBezTo>
                    <a:cubicBezTo>
                      <a:pt x="928099" y="160971"/>
                      <a:pt x="808233" y="433236"/>
                      <a:pt x="821932" y="431524"/>
                    </a:cubicBezTo>
                    <a:cubicBezTo>
                      <a:pt x="835631" y="429812"/>
                      <a:pt x="976045" y="147273"/>
                      <a:pt x="996593" y="143848"/>
                    </a:cubicBezTo>
                    <a:cubicBezTo>
                      <a:pt x="1017141" y="140423"/>
                      <a:pt x="929811" y="405839"/>
                      <a:pt x="945222" y="410976"/>
                    </a:cubicBezTo>
                    <a:cubicBezTo>
                      <a:pt x="960633" y="416113"/>
                      <a:pt x="1065088" y="190081"/>
                      <a:pt x="1089061" y="174670"/>
                    </a:cubicBezTo>
                    <a:cubicBezTo>
                      <a:pt x="1113034" y="159259"/>
                      <a:pt x="969196" y="291110"/>
                      <a:pt x="1089061" y="318508"/>
                    </a:cubicBezTo>
                    <a:cubicBezTo>
                      <a:pt x="1208926" y="345906"/>
                      <a:pt x="1657565" y="373304"/>
                      <a:pt x="1808252" y="339057"/>
                    </a:cubicBezTo>
                    <a:cubicBezTo>
                      <a:pt x="1958939" y="304810"/>
                      <a:pt x="1976063" y="101039"/>
                      <a:pt x="1993186" y="113025"/>
                    </a:cubicBezTo>
                    <a:cubicBezTo>
                      <a:pt x="2010309" y="125011"/>
                      <a:pt x="1899006" y="410976"/>
                      <a:pt x="1910993" y="410976"/>
                    </a:cubicBezTo>
                    <a:cubicBezTo>
                      <a:pt x="1922980" y="410976"/>
                      <a:pt x="2044558" y="125011"/>
                      <a:pt x="2065106" y="113025"/>
                    </a:cubicBezTo>
                    <a:cubicBezTo>
                      <a:pt x="2085654" y="101039"/>
                      <a:pt x="2017160" y="337345"/>
                      <a:pt x="2034283" y="339057"/>
                    </a:cubicBezTo>
                    <a:cubicBezTo>
                      <a:pt x="2051407" y="340769"/>
                      <a:pt x="2150723" y="125011"/>
                      <a:pt x="2167847" y="123299"/>
                    </a:cubicBezTo>
                    <a:cubicBezTo>
                      <a:pt x="2184971" y="121586"/>
                      <a:pt x="2123326" y="332207"/>
                      <a:pt x="2137025" y="328782"/>
                    </a:cubicBezTo>
                    <a:cubicBezTo>
                      <a:pt x="2150724" y="325357"/>
                      <a:pt x="2238054" y="102751"/>
                      <a:pt x="2250040" y="102751"/>
                    </a:cubicBezTo>
                    <a:cubicBezTo>
                      <a:pt x="2262026" y="102751"/>
                      <a:pt x="2196958" y="328782"/>
                      <a:pt x="2208944" y="328782"/>
                    </a:cubicBezTo>
                    <a:cubicBezTo>
                      <a:pt x="2220930" y="328782"/>
                      <a:pt x="2308260" y="107888"/>
                      <a:pt x="2321959" y="102751"/>
                    </a:cubicBezTo>
                    <a:cubicBezTo>
                      <a:pt x="2335658" y="97614"/>
                      <a:pt x="2279150" y="282549"/>
                      <a:pt x="2291137" y="297960"/>
                    </a:cubicBezTo>
                    <a:cubicBezTo>
                      <a:pt x="2303124" y="313371"/>
                      <a:pt x="2268877" y="208917"/>
                      <a:pt x="2393879" y="195218"/>
                    </a:cubicBezTo>
                    <a:cubicBezTo>
                      <a:pt x="2518881" y="181519"/>
                      <a:pt x="2900737" y="244877"/>
                      <a:pt x="3041150" y="215767"/>
                    </a:cubicBezTo>
                    <a:cubicBezTo>
                      <a:pt x="3181563" y="186657"/>
                      <a:pt x="3207249" y="27407"/>
                      <a:pt x="3236359" y="20558"/>
                    </a:cubicBezTo>
                    <a:cubicBezTo>
                      <a:pt x="3265469" y="13709"/>
                      <a:pt x="3220948" y="136998"/>
                      <a:pt x="3215811" y="174670"/>
                    </a:cubicBezTo>
                    <a:cubicBezTo>
                      <a:pt x="3210674" y="212342"/>
                      <a:pt x="3179852" y="275699"/>
                      <a:pt x="3205537" y="246589"/>
                    </a:cubicBezTo>
                    <a:cubicBezTo>
                      <a:pt x="3231222" y="217479"/>
                      <a:pt x="3357937" y="-1703"/>
                      <a:pt x="3369923" y="9"/>
                    </a:cubicBezTo>
                    <a:cubicBezTo>
                      <a:pt x="3381909" y="1721"/>
                      <a:pt x="3263757" y="253438"/>
                      <a:pt x="3277456" y="256863"/>
                    </a:cubicBezTo>
                    <a:cubicBezTo>
                      <a:pt x="3291155" y="260288"/>
                      <a:pt x="3433281" y="25695"/>
                      <a:pt x="3452117" y="20558"/>
                    </a:cubicBezTo>
                    <a:cubicBezTo>
                      <a:pt x="3470953" y="15421"/>
                      <a:pt x="3376773" y="227753"/>
                      <a:pt x="3390472" y="226041"/>
                    </a:cubicBezTo>
                    <a:cubicBezTo>
                      <a:pt x="3404171" y="224329"/>
                      <a:pt x="3517187" y="15421"/>
                      <a:pt x="3534310" y="10284"/>
                    </a:cubicBezTo>
                    <a:cubicBezTo>
                      <a:pt x="3551433" y="5147"/>
                      <a:pt x="3479514" y="183231"/>
                      <a:pt x="3493213" y="195218"/>
                    </a:cubicBezTo>
                    <a:cubicBezTo>
                      <a:pt x="3506912" y="207204"/>
                      <a:pt x="3512049" y="101039"/>
                      <a:pt x="3616503" y="82203"/>
                    </a:cubicBezTo>
                    <a:cubicBezTo>
                      <a:pt x="3720957" y="63367"/>
                      <a:pt x="3920447" y="72785"/>
                      <a:pt x="4119937" y="82203"/>
                    </a:cubicBezTo>
                  </a:path>
                </a:pathLst>
              </a:cu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" name="Straight Connector 6"/>
              <p:cNvCxnSpPr/>
              <p:nvPr/>
            </p:nvCxnSpPr>
            <p:spPr>
              <a:xfrm>
                <a:off x="5181600" y="1066800"/>
                <a:ext cx="0" cy="1295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 flipH="1">
                <a:off x="3657600" y="2362200"/>
                <a:ext cx="15240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3581400" y="2057400"/>
                <a:ext cx="0" cy="533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3505200" y="2209800"/>
                <a:ext cx="0" cy="3810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3429000" y="2057400"/>
                <a:ext cx="0" cy="533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>
                <a:stCxn id="5" idx="0"/>
              </p:cNvCxnSpPr>
              <p:nvPr/>
            </p:nvCxnSpPr>
            <p:spPr>
              <a:xfrm>
                <a:off x="1037690" y="1304818"/>
                <a:ext cx="29110" cy="113358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Arrow Connector 32"/>
              <p:cNvCxnSpPr/>
              <p:nvPr/>
            </p:nvCxnSpPr>
            <p:spPr>
              <a:xfrm>
                <a:off x="2286000" y="1295400"/>
                <a:ext cx="533400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Arrow Connector 33"/>
              <p:cNvCxnSpPr/>
              <p:nvPr/>
            </p:nvCxnSpPr>
            <p:spPr>
              <a:xfrm>
                <a:off x="3505200" y="1143000"/>
                <a:ext cx="533400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/>
              <p:cNvCxnSpPr/>
              <p:nvPr/>
            </p:nvCxnSpPr>
            <p:spPr>
              <a:xfrm>
                <a:off x="5257800" y="1219200"/>
                <a:ext cx="0" cy="8382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Arrow Connector 35"/>
              <p:cNvCxnSpPr/>
              <p:nvPr/>
            </p:nvCxnSpPr>
            <p:spPr>
              <a:xfrm flipV="1">
                <a:off x="914400" y="1524000"/>
                <a:ext cx="0" cy="8382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Arrow Connector 36"/>
              <p:cNvCxnSpPr/>
              <p:nvPr/>
            </p:nvCxnSpPr>
            <p:spPr>
              <a:xfrm flipH="1">
                <a:off x="4191000" y="2438400"/>
                <a:ext cx="685800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flipV="1">
                <a:off x="1981200" y="2133600"/>
                <a:ext cx="228600" cy="3048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Flowchart: Connector 53"/>
              <p:cNvSpPr/>
              <p:nvPr/>
            </p:nvSpPr>
            <p:spPr>
              <a:xfrm flipH="1">
                <a:off x="2286000" y="2286000"/>
                <a:ext cx="152400" cy="152400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5" name="TextBox 54"/>
            <p:cNvSpPr txBox="1"/>
            <p:nvPr/>
          </p:nvSpPr>
          <p:spPr>
            <a:xfrm>
              <a:off x="3048000" y="762000"/>
              <a:ext cx="533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R</a:t>
              </a:r>
              <a:r>
                <a:rPr lang="en-US" sz="1200" dirty="0" smtClean="0"/>
                <a:t>2</a:t>
              </a:r>
              <a:endParaRPr lang="en-US" sz="1200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4191000" y="762000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R</a:t>
              </a:r>
              <a:r>
                <a:rPr lang="en-US" sz="1200" dirty="0" smtClean="0"/>
                <a:t>3</a:t>
              </a:r>
              <a:endParaRPr lang="en-US" sz="1200" dirty="0"/>
            </a:p>
          </p:txBody>
        </p:sp>
      </p:grpSp>
      <p:cxnSp>
        <p:nvCxnSpPr>
          <p:cNvPr id="126" name="Straight Connector 125"/>
          <p:cNvCxnSpPr/>
          <p:nvPr/>
        </p:nvCxnSpPr>
        <p:spPr>
          <a:xfrm>
            <a:off x="6172200" y="5334000"/>
            <a:ext cx="15240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2" name="Group 91"/>
          <p:cNvGrpSpPr/>
          <p:nvPr/>
        </p:nvGrpSpPr>
        <p:grpSpPr>
          <a:xfrm>
            <a:off x="3962400" y="2133600"/>
            <a:ext cx="2951238" cy="3785419"/>
            <a:chOff x="228600" y="762000"/>
            <a:chExt cx="2895600" cy="4343400"/>
          </a:xfrm>
        </p:grpSpPr>
        <p:sp>
          <p:nvSpPr>
            <p:cNvPr id="93" name="Oval 92"/>
            <p:cNvSpPr/>
            <p:nvPr/>
          </p:nvSpPr>
          <p:spPr>
            <a:xfrm>
              <a:off x="228600" y="762000"/>
              <a:ext cx="2895600" cy="3429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>
            <a:xfrm>
              <a:off x="228600" y="762000"/>
              <a:ext cx="2895600" cy="3429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ounded Rectangle 94"/>
            <p:cNvSpPr/>
            <p:nvPr/>
          </p:nvSpPr>
          <p:spPr>
            <a:xfrm>
              <a:off x="1066800" y="3810000"/>
              <a:ext cx="1371600" cy="99060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6" name="Straight Connector 95"/>
            <p:cNvCxnSpPr/>
            <p:nvPr/>
          </p:nvCxnSpPr>
          <p:spPr>
            <a:xfrm>
              <a:off x="1066800" y="4259283"/>
              <a:ext cx="1371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1066800" y="4434148"/>
              <a:ext cx="1371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990600" y="2590800"/>
              <a:ext cx="304800" cy="1219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flipV="1">
              <a:off x="1981200" y="2590800"/>
              <a:ext cx="609600" cy="1219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Block Arc 101"/>
            <p:cNvSpPr/>
            <p:nvPr/>
          </p:nvSpPr>
          <p:spPr>
            <a:xfrm>
              <a:off x="838200" y="2209800"/>
              <a:ext cx="1828800" cy="609600"/>
            </a:xfrm>
            <a:prstGeom prst="blockArc">
              <a:avLst>
                <a:gd name="adj1" fmla="val 10088004"/>
                <a:gd name="adj2" fmla="val 477855"/>
                <a:gd name="adj3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103" name="Straight Connector 102"/>
            <p:cNvCxnSpPr/>
            <p:nvPr/>
          </p:nvCxnSpPr>
          <p:spPr>
            <a:xfrm>
              <a:off x="1752600" y="1219200"/>
              <a:ext cx="0" cy="762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flipH="1" flipV="1">
              <a:off x="1219200" y="1219200"/>
              <a:ext cx="228600" cy="838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flipH="1">
              <a:off x="2057400" y="1295400"/>
              <a:ext cx="304800" cy="685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flipH="1">
              <a:off x="2590800" y="1981200"/>
              <a:ext cx="2286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flipH="1">
              <a:off x="2362200" y="1524000"/>
              <a:ext cx="381000" cy="533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>
              <a:off x="762000" y="1600200"/>
              <a:ext cx="381000" cy="685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Snip Same Side Corner Rectangle 108"/>
            <p:cNvSpPr/>
            <p:nvPr/>
          </p:nvSpPr>
          <p:spPr>
            <a:xfrm>
              <a:off x="1371600" y="4800600"/>
              <a:ext cx="609600" cy="304800"/>
            </a:xfrm>
            <a:prstGeom prst="snip2Same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1" name="Straight Connector 110"/>
            <p:cNvCxnSpPr/>
            <p:nvPr/>
          </p:nvCxnSpPr>
          <p:spPr>
            <a:xfrm>
              <a:off x="1066800" y="4171851"/>
              <a:ext cx="1371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>
              <a:off x="1066800" y="4346716"/>
              <a:ext cx="1371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>
              <a:off x="990600" y="2590800"/>
              <a:ext cx="304800" cy="1219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 flipV="1">
              <a:off x="1981200" y="2590800"/>
              <a:ext cx="609600" cy="1219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7" name="Block Arc 116"/>
            <p:cNvSpPr/>
            <p:nvPr/>
          </p:nvSpPr>
          <p:spPr>
            <a:xfrm>
              <a:off x="838200" y="2209800"/>
              <a:ext cx="1828800" cy="609600"/>
            </a:xfrm>
            <a:prstGeom prst="blockArc">
              <a:avLst>
                <a:gd name="adj1" fmla="val 10088004"/>
                <a:gd name="adj2" fmla="val 477855"/>
                <a:gd name="adj3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118" name="Straight Connector 117"/>
            <p:cNvCxnSpPr/>
            <p:nvPr/>
          </p:nvCxnSpPr>
          <p:spPr>
            <a:xfrm>
              <a:off x="1752600" y="1219200"/>
              <a:ext cx="0" cy="762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 flipH="1" flipV="1">
              <a:off x="1219200" y="1219200"/>
              <a:ext cx="228600" cy="838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flipH="1">
              <a:off x="2057400" y="1295400"/>
              <a:ext cx="304800" cy="685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flipH="1">
              <a:off x="2590800" y="1981200"/>
              <a:ext cx="2286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 flipH="1">
              <a:off x="2362199" y="1524000"/>
              <a:ext cx="381000" cy="533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>
              <a:off x="762000" y="1600200"/>
              <a:ext cx="381000" cy="685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Snip Same Side Corner Rectangle 123"/>
            <p:cNvSpPr/>
            <p:nvPr/>
          </p:nvSpPr>
          <p:spPr>
            <a:xfrm>
              <a:off x="1371600" y="4800600"/>
              <a:ext cx="609600" cy="304800"/>
            </a:xfrm>
            <a:prstGeom prst="snip2Same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2" name="Round Single Corner Rectangle 131"/>
          <p:cNvSpPr/>
          <p:nvPr/>
        </p:nvSpPr>
        <p:spPr>
          <a:xfrm>
            <a:off x="7651448" y="5783826"/>
            <a:ext cx="959152" cy="540774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/>
          <p:cNvSpPr/>
          <p:nvPr/>
        </p:nvSpPr>
        <p:spPr>
          <a:xfrm>
            <a:off x="8020352" y="5919019"/>
            <a:ext cx="147562" cy="2703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0" name="Straight Connector 139"/>
          <p:cNvCxnSpPr/>
          <p:nvPr/>
        </p:nvCxnSpPr>
        <p:spPr>
          <a:xfrm>
            <a:off x="1295400" y="9906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/>
          <p:nvPr/>
        </p:nvCxnSpPr>
        <p:spPr>
          <a:xfrm>
            <a:off x="4800600" y="990600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914400" y="990600"/>
            <a:ext cx="3886200" cy="838200"/>
            <a:chOff x="914400" y="990600"/>
            <a:chExt cx="3886200" cy="838200"/>
          </a:xfrm>
        </p:grpSpPr>
        <p:cxnSp>
          <p:nvCxnSpPr>
            <p:cNvPr id="43" name="Straight Connector 42"/>
            <p:cNvCxnSpPr/>
            <p:nvPr/>
          </p:nvCxnSpPr>
          <p:spPr>
            <a:xfrm>
              <a:off x="914400" y="1828800"/>
              <a:ext cx="914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flipH="1">
              <a:off x="2209800" y="1752600"/>
              <a:ext cx="1066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5" name="TextBox 134"/>
            <p:cNvSpPr txBox="1"/>
            <p:nvPr/>
          </p:nvSpPr>
          <p:spPr>
            <a:xfrm>
              <a:off x="1524000" y="9906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sz="1200" dirty="0" smtClean="0"/>
                <a:t>1</a:t>
              </a:r>
              <a:endParaRPr lang="en-US" sz="1200" dirty="0"/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2819400" y="9906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sz="1200" dirty="0" smtClean="0"/>
                <a:t>2</a:t>
              </a:r>
              <a:endParaRPr lang="en-US" sz="1200" dirty="0"/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3962400" y="990600"/>
              <a:ext cx="533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sz="1200" dirty="0" smtClean="0"/>
                <a:t>3</a:t>
              </a:r>
              <a:endParaRPr lang="en-US" sz="1200" dirty="0"/>
            </a:p>
          </p:txBody>
        </p:sp>
        <p:cxnSp>
          <p:nvCxnSpPr>
            <p:cNvPr id="147" name="Straight Arrow Connector 146"/>
            <p:cNvCxnSpPr/>
            <p:nvPr/>
          </p:nvCxnSpPr>
          <p:spPr>
            <a:xfrm flipH="1">
              <a:off x="1295400" y="1219200"/>
              <a:ext cx="3048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Arrow Connector 147"/>
            <p:cNvCxnSpPr/>
            <p:nvPr/>
          </p:nvCxnSpPr>
          <p:spPr>
            <a:xfrm>
              <a:off x="1981200" y="1219200"/>
              <a:ext cx="3810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Arrow Connector 148"/>
            <p:cNvCxnSpPr/>
            <p:nvPr/>
          </p:nvCxnSpPr>
          <p:spPr>
            <a:xfrm flipH="1">
              <a:off x="2438400" y="1219200"/>
              <a:ext cx="4572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Arrow Connector 149"/>
            <p:cNvCxnSpPr/>
            <p:nvPr/>
          </p:nvCxnSpPr>
          <p:spPr>
            <a:xfrm>
              <a:off x="3124200" y="1219200"/>
              <a:ext cx="3048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Arrow Connector 150"/>
            <p:cNvCxnSpPr/>
            <p:nvPr/>
          </p:nvCxnSpPr>
          <p:spPr>
            <a:xfrm flipH="1">
              <a:off x="3581400" y="1219200"/>
              <a:ext cx="3810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Arrow Connector 151"/>
            <p:cNvCxnSpPr/>
            <p:nvPr/>
          </p:nvCxnSpPr>
          <p:spPr>
            <a:xfrm>
              <a:off x="4343400" y="1219200"/>
              <a:ext cx="4572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6" name="TextBox 175"/>
          <p:cNvSpPr txBox="1"/>
          <p:nvPr/>
        </p:nvSpPr>
        <p:spPr>
          <a:xfrm>
            <a:off x="381000" y="2362200"/>
            <a:ext cx="3048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solidFill>
                  <a:srgbClr val="FFC000"/>
                </a:solidFill>
                <a:latin typeface="Nikosh" pitchFamily="2" charset="0"/>
                <a:cs typeface="Nikosh" pitchFamily="2" charset="0"/>
              </a:rPr>
              <a:t>সিরিজ</a:t>
            </a:r>
            <a:r>
              <a:rPr lang="en-US" sz="2800" b="1" u="sng" dirty="0" smtClean="0">
                <a:solidFill>
                  <a:srgbClr val="FFC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u="sng" dirty="0" err="1" smtClean="0">
                <a:solidFill>
                  <a:srgbClr val="FFC000"/>
                </a:solidFill>
                <a:latin typeface="Nikosh" pitchFamily="2" charset="0"/>
                <a:cs typeface="Nikosh" pitchFamily="2" charset="0"/>
              </a:rPr>
              <a:t>বর্তনী</a:t>
            </a:r>
            <a:r>
              <a:rPr lang="en-US" sz="2800" b="1" u="sng" dirty="0" smtClean="0">
                <a:solidFill>
                  <a:srgbClr val="FFC000"/>
                </a:solidFill>
                <a:latin typeface="Nikosh" pitchFamily="2" charset="0"/>
                <a:cs typeface="Nikosh" pitchFamily="2" charset="0"/>
              </a:rPr>
              <a:t>: </a:t>
            </a:r>
            <a:endParaRPr lang="en-US" sz="2800" b="1" u="sng" dirty="0" smtClean="0">
              <a:solidFill>
                <a:srgbClr val="FFC000"/>
              </a:solidFill>
              <a:latin typeface="Nikosh" pitchFamily="2" charset="0"/>
              <a:cs typeface="Nikosh" pitchFamily="2" charset="0"/>
            </a:endParaRPr>
          </a:p>
          <a:p>
            <a:r>
              <a:rPr lang="en-US" sz="2800" b="1" u="sng" dirty="0" smtClean="0">
                <a:solidFill>
                  <a:srgbClr val="FFC000"/>
                </a:solidFill>
                <a:latin typeface="Nikosh" pitchFamily="2" charset="0"/>
                <a:cs typeface="Nikosh" pitchFamily="2" charset="0"/>
              </a:rPr>
              <a:t>[</a:t>
            </a:r>
            <a:r>
              <a:rPr lang="en-US" sz="2800" b="1" u="sng" dirty="0" err="1" smtClean="0">
                <a:solidFill>
                  <a:srgbClr val="FFC000"/>
                </a:solidFill>
                <a:latin typeface="Nikosh" pitchFamily="2" charset="0"/>
                <a:cs typeface="Nikosh" pitchFamily="2" charset="0"/>
              </a:rPr>
              <a:t>এখানে</a:t>
            </a:r>
            <a:r>
              <a:rPr lang="en-US" sz="2800" b="1" u="sng" dirty="0" smtClean="0">
                <a:solidFill>
                  <a:srgbClr val="FFC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u="sng" dirty="0" err="1" smtClean="0">
                <a:solidFill>
                  <a:srgbClr val="FFC000"/>
                </a:solidFill>
                <a:latin typeface="Nikosh" pitchFamily="2" charset="0"/>
                <a:cs typeface="Nikosh" pitchFamily="2" charset="0"/>
              </a:rPr>
              <a:t>তিনটি</a:t>
            </a:r>
            <a:r>
              <a:rPr lang="en-US" sz="2800" b="1" u="sng" dirty="0" smtClean="0">
                <a:solidFill>
                  <a:srgbClr val="FFC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u="sng" dirty="0" err="1" smtClean="0">
                <a:solidFill>
                  <a:srgbClr val="FFC000"/>
                </a:solidFill>
                <a:latin typeface="Nikosh" pitchFamily="2" charset="0"/>
                <a:cs typeface="Nikosh" pitchFamily="2" charset="0"/>
              </a:rPr>
              <a:t>রেজিস্টর</a:t>
            </a:r>
            <a:r>
              <a:rPr lang="en-US" sz="2800" b="1" u="sng" dirty="0" smtClean="0">
                <a:solidFill>
                  <a:srgbClr val="FFC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u="sng" dirty="0" err="1" smtClean="0">
                <a:solidFill>
                  <a:srgbClr val="FFC000"/>
                </a:solidFill>
                <a:latin typeface="Nikosh" pitchFamily="2" charset="0"/>
                <a:cs typeface="Nikosh" pitchFamily="2" charset="0"/>
              </a:rPr>
              <a:t>পরিবর্তন</a:t>
            </a:r>
            <a:r>
              <a:rPr lang="en-US" sz="2800" b="1" u="sng" dirty="0" smtClean="0">
                <a:solidFill>
                  <a:srgbClr val="FFC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u="sng" dirty="0" err="1" smtClean="0">
                <a:solidFill>
                  <a:srgbClr val="FFC000"/>
                </a:solidFill>
                <a:latin typeface="Nikosh" pitchFamily="2" charset="0"/>
                <a:cs typeface="Nikosh" pitchFamily="2" charset="0"/>
              </a:rPr>
              <a:t>করে</a:t>
            </a:r>
            <a:r>
              <a:rPr lang="en-US" sz="2800" b="1" u="sng" dirty="0" smtClean="0">
                <a:solidFill>
                  <a:srgbClr val="FFC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u="sng" dirty="0" err="1" smtClean="0">
                <a:solidFill>
                  <a:srgbClr val="FFC000"/>
                </a:solidFill>
                <a:latin typeface="Nikosh" pitchFamily="2" charset="0"/>
                <a:cs typeface="Nikosh" pitchFamily="2" charset="0"/>
              </a:rPr>
              <a:t>তিনটি</a:t>
            </a:r>
            <a:r>
              <a:rPr lang="en-US" sz="2800" b="1" u="sng" dirty="0" smtClean="0">
                <a:solidFill>
                  <a:srgbClr val="FFC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u="sng" dirty="0" err="1" smtClean="0">
                <a:solidFill>
                  <a:srgbClr val="FFC000"/>
                </a:solidFill>
                <a:latin typeface="Nikosh" pitchFamily="2" charset="0"/>
                <a:cs typeface="Nikosh" pitchFamily="2" charset="0"/>
              </a:rPr>
              <a:t>বাল্ব</a:t>
            </a:r>
            <a:r>
              <a:rPr lang="en-US" sz="2800" b="1" u="sng" dirty="0" smtClean="0">
                <a:solidFill>
                  <a:srgbClr val="FFC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u="sng" dirty="0" err="1" smtClean="0">
                <a:solidFill>
                  <a:srgbClr val="FFC000"/>
                </a:solidFill>
                <a:latin typeface="Nikosh" pitchFamily="2" charset="0"/>
                <a:cs typeface="Nikosh" pitchFamily="2" charset="0"/>
              </a:rPr>
              <a:t>দিলে</a:t>
            </a:r>
            <a:r>
              <a:rPr lang="en-US" sz="2800" b="1" u="sng" dirty="0" smtClean="0">
                <a:solidFill>
                  <a:srgbClr val="FFC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u="sng" dirty="0" err="1" smtClean="0">
                <a:solidFill>
                  <a:srgbClr val="FFC000"/>
                </a:solidFill>
                <a:latin typeface="Nikosh" pitchFamily="2" charset="0"/>
                <a:cs typeface="Nikosh" pitchFamily="2" charset="0"/>
              </a:rPr>
              <a:t>তিনটি</a:t>
            </a:r>
            <a:r>
              <a:rPr lang="en-US" sz="2800" b="1" u="sng" dirty="0" smtClean="0">
                <a:solidFill>
                  <a:srgbClr val="FFC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u="sng" dirty="0" err="1" smtClean="0">
                <a:solidFill>
                  <a:srgbClr val="FFC000"/>
                </a:solidFill>
                <a:latin typeface="Nikosh" pitchFamily="2" charset="0"/>
                <a:cs typeface="Nikosh" pitchFamily="2" charset="0"/>
              </a:rPr>
              <a:t>বাল্বই</a:t>
            </a:r>
            <a:r>
              <a:rPr lang="en-US" sz="2800" b="1" u="sng" dirty="0" smtClean="0">
                <a:solidFill>
                  <a:srgbClr val="FFC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u="sng" dirty="0" err="1" smtClean="0">
                <a:solidFill>
                  <a:srgbClr val="FFC000"/>
                </a:solidFill>
                <a:latin typeface="Nikosh" pitchFamily="2" charset="0"/>
                <a:cs typeface="Nikosh" pitchFamily="2" charset="0"/>
              </a:rPr>
              <a:t>জ্বলবে</a:t>
            </a:r>
            <a:r>
              <a:rPr lang="en-US" sz="2800" b="1" u="sng" dirty="0" smtClean="0">
                <a:solidFill>
                  <a:srgbClr val="FFC000"/>
                </a:solidFill>
                <a:latin typeface="Nikosh" pitchFamily="2" charset="0"/>
                <a:cs typeface="Nikosh" pitchFamily="2" charset="0"/>
              </a:rPr>
              <a:t>।]</a:t>
            </a:r>
            <a:endParaRPr lang="en-US" sz="2800" b="1" u="sng" dirty="0">
              <a:solidFill>
                <a:srgbClr val="FFC000"/>
              </a:solidFill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3639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152400" y="457200"/>
            <a:ext cx="2133600" cy="990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0CEE4-E786-46C8-A84F-6DB3511B149A}" type="datetime1">
              <a:rPr lang="en-US" smtClean="0"/>
              <a:t>7/11/2013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latin typeface="Nikosh" pitchFamily="2" charset="0"/>
                <a:cs typeface="Nikosh" pitchFamily="2" charset="0"/>
              </a:rPr>
              <a:t>সাহানাজ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পারভীন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দশমিনা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মাধ্যমিক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>
                <a:latin typeface="Nikosh" pitchFamily="2" charset="0"/>
                <a:cs typeface="Nikosh" pitchFamily="2" charset="0"/>
              </a:rPr>
              <a:t>বিদ্যালয়,দশীমনা,পটুয়াখালী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FB0D-2A26-49C3-AD24-628DB0C20709}" type="slidenum">
              <a:rPr lang="en-US" smtClean="0"/>
              <a:t>8</a:t>
            </a:fld>
            <a:endParaRPr lang="en-US" dirty="0"/>
          </a:p>
        </p:txBody>
      </p:sp>
      <p:pic>
        <p:nvPicPr>
          <p:cNvPr id="11" name="Picture 1" descr="C:\Documents and Settings\haider\My Documents\My Pictures\sign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752600"/>
            <a:ext cx="2800350" cy="3285744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1905000"/>
            <a:ext cx="2825750" cy="3657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1981200"/>
            <a:ext cx="2590799" cy="3623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209800" y="457200"/>
            <a:ext cx="4953000" cy="1015663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solidFill>
                  <a:schemeClr val="bg1"/>
                </a:solidFill>
              </a:rPr>
              <a:t>ছবি</a:t>
            </a:r>
            <a:r>
              <a:rPr lang="en-US" sz="6000" b="1" dirty="0" smtClean="0">
                <a:solidFill>
                  <a:schemeClr val="bg1"/>
                </a:solidFill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</a:rPr>
              <a:t>গুলো</a:t>
            </a:r>
            <a:r>
              <a:rPr lang="en-US" sz="6000" b="1" dirty="0" smtClean="0">
                <a:solidFill>
                  <a:schemeClr val="bg1"/>
                </a:solidFill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</a:rPr>
              <a:t>দেখ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457200"/>
            <a:ext cx="2209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rgbClr val="FFC000"/>
                </a:solidFill>
                <a:latin typeface="Nikosh" pitchFamily="2" charset="0"/>
                <a:cs typeface="Nikosh" pitchFamily="2" charset="0"/>
              </a:rPr>
              <a:t>প্রথম</a:t>
            </a:r>
            <a:r>
              <a:rPr lang="en-US" sz="4800" b="1" dirty="0" smtClean="0">
                <a:solidFill>
                  <a:srgbClr val="FFC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800" b="1" dirty="0" err="1" smtClean="0">
                <a:solidFill>
                  <a:srgbClr val="FFC000"/>
                </a:solidFill>
                <a:latin typeface="Nikosh" pitchFamily="2" charset="0"/>
                <a:cs typeface="Nikosh" pitchFamily="2" charset="0"/>
              </a:rPr>
              <a:t>কাজ</a:t>
            </a:r>
            <a:endParaRPr lang="en-US" sz="4800" b="1" dirty="0">
              <a:solidFill>
                <a:srgbClr val="FFC000"/>
              </a:solidFill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485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0CEE4-E786-46C8-A84F-6DB3511B149A}" type="datetime1">
              <a:rPr lang="en-US" smtClean="0"/>
              <a:t>7/11/2013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FB0D-2A26-49C3-AD24-628DB0C20709}" type="slidenum">
              <a:rPr lang="en-US" smtClean="0"/>
              <a:t>9</a:t>
            </a:fld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33400" y="3352800"/>
            <a:ext cx="8229600" cy="3124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 dirty="0" err="1">
                <a:latin typeface="Nikosh" pitchFamily="2" charset="0"/>
                <a:cs typeface="Nikosh" pitchFamily="2" charset="0"/>
              </a:rPr>
              <a:t>তড়ি</a:t>
            </a:r>
            <a:r>
              <a:rPr lang="en-US" sz="5400" dirty="0">
                <a:latin typeface="Nikosh" pitchFamily="2" charset="0"/>
                <a:cs typeface="Nikosh" pitchFamily="2" charset="0"/>
              </a:rPr>
              <a:t>ৎ </a:t>
            </a:r>
            <a:r>
              <a:rPr lang="en-US" sz="5400" dirty="0" err="1">
                <a:latin typeface="Nikosh" pitchFamily="2" charset="0"/>
                <a:cs typeface="Nikosh" pitchFamily="2" charset="0"/>
              </a:rPr>
              <a:t>প্রতীক</a:t>
            </a:r>
            <a:r>
              <a:rPr lang="en-US" sz="5400" dirty="0">
                <a:latin typeface="Nikosh" pitchFamily="2" charset="0"/>
                <a:cs typeface="Nikosh" pitchFamily="2" charset="0"/>
              </a:rPr>
              <a:t>, </a:t>
            </a:r>
            <a:r>
              <a:rPr lang="en-US" sz="5400" dirty="0" err="1" smtClean="0">
                <a:latin typeface="Nikosh" pitchFamily="2" charset="0"/>
                <a:cs typeface="Nikosh" pitchFamily="2" charset="0"/>
              </a:rPr>
              <a:t>পরিবাহী</a:t>
            </a:r>
            <a:r>
              <a:rPr lang="en-US" sz="5400" dirty="0" smtClean="0">
                <a:latin typeface="Nikosh" pitchFamily="2" charset="0"/>
                <a:cs typeface="Nikosh" pitchFamily="2" charset="0"/>
              </a:rPr>
              <a:t>, </a:t>
            </a:r>
            <a:r>
              <a:rPr lang="en-US" sz="5400" dirty="0" err="1" smtClean="0">
                <a:latin typeface="Nikosh" pitchFamily="2" charset="0"/>
                <a:cs typeface="Nikosh" pitchFamily="2" charset="0"/>
              </a:rPr>
              <a:t>অপরিবাহী</a:t>
            </a:r>
            <a:r>
              <a:rPr lang="en-US" sz="5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5400" dirty="0">
                <a:latin typeface="Nikosh" pitchFamily="2" charset="0"/>
                <a:cs typeface="Nikosh" pitchFamily="2" charset="0"/>
              </a:rPr>
              <a:t>ও </a:t>
            </a:r>
            <a:r>
              <a:rPr lang="en-US" sz="5400" dirty="0" err="1">
                <a:latin typeface="Nikosh" pitchFamily="2" charset="0"/>
                <a:cs typeface="Nikosh" pitchFamily="2" charset="0"/>
              </a:rPr>
              <a:t>অর্ধপরিবাহী</a:t>
            </a:r>
            <a:endParaRPr lang="en-US" sz="5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47800" y="2819400"/>
            <a:ext cx="632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800" dirty="0">
              <a:latin typeface="Nikosh" pitchFamily="2" charset="0"/>
              <a:cs typeface="Nikosh" pitchFamily="2" charset="0"/>
            </a:endParaRPr>
          </a:p>
        </p:txBody>
      </p:sp>
      <p:pic>
        <p:nvPicPr>
          <p:cNvPr id="1027" name="Picture 3" descr="D:\Fish\৩৯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5169"/>
            <a:ext cx="9144000" cy="3921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286000" y="381000"/>
            <a:ext cx="5334000" cy="1569660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6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পাঠ</a:t>
            </a:r>
            <a:r>
              <a:rPr lang="en-US" sz="96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9600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ঘোষনা</a:t>
            </a:r>
            <a:endParaRPr lang="en-US" sz="9600" dirty="0">
              <a:solidFill>
                <a:schemeClr val="bg1"/>
              </a:solidFill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06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1697</TotalTime>
  <Words>489</Words>
  <Application>Microsoft Office PowerPoint</Application>
  <PresentationFormat>On-screen Show (4:3)</PresentationFormat>
  <Paragraphs>149</Paragraphs>
  <Slides>19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Slipstream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TSS</dc:creator>
  <cp:lastModifiedBy>TSS</cp:lastModifiedBy>
  <cp:revision>161</cp:revision>
  <dcterms:created xsi:type="dcterms:W3CDTF">2013-07-05T03:15:36Z</dcterms:created>
  <dcterms:modified xsi:type="dcterms:W3CDTF">2013-07-11T05:25:01Z</dcterms:modified>
</cp:coreProperties>
</file>