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pptx" ContentType="application/vnd.openxmlformats-officedocument.presentationml.presentation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6"/>
  </p:notesMasterIdLst>
  <p:sldIdLst>
    <p:sldId id="271" r:id="rId2"/>
    <p:sldId id="257" r:id="rId3"/>
    <p:sldId id="258" r:id="rId4"/>
    <p:sldId id="259" r:id="rId5"/>
    <p:sldId id="260" r:id="rId6"/>
    <p:sldId id="261" r:id="rId7"/>
    <p:sldId id="269" r:id="rId8"/>
    <p:sldId id="262" r:id="rId9"/>
    <p:sldId id="263" r:id="rId10"/>
    <p:sldId id="270" r:id="rId11"/>
    <p:sldId id="273" r:id="rId12"/>
    <p:sldId id="264" r:id="rId13"/>
    <p:sldId id="272" r:id="rId14"/>
    <p:sldId id="26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22AC"/>
    <a:srgbClr val="04CA2A"/>
    <a:srgbClr val="A30D43"/>
    <a:srgbClr val="F1C575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44" autoAdjust="0"/>
    <p:restoredTop sz="95972" autoAdjust="0"/>
  </p:normalViewPr>
  <p:slideViewPr>
    <p:cSldViewPr>
      <p:cViewPr>
        <p:scale>
          <a:sx n="68" d="100"/>
          <a:sy n="68" d="100"/>
        </p:scale>
        <p:origin x="-294" y="5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BADA22-CFD5-4459-8A2D-007F081125DF}" type="datetimeFigureOut">
              <a:rPr lang="en-US" smtClean="0"/>
              <a:pPr/>
              <a:t>7/19/2013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71330A-3692-4B0B-BDAF-ED66ABBB5E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409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71330A-3692-4B0B-BDAF-ED66ABBB5E7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71330A-3692-4B0B-BDAF-ED66ABBB5E73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71330A-3692-4B0B-BDAF-ED66ABBB5E73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71330A-3692-4B0B-BDAF-ED66ABBB5E73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71330A-3692-4B0B-BDAF-ED66ABBB5E73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71330A-3692-4B0B-BDAF-ED66ABBB5E7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0" lang="en-US" sz="4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71330A-3692-4B0B-BDAF-ED66ABBB5E7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71330A-3692-4B0B-BDAF-ED66ABBB5E7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71330A-3692-4B0B-BDAF-ED66ABBB5E7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71330A-3692-4B0B-BDAF-ED66ABBB5E7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71330A-3692-4B0B-BDAF-ED66ABBB5E7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71330A-3692-4B0B-BDAF-ED66ABBB5E7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71330A-3692-4B0B-BDAF-ED66ABBB5E7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D6708-8258-42F7-A10F-30C61460219A}" type="datetimeFigureOut">
              <a:rPr lang="en-US" smtClean="0"/>
              <a:pPr/>
              <a:t>7/19/2013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ABF0504-83EC-4D57-94B4-E3BA031992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D6708-8258-42F7-A10F-30C61460219A}" type="datetimeFigureOut">
              <a:rPr lang="en-US" smtClean="0"/>
              <a:pPr/>
              <a:t>7/19/2013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F0504-83EC-4D57-94B4-E3BA031992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D6708-8258-42F7-A10F-30C61460219A}" type="datetimeFigureOut">
              <a:rPr lang="en-US" smtClean="0"/>
              <a:pPr/>
              <a:t>7/19/2013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F0504-83EC-4D57-94B4-E3BA031992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D6708-8258-42F7-A10F-30C61460219A}" type="datetimeFigureOut">
              <a:rPr lang="en-US" smtClean="0"/>
              <a:pPr/>
              <a:t>7/19/2013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F0504-83EC-4D57-94B4-E3BA031992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D6708-8258-42F7-A10F-30C61460219A}" type="datetimeFigureOut">
              <a:rPr lang="en-US" smtClean="0"/>
              <a:pPr/>
              <a:t>7/19/2013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ABF0504-83EC-4D57-94B4-E3BA031992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D6708-8258-42F7-A10F-30C61460219A}" type="datetimeFigureOut">
              <a:rPr lang="en-US" smtClean="0"/>
              <a:pPr/>
              <a:t>7/19/2013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F0504-83EC-4D57-94B4-E3BA031992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D6708-8258-42F7-A10F-30C61460219A}" type="datetimeFigureOut">
              <a:rPr lang="en-US" smtClean="0"/>
              <a:pPr/>
              <a:t>7/19/2013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F0504-83EC-4D57-94B4-E3BA031992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D6708-8258-42F7-A10F-30C61460219A}" type="datetimeFigureOut">
              <a:rPr lang="en-US" smtClean="0"/>
              <a:pPr/>
              <a:t>7/19/2013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F0504-83EC-4D57-94B4-E3BA031992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D6708-8258-42F7-A10F-30C61460219A}" type="datetimeFigureOut">
              <a:rPr lang="en-US" smtClean="0"/>
              <a:pPr/>
              <a:t>7/19/2013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F0504-83EC-4D57-94B4-E3BA031992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D6708-8258-42F7-A10F-30C61460219A}" type="datetimeFigureOut">
              <a:rPr lang="en-US" smtClean="0"/>
              <a:pPr/>
              <a:t>7/19/2013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F0504-83EC-4D57-94B4-E3BA031992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D6708-8258-42F7-A10F-30C61460219A}" type="datetimeFigureOut">
              <a:rPr lang="en-US" smtClean="0"/>
              <a:pPr/>
              <a:t>7/19/2013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ABF0504-83EC-4D57-94B4-E3BA031992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2BD6708-8258-42F7-A10F-30C61460219A}" type="datetimeFigureOut">
              <a:rPr lang="en-US" smtClean="0"/>
              <a:pPr/>
              <a:t>7/19/2013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4ABF0504-83EC-4D57-94B4-E3BA031992E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PowerPoint_Presentation1.ppt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6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152400"/>
            <a:ext cx="5562600" cy="1295400"/>
          </a:xfrm>
        </p:spPr>
        <p:txBody>
          <a:bodyPr>
            <a:normAutofit fontScale="90000"/>
          </a:bodyPr>
          <a:lstStyle/>
          <a:p>
            <a:r>
              <a:rPr lang="en-US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                   </a:t>
            </a:r>
            <a:r>
              <a:rPr lang="as-IN" sz="67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r>
              <a:rPr lang="as-IN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as-IN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</a:br>
            <a:r>
              <a:rPr lang="en-US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         </a:t>
            </a:r>
            <a:endParaRPr lang="en-US" sz="6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1600200"/>
            <a:ext cx="8382000" cy="4953000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05.jpg"/>
          <p:cNvPicPr>
            <a:picLocks noGrp="1" noChangeAspect="1"/>
          </p:cNvPicPr>
          <p:nvPr>
            <p:ph sz="quarter" idx="1"/>
          </p:nvPr>
        </p:nvPicPr>
        <p:blipFill>
          <a:blip r:embed="rId3"/>
          <a:stretch>
            <a:fillRect/>
          </a:stretch>
        </p:blipFill>
        <p:spPr>
          <a:xfrm>
            <a:off x="4724400" y="685800"/>
            <a:ext cx="4114800" cy="5410200"/>
          </a:xfrm>
        </p:spPr>
      </p:pic>
      <p:pic>
        <p:nvPicPr>
          <p:cNvPr id="5" name="Picture 4" descr="0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609600"/>
            <a:ext cx="4419600" cy="54102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85800" y="6096000"/>
            <a:ext cx="38862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অমসৃন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এন্ডোপ্লাজমিক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জালিকা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800600" y="6172200"/>
            <a:ext cx="4114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গলজি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বডি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Up Arrow 8"/>
          <p:cNvSpPr/>
          <p:nvPr/>
        </p:nvSpPr>
        <p:spPr>
          <a:xfrm>
            <a:off x="2133600" y="5334000"/>
            <a:ext cx="381000" cy="7620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Up Arrow 10"/>
          <p:cNvSpPr/>
          <p:nvPr/>
        </p:nvSpPr>
        <p:spPr>
          <a:xfrm>
            <a:off x="6629400" y="4876800"/>
            <a:ext cx="457200" cy="12954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7702945"/>
              </p:ext>
            </p:extLst>
          </p:nvPr>
        </p:nvGraphicFramePr>
        <p:xfrm>
          <a:off x="2209800" y="1447800"/>
          <a:ext cx="4570413" cy="3427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Presentation" r:id="rId3" imgW="4570654" imgH="3427562" progId="PowerPoint.Show.12">
                  <p:embed/>
                </p:oleObj>
              </mc:Choice>
              <mc:Fallback>
                <p:oleObj name="Presentation" r:id="rId3" imgW="4570654" imgH="3427562" progId="PowerPoint.Show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09800" y="1447800"/>
                        <a:ext cx="4570413" cy="3427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90370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381000"/>
            <a:ext cx="5029200" cy="1143000"/>
          </a:xfrm>
        </p:spPr>
        <p:txBody>
          <a:bodyPr>
            <a:normAutofit/>
          </a:bodyPr>
          <a:lstStyle/>
          <a:p>
            <a:r>
              <a:rPr lang="en-US" sz="6000" dirty="0" smtClean="0">
                <a:solidFill>
                  <a:schemeClr val="accent1"/>
                </a:solidFill>
                <a:latin typeface="NikoshBAN" pitchFamily="2" charset="0"/>
                <a:ea typeface="MS Mincho" pitchFamily="49" charset="-128"/>
                <a:cs typeface="NikoshBAN" pitchFamily="2" charset="0"/>
              </a:rPr>
              <a:t>        </a:t>
            </a:r>
            <a:r>
              <a:rPr lang="en-US" sz="6000" dirty="0" err="1" smtClean="0">
                <a:solidFill>
                  <a:schemeClr val="accent1"/>
                </a:solidFill>
                <a:latin typeface="NikoshBAN" pitchFamily="2" charset="0"/>
                <a:ea typeface="MS Mincho" pitchFamily="49" charset="-128"/>
                <a:cs typeface="NikoshBAN" pitchFamily="2" charset="0"/>
              </a:rPr>
              <a:t>মূল্যায়ণ</a:t>
            </a:r>
            <a:endParaRPr lang="en-US" sz="6000" dirty="0">
              <a:solidFill>
                <a:schemeClr val="accent1"/>
              </a:solidFill>
              <a:latin typeface="NikoshBAN" pitchFamily="2" charset="0"/>
              <a:ea typeface="MS Mincho" pitchFamily="49" charset="-128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অঙ্গানু</a:t>
            </a:r>
            <a:r>
              <a:rPr lang="en-US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গুলোর</a:t>
            </a:r>
            <a:r>
              <a:rPr lang="en-US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লিখ</a:t>
            </a:r>
            <a:r>
              <a:rPr lang="en-US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r>
              <a:rPr lang="en-US" sz="3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উদ্ভিদ</a:t>
            </a:r>
            <a:r>
              <a:rPr lang="en-US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কোষ</a:t>
            </a:r>
            <a:r>
              <a:rPr lang="en-US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প্রাণী</a:t>
            </a:r>
            <a:r>
              <a:rPr lang="en-US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কোষের</a:t>
            </a:r>
            <a:r>
              <a:rPr lang="en-US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মধ্যে</a:t>
            </a:r>
            <a:r>
              <a:rPr lang="en-US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৩ </a:t>
            </a:r>
            <a:r>
              <a:rPr lang="en-US" sz="3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টি</a:t>
            </a:r>
            <a:r>
              <a:rPr lang="en-US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পার্থক্য</a:t>
            </a:r>
            <a:r>
              <a:rPr lang="en-US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লিখ</a:t>
            </a:r>
            <a:r>
              <a:rPr lang="en-US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?</a:t>
            </a:r>
          </a:p>
        </p:txBody>
      </p:sp>
      <p:pic>
        <p:nvPicPr>
          <p:cNvPr id="4" name="Picture 3" descr="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2590800"/>
            <a:ext cx="3038475" cy="3886200"/>
          </a:xfrm>
          <a:prstGeom prst="rect">
            <a:avLst/>
          </a:prstGeom>
        </p:spPr>
      </p:pic>
      <p:pic>
        <p:nvPicPr>
          <p:cNvPr id="5" name="Picture 4" descr="4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0" y="2590800"/>
            <a:ext cx="3219450" cy="3886200"/>
          </a:xfrm>
          <a:prstGeom prst="rect">
            <a:avLst/>
          </a:prstGeom>
        </p:spPr>
      </p:pic>
      <p:pic>
        <p:nvPicPr>
          <p:cNvPr id="6" name="Picture 5" descr="00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53200" y="2590800"/>
            <a:ext cx="2438400" cy="3886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"/>
            <a:ext cx="7696200" cy="9906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                  </a:t>
            </a:r>
            <a:r>
              <a:rPr lang="en-US" sz="6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বাড়ির</a:t>
            </a:r>
            <a:r>
              <a:rPr lang="en-US" sz="6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6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60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4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সাদা</a:t>
            </a:r>
            <a:r>
              <a:rPr lang="en-US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কাগজে</a:t>
            </a:r>
            <a:r>
              <a:rPr lang="en-US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সুন্দর</a:t>
            </a:r>
            <a:r>
              <a:rPr lang="en-US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উদ্ভিদ</a:t>
            </a:r>
            <a:r>
              <a:rPr lang="en-US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5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প্রাণী</a:t>
            </a:r>
            <a:r>
              <a:rPr lang="en-US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কোষের</a:t>
            </a:r>
            <a:r>
              <a:rPr lang="en-US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চিন্হত</a:t>
            </a:r>
            <a:r>
              <a:rPr lang="en-US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চিত্র</a:t>
            </a:r>
            <a:r>
              <a:rPr lang="en-US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একেঁ</a:t>
            </a:r>
            <a:r>
              <a:rPr lang="en-US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আনবে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000" dirty="0" smtClean="0">
                <a:solidFill>
                  <a:srgbClr val="FF0000"/>
                </a:solidFill>
                <a:latin typeface="NikoshBAN" pitchFamily="2" charset="0"/>
                <a:ea typeface="MS Mincho" pitchFamily="49" charset="-128"/>
                <a:cs typeface="NikoshBAN" pitchFamily="2" charset="0"/>
              </a:rPr>
              <a:t>          </a:t>
            </a:r>
            <a:r>
              <a:rPr lang="en-US" sz="8000" dirty="0" err="1" smtClean="0">
                <a:solidFill>
                  <a:srgbClr val="FF0000"/>
                </a:solidFill>
                <a:latin typeface="NikoshBAN" pitchFamily="2" charset="0"/>
                <a:ea typeface="MS Mincho" pitchFamily="49" charset="-128"/>
                <a:cs typeface="NikoshBAN" pitchFamily="2" charset="0"/>
              </a:rPr>
              <a:t>ধন্যবাদ</a:t>
            </a:r>
            <a:endParaRPr lang="en-US" sz="8000" dirty="0">
              <a:solidFill>
                <a:srgbClr val="FF0000"/>
              </a:solidFill>
              <a:latin typeface="NikoshBAN" pitchFamily="2" charset="0"/>
              <a:ea typeface="MS Mincho" pitchFamily="49" charset="-128"/>
              <a:cs typeface="NikoshBAN" pitchFamily="2" charset="0"/>
            </a:endParaRPr>
          </a:p>
        </p:txBody>
      </p:sp>
      <p:pic>
        <p:nvPicPr>
          <p:cNvPr id="6" name="Content Placeholder 5" descr="Image10.jpg"/>
          <p:cNvPicPr>
            <a:picLocks noGrp="1" noChangeAspect="1"/>
          </p:cNvPicPr>
          <p:nvPr>
            <p:ph sz="quarter" idx="1"/>
          </p:nvPr>
        </p:nvPicPr>
        <p:blipFill>
          <a:blip r:embed="rId3"/>
          <a:stretch>
            <a:fillRect/>
          </a:stretch>
        </p:blipFill>
        <p:spPr>
          <a:xfrm>
            <a:off x="838200" y="1219200"/>
            <a:ext cx="8001000" cy="4800600"/>
          </a:xfrm>
        </p:spPr>
      </p:pic>
      <p:sp>
        <p:nvSpPr>
          <p:cNvPr id="7" name="Rectangle 6"/>
          <p:cNvSpPr/>
          <p:nvPr/>
        </p:nvSpPr>
        <p:spPr>
          <a:xfrm>
            <a:off x="685800" y="5410200"/>
            <a:ext cx="7924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সবাই</a:t>
            </a:r>
            <a:r>
              <a:rPr lang="en-US" sz="5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ভাল</a:t>
            </a:r>
            <a:r>
              <a:rPr lang="en-US" sz="5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থেকো</a:t>
            </a:r>
            <a:r>
              <a:rPr lang="en-US" sz="5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54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457200" y="0"/>
            <a:ext cx="10210800" cy="1143000"/>
          </a:xfrm>
        </p:spPr>
        <p:txBody>
          <a:bodyPr>
            <a:noAutofit/>
          </a:bodyPr>
          <a:lstStyle/>
          <a:p>
            <a:pPr algn="ctr"/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762000"/>
            <a:ext cx="9144000" cy="5867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57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নামঃজয়ন্ত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কুমার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। </a:t>
            </a:r>
          </a:p>
          <a:p>
            <a:pPr>
              <a:buNone/>
            </a:pP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সহকারি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(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বিজ্ঞান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) </a:t>
            </a:r>
          </a:p>
          <a:p>
            <a:pPr>
              <a:buNone/>
            </a:pP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ভবাণীপুর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জি:এস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উচ্চ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বিদ্যালয়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>
              <a:buNone/>
            </a:pP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আত্রাই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,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নওগাঁ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None/>
            </a:pPr>
            <a:endParaRPr lang="en-US" sz="2300" dirty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।                     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953000" y="1219200"/>
            <a:ext cx="4419600" cy="5410200"/>
          </a:xfrm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শ্রেণিঃ৬ষ্ঠ</a:t>
            </a:r>
          </a:p>
          <a:p>
            <a:r>
              <a:rPr lang="en-US" sz="4800" dirty="0" err="1" smtClean="0">
                <a:solidFill>
                  <a:srgbClr val="2222AC"/>
                </a:solidFill>
                <a:latin typeface="NikoshBAN" pitchFamily="2" charset="0"/>
                <a:cs typeface="NikoshBAN" pitchFamily="2" charset="0"/>
              </a:rPr>
              <a:t>বিষয়ঃ</a:t>
            </a:r>
            <a:r>
              <a:rPr lang="en-US" sz="4800" dirty="0" smtClean="0">
                <a:solidFill>
                  <a:srgbClr val="2222A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2222AC"/>
                </a:solidFill>
                <a:latin typeface="NikoshBAN" pitchFamily="2" charset="0"/>
                <a:cs typeface="NikoshBAN" pitchFamily="2" charset="0"/>
              </a:rPr>
              <a:t>বিজ্ঞান</a:t>
            </a:r>
            <a:r>
              <a:rPr lang="en-US" sz="4800" dirty="0" smtClean="0">
                <a:solidFill>
                  <a:srgbClr val="2222AC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800" dirty="0">
              <a:solidFill>
                <a:srgbClr val="2222AC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Image10.jpg"/>
          <p:cNvPicPr>
            <a:picLocks noChangeAspect="1"/>
          </p:cNvPicPr>
          <p:nvPr/>
        </p:nvPicPr>
        <p:blipFill>
          <a:blip r:embed="rId3"/>
          <a:srcRect l="10417" t="6944" r="6250"/>
          <a:stretch>
            <a:fillRect/>
          </a:stretch>
        </p:blipFill>
        <p:spPr>
          <a:xfrm>
            <a:off x="2819400" y="3276600"/>
            <a:ext cx="4876800" cy="34290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9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91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92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3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94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5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97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98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9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0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981200" y="274638"/>
            <a:ext cx="6019800" cy="1020762"/>
          </a:xfrm>
        </p:spPr>
        <p:txBody>
          <a:bodyPr>
            <a:noAutofit/>
          </a:bodyPr>
          <a:lstStyle/>
          <a:p>
            <a:pPr algn="ctr"/>
            <a:r>
              <a:rPr lang="en-US" sz="60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6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ঘোষনা</a:t>
            </a:r>
            <a:r>
              <a:rPr lang="en-US" sz="6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6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i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143000"/>
            <a:ext cx="3886200" cy="4800600"/>
          </a:xfrm>
          <a:prstGeom prst="rect">
            <a:avLst/>
          </a:prstGeom>
        </p:spPr>
      </p:pic>
      <p:pic>
        <p:nvPicPr>
          <p:cNvPr id="6" name="Picture 5" descr="1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67200" y="1143000"/>
            <a:ext cx="4571999" cy="48768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048000" y="6019800"/>
            <a:ext cx="2895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জীব</a:t>
            </a:r>
            <a:r>
              <a:rPr lang="en-US" sz="6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কোষ</a:t>
            </a:r>
            <a:endParaRPr lang="en-US" sz="6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28600"/>
            <a:ext cx="4953000" cy="1143000"/>
          </a:xfrm>
        </p:spPr>
        <p:txBody>
          <a:bodyPr>
            <a:normAutofit/>
          </a:bodyPr>
          <a:lstStyle/>
          <a:p>
            <a:r>
              <a:rPr lang="en-US" sz="6000" dirty="0" smtClean="0">
                <a:solidFill>
                  <a:srgbClr val="2222AC"/>
                </a:solidFill>
                <a:latin typeface="NikoshBAN" pitchFamily="2" charset="0"/>
                <a:cs typeface="NikoshBAN" pitchFamily="2" charset="0"/>
              </a:rPr>
              <a:t>       </a:t>
            </a:r>
            <a:r>
              <a:rPr lang="en-US" sz="6000" dirty="0" err="1" smtClean="0">
                <a:solidFill>
                  <a:srgbClr val="2222AC"/>
                </a:solidFill>
                <a:latin typeface="NikoshBAN" pitchFamily="2" charset="0"/>
                <a:cs typeface="NikoshBAN" pitchFamily="2" charset="0"/>
              </a:rPr>
              <a:t>শিখণ</a:t>
            </a:r>
            <a:r>
              <a:rPr lang="en-US" sz="6000" dirty="0" smtClean="0">
                <a:solidFill>
                  <a:srgbClr val="2222A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2222AC"/>
                </a:solidFill>
                <a:latin typeface="NikoshBAN" pitchFamily="2" charset="0"/>
                <a:cs typeface="NikoshBAN" pitchFamily="2" charset="0"/>
              </a:rPr>
              <a:t>ফল</a:t>
            </a:r>
            <a:r>
              <a:rPr lang="en-US" sz="6000" dirty="0" smtClean="0">
                <a:solidFill>
                  <a:srgbClr val="2222AC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6000" dirty="0">
              <a:solidFill>
                <a:srgbClr val="2222AC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কোষ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জানতে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  <a:p>
            <a:pPr>
              <a:buNone/>
            </a:pP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উদ্ভিদ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প্রাণী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কোষ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সমন্ধে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জানতে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  <a:p>
            <a:pPr>
              <a:buNone/>
            </a:pP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কোষ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কোষীয়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অংগানুর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জানতে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  <a:p>
            <a:pPr>
              <a:buNone/>
            </a:pP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চিন্হিত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চিত্রসহ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কোষীয়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অংগানুর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বিবরন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দিতে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382000" cy="1096962"/>
          </a:xfrm>
        </p:spPr>
        <p:txBody>
          <a:bodyPr>
            <a:noAutofit/>
          </a:bodyPr>
          <a:lstStyle/>
          <a:p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      </a:t>
            </a:r>
            <a:r>
              <a:rPr lang="en-US" sz="6000" dirty="0" err="1" smtClean="0">
                <a:solidFill>
                  <a:srgbClr val="04CA2A"/>
                </a:solidFill>
                <a:latin typeface="NikoshBAN" pitchFamily="2" charset="0"/>
                <a:cs typeface="NikoshBAN" pitchFamily="2" charset="0"/>
              </a:rPr>
              <a:t>বিস্তারিত</a:t>
            </a:r>
            <a:r>
              <a:rPr lang="en-US" sz="6000" dirty="0" smtClean="0">
                <a:solidFill>
                  <a:srgbClr val="04CA2A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04CA2A"/>
                </a:solidFill>
                <a:latin typeface="NikoshBAN" pitchFamily="2" charset="0"/>
                <a:cs typeface="NikoshBAN" pitchFamily="2" charset="0"/>
              </a:rPr>
              <a:t>আলেচনা</a:t>
            </a:r>
            <a:r>
              <a:rPr lang="en-US" sz="6000" dirty="0" smtClean="0">
                <a:solidFill>
                  <a:srgbClr val="04CA2A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6000" dirty="0">
              <a:solidFill>
                <a:srgbClr val="04CA2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0" y="1447800"/>
            <a:ext cx="9144000" cy="5410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dirty="0" err="1" smtClean="0">
                <a:solidFill>
                  <a:srgbClr val="A30D43"/>
                </a:solidFill>
                <a:latin typeface="NikoshBAN" pitchFamily="2" charset="0"/>
                <a:cs typeface="NikoshBAN" pitchFamily="2" charset="0"/>
              </a:rPr>
              <a:t>জীব</a:t>
            </a:r>
            <a:r>
              <a:rPr lang="en-US" sz="3600" dirty="0" smtClean="0">
                <a:solidFill>
                  <a:srgbClr val="A30D43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A30D43"/>
                </a:solidFill>
                <a:latin typeface="NikoshBAN" pitchFamily="2" charset="0"/>
                <a:cs typeface="NikoshBAN" pitchFamily="2" charset="0"/>
              </a:rPr>
              <a:t>দেহের</a:t>
            </a:r>
            <a:r>
              <a:rPr lang="en-US" sz="3600" dirty="0" smtClean="0">
                <a:solidFill>
                  <a:srgbClr val="A30D43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A30D43"/>
                </a:solidFill>
                <a:latin typeface="NikoshBAN" pitchFamily="2" charset="0"/>
                <a:cs typeface="NikoshBAN" pitchFamily="2" charset="0"/>
              </a:rPr>
              <a:t>গঠন</a:t>
            </a:r>
            <a:r>
              <a:rPr lang="en-US" sz="3600" dirty="0" smtClean="0">
                <a:solidFill>
                  <a:srgbClr val="A30D43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600" dirty="0" err="1" smtClean="0">
                <a:solidFill>
                  <a:srgbClr val="A30D43"/>
                </a:solidFill>
                <a:latin typeface="NikoshBAN" pitchFamily="2" charset="0"/>
                <a:cs typeface="NikoshBAN" pitchFamily="2" charset="0"/>
              </a:rPr>
              <a:t>কাজের</a:t>
            </a:r>
            <a:r>
              <a:rPr lang="en-US" sz="3600" dirty="0" smtClean="0">
                <a:solidFill>
                  <a:srgbClr val="A30D43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A30D43"/>
                </a:solidFill>
                <a:latin typeface="NikoshBAN" pitchFamily="2" charset="0"/>
                <a:cs typeface="NikoshBAN" pitchFamily="2" charset="0"/>
              </a:rPr>
              <a:t>একক</a:t>
            </a:r>
            <a:r>
              <a:rPr lang="en-US" sz="3600" dirty="0" smtClean="0">
                <a:solidFill>
                  <a:srgbClr val="A30D43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A30D43"/>
                </a:solidFill>
                <a:latin typeface="NikoshBAN" pitchFamily="2" charset="0"/>
                <a:cs typeface="NikoshBAN" pitchFamily="2" charset="0"/>
              </a:rPr>
              <a:t>যা</a:t>
            </a:r>
            <a:r>
              <a:rPr lang="en-US" sz="3600" dirty="0" smtClean="0">
                <a:solidFill>
                  <a:srgbClr val="A30D43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A30D43"/>
                </a:solidFill>
                <a:latin typeface="NikoshBAN" pitchFamily="2" charset="0"/>
                <a:cs typeface="NikoshBAN" pitchFamily="2" charset="0"/>
              </a:rPr>
              <a:t>জীবের</a:t>
            </a:r>
            <a:r>
              <a:rPr lang="en-US" sz="3600" dirty="0" smtClean="0">
                <a:solidFill>
                  <a:srgbClr val="A30D43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A30D43"/>
                </a:solidFill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sz="3600" dirty="0" smtClean="0">
                <a:solidFill>
                  <a:srgbClr val="A30D43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A30D43"/>
                </a:solidFill>
                <a:latin typeface="NikoshBAN" pitchFamily="2" charset="0"/>
                <a:cs typeface="NikoshBAN" pitchFamily="2" charset="0"/>
              </a:rPr>
              <a:t>জৈবনিক</a:t>
            </a:r>
            <a:r>
              <a:rPr lang="en-US" sz="3600" dirty="0" smtClean="0">
                <a:solidFill>
                  <a:srgbClr val="A30D43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A30D43"/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3600" dirty="0" smtClean="0">
                <a:solidFill>
                  <a:srgbClr val="A30D43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A30D43"/>
                </a:solidFill>
                <a:latin typeface="NikoshBAN" pitchFamily="2" charset="0"/>
                <a:cs typeface="NikoshBAN" pitchFamily="2" charset="0"/>
              </a:rPr>
              <a:t>নিয়ন্ত্রন</a:t>
            </a:r>
            <a:r>
              <a:rPr lang="en-US" sz="3600" dirty="0" smtClean="0">
                <a:solidFill>
                  <a:srgbClr val="A30D43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A30D43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3600" dirty="0" smtClean="0">
                <a:solidFill>
                  <a:srgbClr val="A30D43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A30D43"/>
                </a:solidFill>
                <a:latin typeface="NikoshBAN" pitchFamily="2" charset="0"/>
                <a:cs typeface="NikoshBAN" pitchFamily="2" charset="0"/>
              </a:rPr>
              <a:t>তাকে</a:t>
            </a:r>
            <a:r>
              <a:rPr lang="en-US" sz="3600" dirty="0" smtClean="0">
                <a:solidFill>
                  <a:srgbClr val="A30D43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A30D43"/>
                </a:solidFill>
                <a:latin typeface="NikoshBAN" pitchFamily="2" charset="0"/>
                <a:cs typeface="NikoshBAN" pitchFamily="2" charset="0"/>
              </a:rPr>
              <a:t>কোষ</a:t>
            </a:r>
            <a:r>
              <a:rPr lang="en-US" sz="3600" dirty="0" smtClean="0">
                <a:solidFill>
                  <a:srgbClr val="A30D43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A30D43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3600" dirty="0" smtClean="0">
                <a:solidFill>
                  <a:srgbClr val="A30D43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  <a:p>
            <a:pPr>
              <a:buNone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          </a:t>
            </a:r>
          </a:p>
        </p:txBody>
      </p:sp>
      <p:pic>
        <p:nvPicPr>
          <p:cNvPr id="5" name="Content Placeholder 4" descr="images.jpg"/>
          <p:cNvPicPr>
            <a:picLocks noGrp="1" noChangeAspect="1"/>
          </p:cNvPicPr>
          <p:nvPr>
            <p:ph sz="quarter" idx="4294967295"/>
          </p:nvPr>
        </p:nvPicPr>
        <p:blipFill>
          <a:blip r:embed="rId3"/>
          <a:stretch>
            <a:fillRect/>
          </a:stretch>
        </p:blipFill>
        <p:spPr>
          <a:xfrm>
            <a:off x="533400" y="2667000"/>
            <a:ext cx="3733800" cy="3810000"/>
          </a:xfrm>
          <a:prstGeom prst="rect">
            <a:avLst/>
          </a:prstGeom>
        </p:spPr>
      </p:pic>
      <p:pic>
        <p:nvPicPr>
          <p:cNvPr id="6" name="Picture 5" descr="images.jpg"/>
          <p:cNvPicPr>
            <a:picLocks noChangeAspect="1"/>
          </p:cNvPicPr>
          <p:nvPr/>
        </p:nvPicPr>
        <p:blipFill>
          <a:blip r:embed="rId4"/>
          <a:srcRect l="19149" t="3846" r="17933"/>
          <a:stretch>
            <a:fillRect/>
          </a:stretch>
        </p:blipFill>
        <p:spPr>
          <a:xfrm>
            <a:off x="4724400" y="2590800"/>
            <a:ext cx="3886200" cy="3810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791200" y="6400800"/>
            <a:ext cx="2819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উদ্ভিদ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কোষ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0" y="6324600"/>
            <a:ext cx="2362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প্রাণিকোষ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2"/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উদ্ভিদ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 ও 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প্রাণী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কোষের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মধ্যে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কিছু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পার্থক্য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বিদ্যমান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।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যেমন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;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উদ্ভিদ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কোষে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, 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কোষ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প্রাচীর ,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প্লাষ্টিড,বড়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কোষ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গহবর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থাকে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। 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9" name="Content Placeholder 8" descr="4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3408485" y="1524000"/>
            <a:ext cx="2362200" cy="3352800"/>
          </a:xfrm>
        </p:spPr>
      </p:pic>
      <p:pic>
        <p:nvPicPr>
          <p:cNvPr id="10" name="Content Placeholder 9" descr="9.jpg"/>
          <p:cNvPicPr>
            <a:picLocks noGrp="1" noChangeAspect="1"/>
          </p:cNvPicPr>
          <p:nvPr>
            <p:ph sz="half" idx="4"/>
          </p:nvPr>
        </p:nvPicPr>
        <p:blipFill>
          <a:blip r:embed="rId4"/>
          <a:srcRect l="3704"/>
          <a:stretch>
            <a:fillRect/>
          </a:stretch>
        </p:blipFill>
        <p:spPr>
          <a:xfrm>
            <a:off x="457200" y="1447800"/>
            <a:ext cx="2514600" cy="3657600"/>
          </a:xfrm>
        </p:spPr>
      </p:pic>
      <p:pic>
        <p:nvPicPr>
          <p:cNvPr id="8" name="Picture 7" descr="00.jpg"/>
          <p:cNvPicPr>
            <a:picLocks noChangeAspect="1"/>
          </p:cNvPicPr>
          <p:nvPr/>
        </p:nvPicPr>
        <p:blipFill>
          <a:blip r:embed="rId5"/>
          <a:srcRect l="3333" t="6987" r="10000" b="12227"/>
          <a:stretch>
            <a:fillRect/>
          </a:stretch>
        </p:blipFill>
        <p:spPr>
          <a:xfrm>
            <a:off x="6172200" y="1600200"/>
            <a:ext cx="2362200" cy="3304735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457200" y="6172200"/>
            <a:ext cx="1905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কোষ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প্রাচীর 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505200" y="6096000"/>
            <a:ext cx="2362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প্লাষ্টিড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324600" y="6096000"/>
            <a:ext cx="25908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কোষ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গহবর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Up Arrow 14"/>
          <p:cNvSpPr/>
          <p:nvPr/>
        </p:nvSpPr>
        <p:spPr>
          <a:xfrm>
            <a:off x="1143000" y="4495800"/>
            <a:ext cx="533400" cy="1752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Up Arrow 15"/>
          <p:cNvSpPr/>
          <p:nvPr/>
        </p:nvSpPr>
        <p:spPr>
          <a:xfrm>
            <a:off x="4648200" y="4267200"/>
            <a:ext cx="533400" cy="18288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Up Arrow 16"/>
          <p:cNvSpPr/>
          <p:nvPr/>
        </p:nvSpPr>
        <p:spPr>
          <a:xfrm>
            <a:off x="7467600" y="4495800"/>
            <a:ext cx="533400" cy="16002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457200"/>
            <a:ext cx="8763000" cy="5562600"/>
          </a:xfrm>
        </p:spPr>
        <p:txBody>
          <a:bodyPr>
            <a:normAutofit/>
          </a:bodyPr>
          <a:lstStyle/>
          <a:p>
            <a:r>
              <a:rPr lang="en-US" sz="4000" dirty="0" err="1" smtClean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প্রাণী</a:t>
            </a:r>
            <a:r>
              <a:rPr lang="en-US" sz="4000" dirty="0" smtClean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কোষে</a:t>
            </a:r>
            <a:r>
              <a:rPr lang="en-US" sz="4000" dirty="0" smtClean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; </a:t>
            </a:r>
            <a:r>
              <a:rPr lang="en-US" sz="4000" dirty="0" err="1" smtClean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কোষ</a:t>
            </a:r>
            <a:r>
              <a:rPr lang="en-US" sz="4000" dirty="0" smtClean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প্রাচীর ,</a:t>
            </a:r>
            <a:r>
              <a:rPr lang="en-US" sz="4000" dirty="0" err="1" smtClean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প্লাষ্টিড</a:t>
            </a:r>
            <a:r>
              <a:rPr lang="en-US" sz="4000" dirty="0" smtClean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4000" dirty="0" smtClean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কোষ</a:t>
            </a:r>
            <a:r>
              <a:rPr lang="en-US" sz="4000" dirty="0" smtClean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গহবর</a:t>
            </a:r>
            <a:r>
              <a:rPr lang="en-US" sz="4000" dirty="0" smtClean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থাকেনা</a:t>
            </a:r>
            <a:r>
              <a:rPr lang="en-US" sz="4000" dirty="0" smtClean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(</a:t>
            </a:r>
            <a:r>
              <a:rPr lang="en-US" sz="4000" dirty="0" err="1" smtClean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কিছু</a:t>
            </a:r>
            <a:r>
              <a:rPr lang="en-US" sz="4000" dirty="0" smtClean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ক্ষুদ্র</a:t>
            </a:r>
            <a:r>
              <a:rPr lang="en-US" sz="4000" dirty="0" smtClean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প্রাণী</a:t>
            </a:r>
            <a:r>
              <a:rPr lang="en-US" sz="4000" dirty="0" smtClean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ব্যাতিত</a:t>
            </a:r>
            <a:r>
              <a:rPr lang="en-US" sz="4000" dirty="0" smtClean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)</a:t>
            </a:r>
            <a:endParaRPr lang="en-US" sz="4000" dirty="0">
              <a:solidFill>
                <a:schemeClr val="accent4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33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2057400"/>
            <a:ext cx="3657600" cy="3733800"/>
          </a:xfrm>
          <a:prstGeom prst="rect">
            <a:avLst/>
          </a:prstGeom>
        </p:spPr>
      </p:pic>
      <p:pic>
        <p:nvPicPr>
          <p:cNvPr id="5" name="Picture 4" descr="11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6800" y="2057400"/>
            <a:ext cx="3733800" cy="37338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81000" y="6096000"/>
            <a:ext cx="2133600" cy="5791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সেন্ট্রোজোম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58000" y="6096000"/>
            <a:ext cx="2286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লাইসোজোম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Left-Right Arrow 8"/>
          <p:cNvSpPr/>
          <p:nvPr/>
        </p:nvSpPr>
        <p:spPr>
          <a:xfrm>
            <a:off x="2590800" y="5867400"/>
            <a:ext cx="4267200" cy="9906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শুধু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প্রাণী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কোষে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থাকে</a:t>
            </a:r>
            <a:r>
              <a:rPr lang="en-US" dirty="0" smtClean="0"/>
              <a:t>। </a:t>
            </a:r>
            <a:endParaRPr lang="en-US" dirty="0"/>
          </a:p>
        </p:txBody>
      </p:sp>
      <p:sp>
        <p:nvSpPr>
          <p:cNvPr id="11" name="Up Arrow 10"/>
          <p:cNvSpPr/>
          <p:nvPr/>
        </p:nvSpPr>
        <p:spPr>
          <a:xfrm>
            <a:off x="1143000" y="5410200"/>
            <a:ext cx="381000" cy="6858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p Arrow 11"/>
          <p:cNvSpPr/>
          <p:nvPr/>
        </p:nvSpPr>
        <p:spPr>
          <a:xfrm>
            <a:off x="7543800" y="5486400"/>
            <a:ext cx="457200" cy="609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52400"/>
            <a:ext cx="8763000" cy="6705600"/>
          </a:xfrm>
        </p:spPr>
        <p:txBody>
          <a:bodyPr/>
          <a:lstStyle/>
          <a:p>
            <a:pPr lvl="2"/>
            <a:r>
              <a:rPr lang="en-US" sz="4000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en-US" sz="4000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উভয়</a:t>
            </a:r>
            <a:r>
              <a:rPr lang="en-US" sz="4000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কোষের</a:t>
            </a:r>
            <a:r>
              <a:rPr lang="en-US" sz="4000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অংগানু</a:t>
            </a:r>
            <a:r>
              <a:rPr lang="en-US" sz="4000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গুলো</a:t>
            </a:r>
            <a:r>
              <a:rPr lang="en-US" sz="4000" dirty="0" smtClean="0">
                <a:solidFill>
                  <a:schemeClr val="accent1"/>
                </a:solidFill>
                <a:latin typeface="NikoshBAN" pitchFamily="2" charset="0"/>
                <a:cs typeface="NikoshBAN" pitchFamily="2" charset="0"/>
              </a:rPr>
              <a:t> …. </a:t>
            </a:r>
          </a:p>
          <a:p>
            <a:pPr lvl="1"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</a:p>
        </p:txBody>
      </p:sp>
      <p:pic>
        <p:nvPicPr>
          <p:cNvPr id="8" name="Picture 7" descr="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800" y="838200"/>
            <a:ext cx="4114800" cy="5029200"/>
          </a:xfrm>
          <a:prstGeom prst="rect">
            <a:avLst/>
          </a:prstGeom>
        </p:spPr>
      </p:pic>
      <p:pic>
        <p:nvPicPr>
          <p:cNvPr id="9" name="Picture 8" descr="image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838200"/>
            <a:ext cx="4572000" cy="50292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762000" y="6324600"/>
            <a:ext cx="2590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নিউক্লিয়াস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638800" y="6248400"/>
            <a:ext cx="2819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মাইটোকন্ডিয়া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Up Arrow 11"/>
          <p:cNvSpPr/>
          <p:nvPr/>
        </p:nvSpPr>
        <p:spPr>
          <a:xfrm>
            <a:off x="1905000" y="5029200"/>
            <a:ext cx="533400" cy="12954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Up Arrow 12"/>
          <p:cNvSpPr/>
          <p:nvPr/>
        </p:nvSpPr>
        <p:spPr>
          <a:xfrm>
            <a:off x="6629400" y="5105400"/>
            <a:ext cx="533400" cy="11430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932</TotalTime>
  <Words>201</Words>
  <Application>Microsoft Office PowerPoint</Application>
  <PresentationFormat>On-screen Show (4:3)</PresentationFormat>
  <Paragraphs>62</Paragraphs>
  <Slides>14</Slides>
  <Notes>13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Equity</vt:lpstr>
      <vt:lpstr>Microsoft PowerPoint Presentation</vt:lpstr>
      <vt:lpstr>                       স্বাগতম              </vt:lpstr>
      <vt:lpstr> পরিচিতি</vt:lpstr>
      <vt:lpstr>পাঠ ঘোষনা </vt:lpstr>
      <vt:lpstr>       শিখণ ফল </vt:lpstr>
      <vt:lpstr>       বিস্তারিত আলেচনা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   মূল্যায়ণ</vt:lpstr>
      <vt:lpstr>                  বাড়ির কাজ </vt:lpstr>
      <vt:lpstr>          ধন্যবাদ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Doel-1612i3</dc:creator>
  <cp:lastModifiedBy>Doel-1612i3</cp:lastModifiedBy>
  <cp:revision>166</cp:revision>
  <dcterms:created xsi:type="dcterms:W3CDTF">2013-07-14T14:50:41Z</dcterms:created>
  <dcterms:modified xsi:type="dcterms:W3CDTF">2013-07-19T03:41:42Z</dcterms:modified>
</cp:coreProperties>
</file>