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80" r:id="rId3"/>
    <p:sldId id="260" r:id="rId4"/>
    <p:sldId id="262" r:id="rId5"/>
    <p:sldId id="279" r:id="rId6"/>
    <p:sldId id="276" r:id="rId7"/>
    <p:sldId id="259" r:id="rId8"/>
    <p:sldId id="274" r:id="rId9"/>
    <p:sldId id="278" r:id="rId10"/>
    <p:sldId id="277" r:id="rId11"/>
    <p:sldId id="270" r:id="rId12"/>
    <p:sldId id="269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544" autoAdjust="0"/>
  </p:normalViewPr>
  <p:slideViewPr>
    <p:cSldViewPr>
      <p:cViewPr>
        <p:scale>
          <a:sx n="68" d="100"/>
          <a:sy n="68" d="100"/>
        </p:scale>
        <p:origin x="-534" y="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306462-5C93-42A8-8DFD-50B5BD8A96C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1B2DC4-3068-4751-B078-C87F00B9F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694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B2DC4-3068-4751-B078-C87F00B9F41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B2DC4-3068-4751-B078-C87F00B9F41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B2DC4-3068-4751-B078-C87F00B9F41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B2DC4-3068-4751-B078-C87F00B9F41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B2DC4-3068-4751-B078-C87F00B9F41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14.jpeg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png"/><Relationship Id="rId4" Type="http://schemas.openxmlformats.org/officeDocument/2006/relationships/image" Target="../media/image2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4.jpeg"/><Relationship Id="rId7" Type="http://schemas.openxmlformats.org/officeDocument/2006/relationships/image" Target="../media/image1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11" Type="http://schemas.openxmlformats.org/officeDocument/2006/relationships/image" Target="../media/image11.jpeg"/><Relationship Id="rId5" Type="http://schemas.openxmlformats.org/officeDocument/2006/relationships/image" Target="../media/image8.jpeg"/><Relationship Id="rId10" Type="http://schemas.openxmlformats.org/officeDocument/2006/relationships/image" Target="../media/image19.jpeg"/><Relationship Id="rId4" Type="http://schemas.openxmlformats.org/officeDocument/2006/relationships/image" Target="../media/image7.jpeg"/><Relationship Id="rId9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Documents and Settings\Lab 37\Desktop\Md. Abu Taleb\Taleb Image\Welcom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7286" y="685800"/>
            <a:ext cx="4033762" cy="44196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8" name="Rectangle 7"/>
          <p:cNvSpPr/>
          <p:nvPr/>
        </p:nvSpPr>
        <p:spPr>
          <a:xfrm>
            <a:off x="4451048" y="1676400"/>
            <a:ext cx="4692952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isometricOffAxis2Lef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13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শুভেচ্ছা </a:t>
            </a:r>
            <a:endParaRPr lang="en-US" sz="13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4" descr="http://www.themarketingblog.co.uk/wp-content/uploads/2012/03/banana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1371600"/>
            <a:ext cx="1240905" cy="10102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19" descr="http://rezowan.files.wordpress.com/2009/11/jackfruit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05600" y="381000"/>
            <a:ext cx="1295400" cy="10713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Flowchart: Manual Operation 4"/>
          <p:cNvSpPr/>
          <p:nvPr/>
        </p:nvSpPr>
        <p:spPr>
          <a:xfrm>
            <a:off x="5486400" y="304800"/>
            <a:ext cx="3352800" cy="2133600"/>
          </a:xfrm>
          <a:prstGeom prst="flowChartManualOperation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172200" y="2971800"/>
            <a:ext cx="17526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7" name="Flowchart: Manual Operation 6"/>
          <p:cNvSpPr/>
          <p:nvPr/>
        </p:nvSpPr>
        <p:spPr>
          <a:xfrm>
            <a:off x="1295400" y="4114800"/>
            <a:ext cx="5410200" cy="1676400"/>
          </a:xfrm>
          <a:prstGeom prst="flowChartManualOperation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62200" y="5943600"/>
            <a:ext cx="4114800" cy="76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    </a:t>
            </a:r>
            <a:r>
              <a:rPr lang="en-US" sz="4000" dirty="0" smtClean="0"/>
              <a:t>{  </a:t>
            </a:r>
            <a:r>
              <a:rPr lang="en-US" sz="4400" dirty="0" smtClean="0"/>
              <a:t>}</a:t>
            </a:r>
            <a:r>
              <a:rPr lang="bn-BD" sz="4400" dirty="0" smtClean="0"/>
              <a:t> বা </a:t>
            </a:r>
            <a:r>
              <a:rPr lang="en-US" sz="4400" dirty="0" smtClean="0">
                <a:latin typeface="Maiandra GD"/>
              </a:rPr>
              <a:t>Ø</a:t>
            </a:r>
            <a:r>
              <a:rPr lang="en-US" sz="4400" dirty="0" smtClean="0"/>
              <a:t> 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295400" y="6019800"/>
            <a:ext cx="11430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</a:t>
            </a:r>
            <a:r>
              <a:rPr lang="en-US" sz="2800" dirty="0" smtClean="0">
                <a:latin typeface="MS Mincho"/>
                <a:ea typeface="MS Mincho"/>
              </a:rPr>
              <a:t>⋂</a:t>
            </a:r>
            <a:r>
              <a:rPr lang="en-US" sz="2800" dirty="0" smtClean="0"/>
              <a:t>B=</a:t>
            </a:r>
            <a:endParaRPr lang="en-US" dirty="0"/>
          </a:p>
        </p:txBody>
      </p:sp>
      <p:pic>
        <p:nvPicPr>
          <p:cNvPr id="10" name="Picture 4" descr="http://comfortablehomelife.com/wp-content/uploads/2010/08/mango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1524000" y="962533"/>
            <a:ext cx="990600" cy="1323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2" name="Picture 8" descr="http://appleadaybooks.com/wp/wp-content/uploads/2010/07/red-apple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38400" y="1219200"/>
            <a:ext cx="1541146" cy="11798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Flowchart: Manual Operation 12"/>
          <p:cNvSpPr/>
          <p:nvPr/>
        </p:nvSpPr>
        <p:spPr>
          <a:xfrm>
            <a:off x="609600" y="381000"/>
            <a:ext cx="3886200" cy="2057400"/>
          </a:xfrm>
          <a:prstGeom prst="flowChartManualOperation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981200" y="2743200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A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895600" y="2743200"/>
            <a:ext cx="1447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={    }</a:t>
            </a:r>
            <a:endParaRPr 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6781800" y="2895600"/>
            <a:ext cx="1447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={    }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 -4.81481E-6 C -0.09393 0.08264 -0.11771 0.16204 -0.14861 0.24561 C -0.17604 0.3176 -0.28559 0.38982 -0.34584 0.46065 C -0.31302 0.51436 -0.24723 0.62176 -0.24723 0.62223 " pathEditMode="relative" rAng="0" ptsTypes="fffA">
                                      <p:cBhvr>
                                        <p:cTn id="4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00" y="3110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11111E-6 C -0.02743 0.05208 -0.04219 0.10232 -0.06163 0.15509 C -0.07865 0.2007 -0.14705 0.2463 -0.18455 0.29097 C -0.16406 0.325 -0.12309 0.39306 -0.12309 0.39329 " pathEditMode="relative" rAng="0" ptsTypes="fffA">
                                      <p:cBhvr>
                                        <p:cTn id="4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200" y="1970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5 2.22222E-6 C 0.025 0.06273 0.0316 0.12407 0.04028 0.18796 C 0.04809 0.24328 0.07899 0.29884 0.09583 0.35301 C 0.08663 0.39421 0.06806 0.47708 0.06806 0.47778 " pathEditMode="relative" rAng="0" ptsTypes="fffA">
                                      <p:cBhvr>
                                        <p:cTn id="5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00" y="2390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604 3.7037E-6 C 0.06423 0.06805 0.05781 0.13356 0.04965 0.20277 C 0.04219 0.26226 0.01285 0.32199 -0.00313 0.38055 C 0.00555 0.42476 0.02326 0.51342 0.02326 0.51412 " pathEditMode="relative" rAng="0" ptsTypes="fffA">
                                      <p:cBhvr>
                                        <p:cTn id="5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00" y="25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  <p:bldP spid="6" grpId="1"/>
      <p:bldP spid="7" grpId="0" animBg="1"/>
      <p:bldP spid="8" grpId="0"/>
      <p:bldP spid="9" grpId="0"/>
      <p:bldP spid="14" grpId="1"/>
      <p:bldP spid="15" grpId="0"/>
      <p:bldP spid="15" grpId="1"/>
      <p:bldP spid="16" grpId="0"/>
      <p:bldP spid="16" grpId="1"/>
      <p:bldP spid="16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vennint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3200400"/>
            <a:ext cx="3200400" cy="2006048"/>
          </a:xfrm>
          <a:prstGeom prst="rect">
            <a:avLst/>
          </a:prstGeom>
          <a:noFill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0"/>
            <a:ext cx="3461893" cy="2273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791200" y="2514600"/>
            <a:ext cx="251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সংযোগ সেট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00200" y="5181600"/>
            <a:ext cx="2286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ছেদ সেট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199" y="2438400"/>
            <a:ext cx="3469323" cy="2590799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990600" y="57912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</a:t>
            </a:r>
            <a:r>
              <a:rPr lang="en-US" sz="2800" dirty="0" smtClean="0">
                <a:latin typeface="MS Mincho"/>
                <a:ea typeface="MS Mincho"/>
              </a:rPr>
              <a:t>⋂</a:t>
            </a:r>
            <a:r>
              <a:rPr lang="en-US" sz="2800" dirty="0" smtClean="0"/>
              <a:t>B</a:t>
            </a:r>
            <a:r>
              <a:rPr lang="bn-BD" sz="2800" dirty="0" smtClean="0"/>
              <a:t> </a:t>
            </a:r>
            <a:r>
              <a:rPr lang="bn-BD" sz="3600" dirty="0" smtClean="0"/>
              <a:t>নির্নয় কর।</a:t>
            </a:r>
            <a:endParaRPr lang="en-US" sz="2000" dirty="0"/>
          </a:p>
        </p:txBody>
      </p:sp>
      <p:sp>
        <p:nvSpPr>
          <p:cNvPr id="8" name="Flowchart: Punched Tape 7"/>
          <p:cNvSpPr/>
          <p:nvPr/>
        </p:nvSpPr>
        <p:spPr>
          <a:xfrm>
            <a:off x="2667000" y="152400"/>
            <a:ext cx="3886200" cy="1600200"/>
          </a:xfrm>
          <a:prstGeom prst="flowChartPunchedTap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88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4000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19600" y="2209800"/>
            <a:ext cx="3886200" cy="2928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5257800" y="2895600"/>
            <a:ext cx="38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181600" y="3733801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248400" y="320040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239000" y="2971800"/>
            <a:ext cx="15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7315200" y="3733800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d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334000" y="5830669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AUB</a:t>
            </a:r>
            <a:r>
              <a:rPr lang="en-US" sz="2800" b="1" dirty="0" smtClean="0"/>
              <a:t> </a:t>
            </a:r>
            <a:r>
              <a:rPr lang="bn-BD" sz="2800" dirty="0" smtClean="0"/>
              <a:t>নির্নয় কর।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rizontal Scroll 4"/>
          <p:cNvSpPr/>
          <p:nvPr/>
        </p:nvSpPr>
        <p:spPr>
          <a:xfrm>
            <a:off x="2209800" y="0"/>
            <a:ext cx="4495800" cy="2286000"/>
          </a:xfrm>
          <a:prstGeom prst="horizontalScroll">
            <a:avLst>
              <a:gd name="adj" fmla="val 25000"/>
            </a:avLst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মূল্যয়নঃ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2819400"/>
            <a:ext cx="9144000" cy="286232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১। সংযোগ সেট কাহাকে বলে?</a:t>
            </a:r>
          </a:p>
          <a:p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২।ছেদ সেট কাহাকে বলে?</a:t>
            </a:r>
          </a:p>
          <a:p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৩।ফাঁকা সেট কাহাকে বলে?</a:t>
            </a:r>
            <a:endParaRPr lang="en-US" sz="60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219200" y="304800"/>
            <a:ext cx="5410200" cy="990600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524000"/>
            <a:ext cx="8001000" cy="5139869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endParaRPr lang="en-US" sz="48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1.A={1,2,3}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B={3,a,b}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AUB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A</a:t>
            </a:r>
            <a:r>
              <a:rPr lang="en-US" sz="4000" dirty="0" smtClean="0">
                <a:latin typeface="NikoshBAN" pitchFamily="2" charset="0"/>
                <a:ea typeface="MS Mincho"/>
                <a:cs typeface="NikoshBAN" pitchFamily="2" charset="0"/>
              </a:rPr>
              <a:t>⋂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B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নির্নয় কর। </a:t>
            </a:r>
          </a:p>
          <a:p>
            <a:r>
              <a:rPr lang="en-US" sz="4000" dirty="0" smtClean="0">
                <a:latin typeface="NikoshBAN" pitchFamily="2" charset="0"/>
                <a:cs typeface="NikoshBAN" pitchFamily="2" charset="0"/>
              </a:rPr>
              <a:t>2. X={1,2,3},Y={4,5,6}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হলে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X</a:t>
            </a:r>
            <a:r>
              <a:rPr lang="en-US" sz="4000" dirty="0" smtClean="0">
                <a:latin typeface="NikoshBAN" pitchFamily="2" charset="0"/>
                <a:ea typeface="MS Mincho"/>
                <a:cs typeface="NikoshBAN" pitchFamily="2" charset="0"/>
              </a:rPr>
              <a:t>⋂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Y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নির্নয় কর</a:t>
            </a:r>
            <a:endParaRPr lang="en-US" sz="4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sz="4000" dirty="0" smtClean="0"/>
          </a:p>
          <a:p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-381000" y="-1447800"/>
            <a:ext cx="11201400" cy="11277600"/>
          </a:xfrm>
          <a:prstGeom prst="horizontalScroll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002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29642" y="932415"/>
            <a:ext cx="7696200" cy="31547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199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4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2400" y="1676400"/>
            <a:ext cx="5867400" cy="41148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bn-BD" sz="3200" dirty="0" smtClean="0">
                <a:latin typeface="Kalpurush" pitchFamily="2" charset="0"/>
                <a:cs typeface="Kalpurush" pitchFamily="2" charset="0"/>
              </a:rPr>
              <a:t> উত্তম কুমার রায়</a:t>
            </a:r>
            <a:br>
              <a:rPr lang="bn-BD" sz="3200" dirty="0" smtClean="0">
                <a:latin typeface="Kalpurush" pitchFamily="2" charset="0"/>
                <a:cs typeface="Kalpurush" pitchFamily="2" charset="0"/>
              </a:rPr>
            </a:br>
            <a:r>
              <a:rPr lang="bn-BD" sz="3200" dirty="0" smtClean="0">
                <a:latin typeface="Kalpurush" pitchFamily="2" charset="0"/>
                <a:cs typeface="Kalpurush" pitchFamily="2" charset="0"/>
              </a:rPr>
              <a:t>সহকারী শিক্ষক</a:t>
            </a:r>
            <a:br>
              <a:rPr lang="bn-BD" sz="3200" dirty="0" smtClean="0">
                <a:latin typeface="Kalpurush" pitchFamily="2" charset="0"/>
                <a:cs typeface="Kalpurush" pitchFamily="2" charset="0"/>
              </a:rPr>
            </a:br>
            <a:r>
              <a:rPr lang="bn-BD" sz="3200" dirty="0" smtClean="0">
                <a:latin typeface="Kalpurush" pitchFamily="2" charset="0"/>
                <a:cs typeface="Kalpurush" pitchFamily="2" charset="0"/>
              </a:rPr>
              <a:t>আক্কেল আলী উচ্চ বিদ্যালয়</a:t>
            </a:r>
            <a:br>
              <a:rPr lang="bn-BD" sz="3200" dirty="0" smtClean="0">
                <a:latin typeface="Kalpurush" pitchFamily="2" charset="0"/>
                <a:cs typeface="Kalpurush" pitchFamily="2" charset="0"/>
              </a:rPr>
            </a:br>
            <a:r>
              <a:rPr lang="bn-BD" sz="3200" dirty="0" smtClean="0">
                <a:latin typeface="Kalpurush" pitchFamily="2" charset="0"/>
                <a:cs typeface="Kalpurush" pitchFamily="2" charset="0"/>
              </a:rPr>
              <a:t>ফুলবাড়ীয়া,</a:t>
            </a:r>
            <a:br>
              <a:rPr lang="bn-BD" sz="3200" dirty="0" smtClean="0">
                <a:latin typeface="Kalpurush" pitchFamily="2" charset="0"/>
                <a:cs typeface="Kalpurush" pitchFamily="2" charset="0"/>
              </a:rPr>
            </a:br>
            <a:r>
              <a:rPr lang="bn-BD" sz="3200" dirty="0" smtClean="0">
                <a:latin typeface="Kalpurush" pitchFamily="2" charset="0"/>
                <a:cs typeface="Kalpurush" pitchFamily="2" charset="0"/>
              </a:rPr>
              <a:t>কালিয়াকৈর,গাজীপুর।</a:t>
            </a:r>
            <a:br>
              <a:rPr lang="bn-BD" sz="3200" dirty="0" smtClean="0">
                <a:latin typeface="Kalpurush" pitchFamily="2" charset="0"/>
                <a:cs typeface="Kalpurush" pitchFamily="2" charset="0"/>
              </a:rPr>
            </a:br>
            <a:r>
              <a:rPr lang="bn-BD" sz="3200" dirty="0" smtClean="0">
                <a:latin typeface="Kalpurush" pitchFamily="2" charset="0"/>
                <a:cs typeface="Kalpurush" pitchFamily="2" charset="0"/>
              </a:rPr>
              <a:t>মোবাইল নং ০১৭২৩৯১৬৬৪৮</a:t>
            </a:r>
            <a:br>
              <a:rPr lang="bn-BD" sz="3200" dirty="0" smtClean="0">
                <a:latin typeface="Kalpurush" pitchFamily="2" charset="0"/>
                <a:cs typeface="Kalpurush" pitchFamily="2" charset="0"/>
              </a:rPr>
            </a:br>
            <a:r>
              <a:rPr lang="bn-BD" sz="3200" dirty="0" smtClean="0">
                <a:latin typeface="Kalpurush" pitchFamily="2" charset="0"/>
                <a:cs typeface="Kalpurush" pitchFamily="2" charset="0"/>
              </a:rPr>
              <a:t>ইমেল নং </a:t>
            </a:r>
            <a:r>
              <a:rPr lang="en-US" sz="3200" dirty="0" smtClean="0">
                <a:latin typeface="Kalpurush" pitchFamily="2" charset="0"/>
                <a:cs typeface="Kalpurush" pitchFamily="2" charset="0"/>
              </a:rPr>
              <a:t>uttam1263@gmail.com</a:t>
            </a:r>
            <a:endParaRPr lang="en-US" sz="3200" dirty="0">
              <a:latin typeface="Kalpurush" pitchFamily="2" charset="0"/>
              <a:cs typeface="Kalpurush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152398"/>
            <a:ext cx="2743200" cy="3429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332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freshflowerscanada.ca/images/01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28600"/>
            <a:ext cx="2216149" cy="2773905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685800"/>
            <a:ext cx="2731082" cy="2133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352799"/>
            <a:ext cx="5257800" cy="3263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sz="115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সেট(</a:t>
            </a:r>
            <a:r>
              <a:rPr lang="en-US" sz="115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rPr>
              <a:t>set)</a:t>
            </a:r>
            <a:endParaRPr lang="en-US" dirty="0">
              <a:solidFill>
                <a:schemeClr val="accent3">
                  <a:lumMod val="20000"/>
                  <a:lumOff val="8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381000" y="3124200"/>
            <a:ext cx="8077200" cy="25146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bn-BD" dirty="0" smtClean="0">
                <a:latin typeface="NikoshBAN" pitchFamily="2" charset="0"/>
                <a:cs typeface="NikoshBAN" pitchFamily="2" charset="0"/>
              </a:rPr>
              <a:t>১। সেট কি বলতে পারবে?</a:t>
            </a:r>
          </a:p>
          <a:p>
            <a:pPr algn="just"/>
            <a:r>
              <a:rPr lang="bn-BD" dirty="0" smtClean="0">
                <a:latin typeface="NikoshBAN" pitchFamily="2" charset="0"/>
                <a:cs typeface="NikoshBAN" pitchFamily="2" charset="0"/>
              </a:rPr>
              <a:t>২।সেট কি দ্বারা চিহ্নিত হবে তা পারবে?</a:t>
            </a:r>
          </a:p>
          <a:p>
            <a:pPr algn="just"/>
            <a:r>
              <a:rPr lang="bn-BD" dirty="0" smtClean="0">
                <a:latin typeface="NikoshBAN" pitchFamily="2" charset="0"/>
                <a:cs typeface="NikoshBAN" pitchFamily="2" charset="0"/>
              </a:rPr>
              <a:t>৩।সেটের সদস্যকে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কি দ্বারা নির্দেশ করে তা বলতে পারবে?</a:t>
            </a:r>
          </a:p>
          <a:p>
            <a:pPr algn="just"/>
            <a:r>
              <a:rPr lang="bn-BD" dirty="0" smtClean="0">
                <a:latin typeface="NikoshBAN" pitchFamily="2" charset="0"/>
                <a:cs typeface="NikoshBAN" pitchFamily="2" charset="0"/>
              </a:rPr>
              <a:t>৪। সংযোগ সেট, ছেদ সেট কি তা বর্ণনা  করতে পারবে। </a:t>
            </a:r>
          </a:p>
          <a:p>
            <a:pPr algn="just"/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 algn="just"/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1600200"/>
            <a:ext cx="5791200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FF0000"/>
                </a:solidFill>
              </a:rPr>
              <a:t>এই পাঠ শেষে শিক্ষার্থীরা-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011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Manual Operation 1"/>
          <p:cNvSpPr/>
          <p:nvPr/>
        </p:nvSpPr>
        <p:spPr>
          <a:xfrm>
            <a:off x="381000" y="381000"/>
            <a:ext cx="3810000" cy="2133600"/>
          </a:xfrm>
          <a:prstGeom prst="flowChartManualOperation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4" descr="http://comfortablehomelife.com/wp-content/uploads/2010/08/mang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990600" y="685800"/>
            <a:ext cx="684418" cy="914400"/>
          </a:xfrm>
          <a:prstGeom prst="rect">
            <a:avLst/>
          </a:prstGeom>
          <a:noFill/>
        </p:spPr>
      </p:pic>
      <p:pic>
        <p:nvPicPr>
          <p:cNvPr id="4" name="Picture 6" descr="http://protonsforbreakfast.files.wordpress.com/2010/08/banan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1371600"/>
            <a:ext cx="1142999" cy="923371"/>
          </a:xfrm>
          <a:prstGeom prst="rect">
            <a:avLst/>
          </a:prstGeom>
          <a:noFill/>
        </p:spPr>
      </p:pic>
      <p:pic>
        <p:nvPicPr>
          <p:cNvPr id="5" name="Picture 8" descr="http://appleadaybooks.com/wp/wp-content/uploads/2010/07/red-apple.jpg"/>
          <p:cNvPicPr>
            <a:picLocks noChangeAspect="1" noChangeArrowheads="1"/>
          </p:cNvPicPr>
          <p:nvPr/>
        </p:nvPicPr>
        <p:blipFill>
          <a:blip r:embed="rId4" cstate="print"/>
          <a:srcRect l="17667" t="7692" r="23444" b="15385"/>
          <a:stretch>
            <a:fillRect/>
          </a:stretch>
        </p:blipFill>
        <p:spPr bwMode="auto">
          <a:xfrm>
            <a:off x="2438400" y="533400"/>
            <a:ext cx="838200" cy="8382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Flowchart: Manual Operation 5"/>
          <p:cNvSpPr/>
          <p:nvPr/>
        </p:nvSpPr>
        <p:spPr>
          <a:xfrm>
            <a:off x="4800600" y="533400"/>
            <a:ext cx="3733800" cy="2133600"/>
          </a:xfrm>
          <a:prstGeom prst="flowChartManualOperation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12" descr="http://appleadaybooks.com/wp/wp-content/uploads/2010/07/red-apple.jpg"/>
          <p:cNvPicPr>
            <a:picLocks noChangeAspect="1" noChangeArrowheads="1"/>
          </p:cNvPicPr>
          <p:nvPr/>
        </p:nvPicPr>
        <p:blipFill>
          <a:blip r:embed="rId5" cstate="print"/>
          <a:srcRect l="15047" t="6667" r="26139" b="20000"/>
          <a:stretch>
            <a:fillRect/>
          </a:stretch>
        </p:blipFill>
        <p:spPr bwMode="auto">
          <a:xfrm flipH="1">
            <a:off x="5562600" y="914400"/>
            <a:ext cx="685800" cy="83820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8" name="Picture 14" descr="http://www.themarketingblog.co.uk/wp-content/uploads/2012/03/banana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62600" y="1600200"/>
            <a:ext cx="1316083" cy="990600"/>
          </a:xfrm>
          <a:prstGeom prst="rect">
            <a:avLst/>
          </a:prstGeom>
          <a:noFill/>
        </p:spPr>
      </p:pic>
      <p:pic>
        <p:nvPicPr>
          <p:cNvPr id="9" name="Picture 19" descr="http://rezowan.files.wordpress.com/2009/11/jackfruit4.jpg"/>
          <p:cNvPicPr>
            <a:picLocks noChangeAspect="1" noChangeArrowheads="1"/>
          </p:cNvPicPr>
          <p:nvPr/>
        </p:nvPicPr>
        <p:blipFill>
          <a:blip r:embed="rId7" cstate="print"/>
          <a:srcRect t="1" r="-5881"/>
          <a:stretch>
            <a:fillRect/>
          </a:stretch>
        </p:blipFill>
        <p:spPr bwMode="auto">
          <a:xfrm>
            <a:off x="6781800" y="838200"/>
            <a:ext cx="1371600" cy="1071361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685800" y="5410200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A=</a:t>
            </a:r>
            <a:r>
              <a:rPr lang="bn-BD" sz="3600" b="1" dirty="0" smtClean="0"/>
              <a:t>{</a:t>
            </a:r>
            <a:r>
              <a:rPr lang="bn-BD" sz="3200" b="1" dirty="0" smtClean="0"/>
              <a:t>আম,কলা,আপেল</a:t>
            </a:r>
            <a:r>
              <a:rPr lang="en-US" sz="3200" b="1" dirty="0" smtClean="0"/>
              <a:t> }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876800" y="5410200"/>
            <a:ext cx="426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B=</a:t>
            </a:r>
            <a:r>
              <a:rPr lang="bn-BD" sz="3600" b="1" dirty="0" smtClean="0"/>
              <a:t>{</a:t>
            </a:r>
            <a:r>
              <a:rPr lang="bn-BD" sz="3200" b="1" dirty="0" smtClean="0"/>
              <a:t>আপেল,কলা,</a:t>
            </a:r>
            <a:r>
              <a:rPr lang="bn-BD" sz="2800" b="1" dirty="0" smtClean="0">
                <a:latin typeface="MS Mincho"/>
                <a:ea typeface="MS Mincho"/>
              </a:rPr>
              <a:t>কাঁঠাল</a:t>
            </a:r>
            <a:r>
              <a:rPr lang="en-US" sz="3200" b="1" dirty="0" smtClean="0"/>
              <a:t>}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3124200"/>
            <a:ext cx="2133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A</a:t>
            </a:r>
            <a:endParaRPr lang="en-US" sz="3600" dirty="0"/>
          </a:p>
        </p:txBody>
      </p:sp>
      <p:sp>
        <p:nvSpPr>
          <p:cNvPr id="17" name="TextBox 16"/>
          <p:cNvSpPr txBox="1"/>
          <p:nvPr/>
        </p:nvSpPr>
        <p:spPr>
          <a:xfrm>
            <a:off x="5791200" y="3124200"/>
            <a:ext cx="129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B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0" grpId="0"/>
      <p:bldP spid="11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Manual Operation 1"/>
          <p:cNvSpPr/>
          <p:nvPr/>
        </p:nvSpPr>
        <p:spPr>
          <a:xfrm>
            <a:off x="152400" y="685800"/>
            <a:ext cx="3810000" cy="2133600"/>
          </a:xfrm>
          <a:prstGeom prst="flowChartManualOperation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lowchart: Manual Operation 8"/>
          <p:cNvSpPr/>
          <p:nvPr/>
        </p:nvSpPr>
        <p:spPr>
          <a:xfrm>
            <a:off x="5181600" y="685800"/>
            <a:ext cx="3581400" cy="2438400"/>
          </a:xfrm>
          <a:prstGeom prst="flowChartManualOperation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42925" y="5410200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A=</a:t>
            </a:r>
            <a:r>
              <a:rPr lang="bn-BD" sz="4800" b="1" dirty="0" smtClean="0"/>
              <a:t>{</a:t>
            </a:r>
            <a:r>
              <a:rPr lang="en-US" sz="4400" b="1" dirty="0" smtClean="0"/>
              <a:t>a</a:t>
            </a:r>
            <a:r>
              <a:rPr lang="bn-BD" sz="4400" b="1" dirty="0" smtClean="0"/>
              <a:t>,</a:t>
            </a:r>
            <a:r>
              <a:rPr lang="en-US" sz="4400" b="1" dirty="0" smtClean="0"/>
              <a:t>b</a:t>
            </a:r>
            <a:r>
              <a:rPr lang="bn-BD" sz="4400" b="1" dirty="0" smtClean="0"/>
              <a:t>,</a:t>
            </a:r>
            <a:r>
              <a:rPr lang="en-US" sz="4400" b="1" dirty="0" smtClean="0"/>
              <a:t>c}</a:t>
            </a:r>
            <a:endParaRPr lang="en-US" sz="40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876800" y="5410200"/>
            <a:ext cx="396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B=</a:t>
            </a:r>
            <a:r>
              <a:rPr lang="bn-BD" sz="4800" b="1" dirty="0" smtClean="0"/>
              <a:t>{</a:t>
            </a:r>
            <a:r>
              <a:rPr lang="en-US" sz="4400" b="1" dirty="0" smtClean="0"/>
              <a:t>b</a:t>
            </a:r>
            <a:r>
              <a:rPr lang="bn-BD" sz="4400" b="1" dirty="0" smtClean="0"/>
              <a:t>,</a:t>
            </a:r>
            <a:r>
              <a:rPr lang="en-US" sz="4400" b="1" dirty="0" smtClean="0"/>
              <a:t>c</a:t>
            </a:r>
            <a:r>
              <a:rPr lang="bn-BD" sz="4400" b="1" dirty="0" smtClean="0"/>
              <a:t>,</a:t>
            </a:r>
            <a:r>
              <a:rPr lang="en-US" sz="4000" b="1" dirty="0" smtClean="0">
                <a:latin typeface="MS Mincho"/>
                <a:ea typeface="MS Mincho"/>
              </a:rPr>
              <a:t>d</a:t>
            </a:r>
            <a:r>
              <a:rPr lang="en-US" sz="4400" b="1" dirty="0" smtClean="0"/>
              <a:t>}</a:t>
            </a:r>
            <a:endParaRPr lang="en-US" sz="4400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209550" cy="190500"/>
          </a:xfrm>
          <a:prstGeom prst="rect">
            <a:avLst/>
          </a:prstGeom>
          <a:noFill/>
        </p:spPr>
      </p:pic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209550" cy="190500"/>
          </a:xfrm>
          <a:prstGeom prst="rect">
            <a:avLst/>
          </a:prstGeom>
          <a:noFill/>
        </p:spPr>
      </p:pic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209550" cy="190500"/>
          </a:xfrm>
          <a:prstGeom prst="rect">
            <a:avLst/>
          </a:prstGeom>
          <a:noFill/>
        </p:spPr>
      </p:pic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85725" cy="190500"/>
          </a:xfrm>
          <a:prstGeom prst="rect">
            <a:avLst/>
          </a:prstGeom>
          <a:noFill/>
        </p:spPr>
      </p:pic>
      <p:sp>
        <p:nvSpPr>
          <p:cNvPr id="25" name="TextBox 24"/>
          <p:cNvSpPr txBox="1"/>
          <p:nvPr/>
        </p:nvSpPr>
        <p:spPr>
          <a:xfrm>
            <a:off x="381000" y="3969603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a</a:t>
            </a:r>
            <a:r>
              <a:rPr lang="az-Cyrl-AZ" sz="4800" dirty="0" smtClean="0"/>
              <a:t>є</a:t>
            </a:r>
            <a:r>
              <a:rPr lang="en-US" sz="4800" dirty="0" smtClean="0"/>
              <a:t>A</a:t>
            </a:r>
            <a:endParaRPr lang="en-US" sz="2800" dirty="0"/>
          </a:p>
        </p:txBody>
      </p:sp>
      <p:sp>
        <p:nvSpPr>
          <p:cNvPr id="29" name="TextBox 28"/>
          <p:cNvSpPr txBox="1"/>
          <p:nvPr/>
        </p:nvSpPr>
        <p:spPr>
          <a:xfrm>
            <a:off x="1981200" y="3962400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S Mincho"/>
                <a:ea typeface="MS Mincho"/>
              </a:rPr>
              <a:t>d</a:t>
            </a:r>
            <a:r>
              <a:rPr lang="az-Cyrl-AZ" sz="4000" dirty="0" smtClean="0">
                <a:latin typeface="MS Mincho"/>
                <a:ea typeface="MS Mincho"/>
              </a:rPr>
              <a:t>∉</a:t>
            </a:r>
            <a:r>
              <a:rPr lang="en-US" sz="4000" dirty="0" smtClean="0"/>
              <a:t>A</a:t>
            </a:r>
            <a:endParaRPr lang="en-US" sz="3200" dirty="0"/>
          </a:p>
        </p:txBody>
      </p:sp>
      <p:sp>
        <p:nvSpPr>
          <p:cNvPr id="45" name="TextBox 44"/>
          <p:cNvSpPr txBox="1"/>
          <p:nvPr/>
        </p:nvSpPr>
        <p:spPr>
          <a:xfrm>
            <a:off x="4876800" y="4038600"/>
            <a:ext cx="190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d</a:t>
            </a:r>
            <a:r>
              <a:rPr lang="az-Cyrl-AZ" sz="4800" b="1" dirty="0" smtClean="0"/>
              <a:t>є</a:t>
            </a:r>
            <a:r>
              <a:rPr lang="en-US" sz="4000" b="1" dirty="0" smtClean="0"/>
              <a:t>B</a:t>
            </a:r>
            <a:endParaRPr lang="en-US" sz="3200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6934200" y="4038600"/>
            <a:ext cx="16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MS Mincho"/>
                <a:ea typeface="MS Mincho"/>
              </a:rPr>
              <a:t>a</a:t>
            </a:r>
            <a:r>
              <a:rPr lang="az-Cyrl-AZ" sz="4000" b="1" dirty="0" smtClean="0">
                <a:latin typeface="MS Mincho"/>
                <a:ea typeface="MS Mincho"/>
              </a:rPr>
              <a:t>∉</a:t>
            </a:r>
            <a:r>
              <a:rPr lang="en-US" sz="4000" dirty="0" smtClean="0"/>
              <a:t>B</a:t>
            </a:r>
            <a:endParaRPr lang="en-US" sz="3200" dirty="0"/>
          </a:p>
        </p:txBody>
      </p:sp>
      <p:sp>
        <p:nvSpPr>
          <p:cNvPr id="30" name="TextBox 29"/>
          <p:cNvSpPr txBox="1"/>
          <p:nvPr/>
        </p:nvSpPr>
        <p:spPr>
          <a:xfrm>
            <a:off x="1524000" y="9144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</a:t>
            </a:r>
            <a:endParaRPr lang="en-US" sz="2400" dirty="0"/>
          </a:p>
        </p:txBody>
      </p:sp>
      <p:sp>
        <p:nvSpPr>
          <p:cNvPr id="31" name="TextBox 30"/>
          <p:cNvSpPr txBox="1"/>
          <p:nvPr/>
        </p:nvSpPr>
        <p:spPr>
          <a:xfrm>
            <a:off x="2438400" y="9144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</a:t>
            </a:r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1905000" y="1828800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b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019800" y="1066800"/>
            <a:ext cx="45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7631174" y="990600"/>
            <a:ext cx="6746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d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6781800" y="2133600"/>
            <a:ext cx="4010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b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6" grpId="0"/>
      <p:bldP spid="17" grpId="0"/>
      <p:bldP spid="25" grpId="0"/>
      <p:bldP spid="29" grpId="0"/>
      <p:bldP spid="45" grpId="0"/>
      <p:bldP spid="46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2514600" y="4191000"/>
            <a:ext cx="60007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1" name="Rectangle 40"/>
          <p:cNvSpPr/>
          <p:nvPr/>
        </p:nvSpPr>
        <p:spPr>
          <a:xfrm>
            <a:off x="7467600" y="5791200"/>
            <a:ext cx="38183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a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1600200" y="1143000"/>
            <a:ext cx="3561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a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648200" y="480060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</a:t>
            </a:r>
            <a:endParaRPr lang="en-US" sz="4400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2895600" y="22860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934200" y="2362200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191000" y="5906869"/>
            <a:ext cx="76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3048000" y="914400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c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248400" y="1211759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c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3063869" y="5791200"/>
            <a:ext cx="82233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c</a:t>
            </a:r>
            <a:endParaRPr lang="en-US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5410200" y="3802559"/>
            <a:ext cx="76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c</a:t>
            </a:r>
            <a:endParaRPr lang="en-US" b="1" dirty="0"/>
          </a:p>
        </p:txBody>
      </p:sp>
      <p:sp>
        <p:nvSpPr>
          <p:cNvPr id="36" name="Rectangle 35"/>
          <p:cNvSpPr/>
          <p:nvPr/>
        </p:nvSpPr>
        <p:spPr>
          <a:xfrm>
            <a:off x="7618306" y="1295400"/>
            <a:ext cx="3738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d</a:t>
            </a:r>
            <a:endParaRPr lang="en-US" sz="2800" dirty="0"/>
          </a:p>
        </p:txBody>
      </p:sp>
      <p:sp>
        <p:nvSpPr>
          <p:cNvPr id="37" name="Rectangle 36"/>
          <p:cNvSpPr/>
          <p:nvPr/>
        </p:nvSpPr>
        <p:spPr>
          <a:xfrm>
            <a:off x="6019800" y="5879068"/>
            <a:ext cx="5036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d,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5542528" y="4876800"/>
            <a:ext cx="4010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/>
              <a:t>d</a:t>
            </a:r>
            <a:endParaRPr lang="en-US" sz="3200" dirty="0"/>
          </a:p>
        </p:txBody>
      </p:sp>
      <p:sp>
        <p:nvSpPr>
          <p:cNvPr id="3" name="Flowchart: Manual Operation 2"/>
          <p:cNvSpPr/>
          <p:nvPr/>
        </p:nvSpPr>
        <p:spPr>
          <a:xfrm>
            <a:off x="381000" y="304800"/>
            <a:ext cx="4343400" cy="2514600"/>
          </a:xfrm>
          <a:prstGeom prst="flowChartManualOperation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4" descr="http://comfortablehomelife.com/wp-content/uploads/2010/08/mang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143000" y="533400"/>
            <a:ext cx="990600" cy="1323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6" descr="http://protonsforbreakfast.files.wordpress.com/2010/08/banan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57451" y="1804343"/>
            <a:ext cx="1219199" cy="10912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8" descr="http://appleadaybooks.com/wp/wp-content/uploads/2010/07/red-appl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67000" y="572772"/>
            <a:ext cx="1541146" cy="11798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Flowchart: Manual Operation 6"/>
          <p:cNvSpPr/>
          <p:nvPr/>
        </p:nvSpPr>
        <p:spPr>
          <a:xfrm>
            <a:off x="4953000" y="381000"/>
            <a:ext cx="3886200" cy="2514600"/>
          </a:xfrm>
          <a:prstGeom prst="flowChartManualOperation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zzyyy</a:t>
            </a:r>
            <a:endParaRPr lang="en-US" dirty="0"/>
          </a:p>
        </p:txBody>
      </p:sp>
      <p:pic>
        <p:nvPicPr>
          <p:cNvPr id="8" name="Picture 12" descr="http://appleadaybooks.com/wp/wp-content/uploads/2010/07/red-apple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flipH="1">
            <a:off x="5870473" y="1066801"/>
            <a:ext cx="1010577" cy="9905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Picture 14" descr="http://www.themarketingblog.co.uk/wp-content/uploads/2012/03/banana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31495" y="1981200"/>
            <a:ext cx="1240905" cy="9340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19" descr="http://rezowan.files.wordpress.com/2009/11/jackfruit4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315200" y="933324"/>
            <a:ext cx="990600" cy="8192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TextBox 12"/>
          <p:cNvSpPr txBox="1"/>
          <p:nvPr/>
        </p:nvSpPr>
        <p:spPr>
          <a:xfrm>
            <a:off x="1866900" y="2910841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সেট-</a:t>
            </a:r>
            <a:r>
              <a:rPr lang="en-US" sz="3600" dirty="0" smtClean="0"/>
              <a:t>A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6248400" y="2993648"/>
            <a:ext cx="16764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সেট-</a:t>
            </a:r>
            <a:r>
              <a:rPr lang="en-US" sz="3600" dirty="0" smtClean="0"/>
              <a:t>B</a:t>
            </a:r>
            <a:endParaRPr lang="en-US" sz="1600" dirty="0" smtClean="0"/>
          </a:p>
          <a:p>
            <a:endParaRPr lang="en-US" sz="1600" dirty="0"/>
          </a:p>
        </p:txBody>
      </p:sp>
      <p:sp>
        <p:nvSpPr>
          <p:cNvPr id="27" name="Flowchart: Manual Operation 26"/>
          <p:cNvSpPr/>
          <p:nvPr/>
        </p:nvSpPr>
        <p:spPr>
          <a:xfrm>
            <a:off x="1143000" y="3505200"/>
            <a:ext cx="6096000" cy="1981200"/>
          </a:xfrm>
          <a:prstGeom prst="flowChartManualOperation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057400" y="5783759"/>
            <a:ext cx="6248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Kalpurush" pitchFamily="2" charset="0"/>
                <a:cs typeface="Kalpurush" pitchFamily="2" charset="0"/>
              </a:rPr>
              <a:t>    {   ,       ,      ,</a:t>
            </a:r>
            <a:endParaRPr lang="en-US" sz="2800" dirty="0">
              <a:latin typeface="Kalpurush" pitchFamily="2" charset="0"/>
              <a:cs typeface="Kalpurush" pitchFamily="2" charset="0"/>
            </a:endParaRPr>
          </a:p>
        </p:txBody>
      </p:sp>
      <p:pic>
        <p:nvPicPr>
          <p:cNvPr id="31" name="Picture 12" descr="http://appleadaybooks.com/wp/wp-content/uploads/2010/07/red-apple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flipH="1">
            <a:off x="3029560" y="5753117"/>
            <a:ext cx="780440" cy="95248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Picture 14" descr="http://www.themarketingblog.co.uk/wp-content/uploads/2012/03/banana1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191000" y="5715000"/>
            <a:ext cx="1113609" cy="838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Picture 19" descr="http://rezowan.files.wordpress.com/2009/11/jackfruit4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410200" y="5710439"/>
            <a:ext cx="1295400" cy="10713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4" name="Picture 4" descr="http://comfortablehomelife.com/wp-content/uploads/2010/08/mango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086600" y="5486400"/>
            <a:ext cx="990600" cy="1323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3" name="TextBox 42"/>
          <p:cNvSpPr txBox="1"/>
          <p:nvPr/>
        </p:nvSpPr>
        <p:spPr>
          <a:xfrm>
            <a:off x="1295400" y="58674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AUB=</a:t>
            </a:r>
            <a:endParaRPr lang="en-US" sz="2800" dirty="0"/>
          </a:p>
        </p:txBody>
      </p:sp>
      <p:sp>
        <p:nvSpPr>
          <p:cNvPr id="39" name="Rectangle 38"/>
          <p:cNvSpPr/>
          <p:nvPr/>
        </p:nvSpPr>
        <p:spPr>
          <a:xfrm>
            <a:off x="8077200" y="5707559"/>
            <a:ext cx="36260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/>
              <a:t>}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25 0.01736 C -0.00278 0.04745 0.0125 0.00949 0.00261 0.04537 C -0.00069 0.05717 -0.00694 0.06597 -0.01041 0.07731 C -0.01684 0.09953 -0.01701 0.12199 -0.02066 0.14537 C -0.02274 0.15764 -0.02587 0.16921 -0.02847 0.18125 C -0.02934 0.18518 -0.03107 0.19305 -0.03107 0.19352 C -0.03385 0.23703 -0.03524 0.28773 -0.04653 0.32916 C -0.04982 0.34051 -0.05416 0.34352 -0.05937 0.35301 C -0.06232 0.3581 -0.06354 0.36551 -0.06719 0.36921 C -0.0717 0.37384 -0.08264 0.37731 -0.08264 0.37754 " pathEditMode="relative" rAng="0" ptsTypes="fffffffffA">
                                      <p:cBhvr>
                                        <p:cTn id="5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00" y="1760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C 0.03333 0.03658 -0.00539 -0.00949 0.01961 0.03426 C 0.02795 0.04838 0.04392 0.05926 0.0526 0.07315 C 0.06909 0.10023 0.06961 0.12755 0.07916 0.15602 C 0.0842 0.17084 0.09236 0.18519 0.09878 0.19954 C 0.10104 0.2044 0.10573 0.21412 0.10573 0.21459 C 0.1125 0.26759 0.11614 0.32963 0.14496 0.38009 C 0.1533 0.39398 0.16475 0.39769 0.17795 0.40903 C 0.18524 0.41528 0.18854 0.42431 0.19757 0.42871 C 0.20902 0.43449 0.2375 0.43866 0.2375 0.43889 " pathEditMode="relative" rAng="0" ptsTypes="fffffffffA">
                                      <p:cBhvr>
                                        <p:cTn id="5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00" y="21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07 -0.07655 C 0.00659 0.01018 -0.01337 -0.03076 0.0026 0.09574 C 0.02083 0.24699 -0.10209 0.25925 0.10625 0.34528 " pathEditMode="relative" rAng="0" ptsTypes="ffA">
                                      <p:cBhvr>
                                        <p:cTn id="5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00" y="2110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375 -0.24583 C -0.1941 -0.12708 -0.16372 -0.18287 -0.18768 -0.00972 C -0.21597 0.197 -0.03212 0.21389 -0.34393 0.33195 " pathEditMode="relative" rAng="0" ptsTypes="ffA">
                                      <p:cBhvr>
                                        <p:cTn id="5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00" y="2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C 0.00156 0.04745 0.00034 0.13356 0.02847 0.16388 C 0.03055 0.17893 0.03316 0.18703 0.03715 0.20046 C 0.04166 0.2155 0.0368 0.20949 0.04392 0.22592 C 0.04566 0.23009 0.04861 0.23263 0.05052 0.2368 C 0.05642 0.25046 0.05833 0.26111 0.0658 0.27338 C 0.06736 0.28125 0.07205 0.28726 0.07239 0.29537 C 0.07448 0.32546 0.07326 0.35601 0.07448 0.38634 C 0.075 0.39652 0.08368 0.41435 0.08559 0.41921 C 0.08715 0.42291 0.08993 0.43032 0.08993 0.43055 C 0.0934 0.44838 0.09687 0.44768 0.10746 0.45208 C 0.10902 0.45694 0.11146 0.46134 0.11198 0.46666 C 0.1125 0.47152 0.10989 0.48125 0.10989 0.48148 " pathEditMode="relative" rAng="0" ptsTypes="ffffffffffffA">
                                      <p:cBhvr>
                                        <p:cTn id="6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0" y="24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785 -0.01805 C -0.03872 0.04329 -0.02604 0.17686 -0.0533 0.25209 C -0.05625 0.27385 -0.05955 0.27871 -0.0665 0.29723 C -0.07535 0.32061 -0.08351 0.35162 -0.09514 0.3713 C -0.09966 0.39028 -0.10469 0.39815 -0.1125 0.41297 C -0.12257 0.43241 -0.11337 0.42061 -0.12414 0.43264 C -0.13594 0.47361 -0.11945 0.42199 -0.13368 0.45162 C -0.1349 0.4544 -0.13438 0.45834 -0.13542 0.46135 C -0.14011 0.47292 -0.14757 0.48264 -0.15261 0.49352 C -0.15556 0.49977 -0.15799 0.50648 -0.16042 0.51297 C -0.16268 0.51852 -0.17205 0.51922 -0.17205 0.51945 C -0.18455 0.53357 -0.21354 0.53241 -0.22917 0.53241 " pathEditMode="relative" rAng="0" ptsTypes="fffffffffffA">
                                      <p:cBhvr>
                                        <p:cTn id="6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000" y="27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  <p:bldP spid="21" grpId="0"/>
      <p:bldP spid="23" grpId="0"/>
      <p:bldP spid="24" grpId="0"/>
      <p:bldP spid="25" grpId="0"/>
      <p:bldP spid="26" grpId="0"/>
      <p:bldP spid="29" grpId="0"/>
      <p:bldP spid="30" grpId="0"/>
      <p:bldP spid="35" grpId="0"/>
      <p:bldP spid="36" grpId="0"/>
      <p:bldP spid="37" grpId="0"/>
      <p:bldP spid="38" grpId="0"/>
      <p:bldP spid="3" grpId="0" animBg="1"/>
      <p:bldP spid="7" grpId="0" animBg="1"/>
      <p:bldP spid="13" grpId="0"/>
      <p:bldP spid="14" grpId="0"/>
      <p:bldP spid="27" grpId="0" animBg="1"/>
      <p:bldP spid="28" grpId="0"/>
      <p:bldP spid="43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000" y="609600"/>
            <a:ext cx="7645400" cy="573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/>
        </p:nvSpPr>
        <p:spPr>
          <a:xfrm>
            <a:off x="11277600" y="36576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362200" y="3886200"/>
            <a:ext cx="3733800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95600" y="5410200"/>
            <a:ext cx="35052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14400" y="5257800"/>
            <a:ext cx="1600200" cy="838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1805</TotalTime>
  <Words>227</Words>
  <Application>Microsoft Office PowerPoint</Application>
  <PresentationFormat>On-screen Show (4:3)</PresentationFormat>
  <Paragraphs>75</Paragraphs>
  <Slides>15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 সেট(set)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প্র</dc:title>
  <dc:creator/>
  <cp:lastModifiedBy>Doel-1612i3</cp:lastModifiedBy>
  <cp:revision>281</cp:revision>
  <dcterms:created xsi:type="dcterms:W3CDTF">2006-08-16T00:00:00Z</dcterms:created>
  <dcterms:modified xsi:type="dcterms:W3CDTF">2013-07-07T05:44:17Z</dcterms:modified>
</cp:coreProperties>
</file>