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5A46-539E-443C-8F95-7898840E3138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98BB6-7967-42CF-9E51-272C4C14F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5A46-539E-443C-8F95-7898840E3138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98BB6-7967-42CF-9E51-272C4C14F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5A46-539E-443C-8F95-7898840E3138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98BB6-7967-42CF-9E51-272C4C14F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5A46-539E-443C-8F95-7898840E3138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98BB6-7967-42CF-9E51-272C4C14F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5A46-539E-443C-8F95-7898840E3138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98BB6-7967-42CF-9E51-272C4C14F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5A46-539E-443C-8F95-7898840E3138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98BB6-7967-42CF-9E51-272C4C14F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5A46-539E-443C-8F95-7898840E3138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98BB6-7967-42CF-9E51-272C4C14F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5A46-539E-443C-8F95-7898840E3138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98BB6-7967-42CF-9E51-272C4C14F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5A46-539E-443C-8F95-7898840E3138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98BB6-7967-42CF-9E51-272C4C14F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5A46-539E-443C-8F95-7898840E3138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98BB6-7967-42CF-9E51-272C4C14F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5A46-539E-443C-8F95-7898840E3138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98BB6-7967-42CF-9E51-272C4C14F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05A46-539E-443C-8F95-7898840E3138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98BB6-7967-42CF-9E51-272C4C14F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-76200" y="2209800"/>
            <a:ext cx="5943600" cy="25908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দীলিপ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কুমার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দাস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এস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(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ফাস্ট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ইন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ফাস্ট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)</a:t>
            </a:r>
          </a:p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এম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.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এস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গনিত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)</a:t>
            </a:r>
          </a:p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.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এড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(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ফাস্ট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ক্লাস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)</a:t>
            </a:r>
          </a:p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গনিত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)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85800" y="5105400"/>
            <a:ext cx="4648200" cy="1524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মৌচাক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স্কাউট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মৌচাক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কালিয়াকৈর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গাজীপুর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193" name="Picture 1" descr="C:\Users\User\Desktop\Dilip\DSC0036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106400" y="10872786"/>
            <a:ext cx="9220200" cy="7415213"/>
          </a:xfrm>
          <a:prstGeom prst="rect">
            <a:avLst/>
          </a:prstGeom>
          <a:noFill/>
        </p:spPr>
      </p:pic>
      <p:pic>
        <p:nvPicPr>
          <p:cNvPr id="8194" name="Picture 2" descr="C:\Users\User\Desktop\Dilip\12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372" y="304800"/>
            <a:ext cx="2103120" cy="2286000"/>
          </a:xfrm>
          <a:prstGeom prst="rect">
            <a:avLst/>
          </a:prstGeom>
          <a:noFill/>
        </p:spPr>
      </p:pic>
      <p:sp>
        <p:nvSpPr>
          <p:cNvPr id="7" name="Down Arrow Callout 6"/>
          <p:cNvSpPr/>
          <p:nvPr/>
        </p:nvSpPr>
        <p:spPr>
          <a:xfrm>
            <a:off x="1676400" y="152400"/>
            <a:ext cx="2590800" cy="1905000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c 2"/>
          <p:cNvSpPr/>
          <p:nvPr/>
        </p:nvSpPr>
        <p:spPr>
          <a:xfrm>
            <a:off x="3276600" y="1371600"/>
            <a:ext cx="1143000" cy="1981200"/>
          </a:xfrm>
          <a:prstGeom prst="arc">
            <a:avLst>
              <a:gd name="adj1" fmla="val 15986186"/>
              <a:gd name="adj2" fmla="val 5274865"/>
            </a:avLst>
          </a:prstGeom>
          <a:ln cap="rnd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>
            <a:stCxn id="3" idx="0"/>
          </p:cNvCxnSpPr>
          <p:nvPr/>
        </p:nvCxnSpPr>
        <p:spPr>
          <a:xfrm rot="10800000" flipH="1" flipV="1">
            <a:off x="3786766" y="1377321"/>
            <a:ext cx="99434" cy="1975478"/>
          </a:xfrm>
          <a:prstGeom prst="line">
            <a:avLst/>
          </a:prstGeom>
          <a:ln cap="rnd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Moon 13"/>
          <p:cNvSpPr/>
          <p:nvPr/>
        </p:nvSpPr>
        <p:spPr>
          <a:xfrm rot="10800000">
            <a:off x="6249189" y="1447800"/>
            <a:ext cx="1218411" cy="1932601"/>
          </a:xfrm>
          <a:prstGeom prst="moo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62000" y="4963180"/>
            <a:ext cx="1696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দ্বি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উত্তল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লেন্স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0" y="4953000"/>
            <a:ext cx="20697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সমতলোত্তল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লেন্স</a:t>
            </a:r>
            <a:endParaRPr lang="en-US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943600" y="496318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অবতলোত্তল</a:t>
            </a:r>
            <a:r>
              <a:rPr lang="en-US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লেন্স</a:t>
            </a:r>
            <a:endParaRPr lang="en-US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4" descr="3563_16_convex"/>
          <p:cNvPicPr>
            <a:picLocks noChangeAspect="1" noChangeArrowheads="1"/>
          </p:cNvPicPr>
          <p:nvPr/>
        </p:nvPicPr>
        <p:blipFill>
          <a:blip r:embed="rId2"/>
          <a:srcRect r="70589"/>
          <a:stretch>
            <a:fillRect/>
          </a:stretch>
        </p:blipFill>
        <p:spPr bwMode="auto">
          <a:xfrm>
            <a:off x="1447800" y="1066800"/>
            <a:ext cx="762000" cy="2733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/>
      <p:bldP spid="15" grpId="0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 rot="5400000">
            <a:off x="3886994" y="2057400"/>
            <a:ext cx="22860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Arc 12"/>
          <p:cNvSpPr/>
          <p:nvPr/>
        </p:nvSpPr>
        <p:spPr>
          <a:xfrm rot="10800000">
            <a:off x="5943600" y="533400"/>
            <a:ext cx="1371600" cy="2971800"/>
          </a:xfrm>
          <a:prstGeom prst="arc">
            <a:avLst>
              <a:gd name="adj1" fmla="val 17580863"/>
              <a:gd name="adj2" fmla="val 4119461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5029200" y="885229"/>
            <a:ext cx="1143087" cy="2917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029200" y="3124200"/>
            <a:ext cx="11430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Arc 20"/>
          <p:cNvSpPr/>
          <p:nvPr/>
        </p:nvSpPr>
        <p:spPr>
          <a:xfrm rot="10800000">
            <a:off x="7239000" y="685800"/>
            <a:ext cx="1371600" cy="2971800"/>
          </a:xfrm>
          <a:prstGeom prst="arc">
            <a:avLst>
              <a:gd name="adj1" fmla="val 16603843"/>
              <a:gd name="adj2" fmla="val 5142152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c 21"/>
          <p:cNvSpPr/>
          <p:nvPr/>
        </p:nvSpPr>
        <p:spPr>
          <a:xfrm rot="10800000">
            <a:off x="7762264" y="762000"/>
            <a:ext cx="1371600" cy="2971800"/>
          </a:xfrm>
          <a:prstGeom prst="arc">
            <a:avLst>
              <a:gd name="adj1" fmla="val 16969606"/>
              <a:gd name="adj2" fmla="val 5417682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>
            <a:stCxn id="21" idx="2"/>
            <a:endCxn id="22" idx="2"/>
          </p:cNvCxnSpPr>
          <p:nvPr/>
        </p:nvCxnSpPr>
        <p:spPr>
          <a:xfrm>
            <a:off x="7814593" y="705112"/>
            <a:ext cx="641113" cy="5698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1" idx="0"/>
          </p:cNvCxnSpPr>
          <p:nvPr/>
        </p:nvCxnSpPr>
        <p:spPr>
          <a:xfrm flipV="1">
            <a:off x="7754905" y="3581400"/>
            <a:ext cx="398495" cy="2988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295400" y="4825425"/>
            <a:ext cx="19960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দ্বিঅবতল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লেন্স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14800" y="4886980"/>
            <a:ext cx="21387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সমতলাবতল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লেন্স</a:t>
            </a:r>
            <a:endParaRPr lang="en-US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781800" y="4876800"/>
            <a:ext cx="1935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উত্তলাবতল</a:t>
            </a:r>
            <a:r>
              <a:rPr lang="en-US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লেন্স</a:t>
            </a:r>
            <a:endParaRPr lang="en-US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7" name="Picture 6" descr="A4biconc"/>
          <p:cNvPicPr>
            <a:picLocks noChangeAspect="1" noChangeArrowheads="1"/>
          </p:cNvPicPr>
          <p:nvPr/>
        </p:nvPicPr>
        <p:blipFill>
          <a:blip r:embed="rId2"/>
          <a:srcRect r="2942" b="5087"/>
          <a:stretch>
            <a:fillRect/>
          </a:stretch>
        </p:blipFill>
        <p:spPr bwMode="auto">
          <a:xfrm>
            <a:off x="1600200" y="1066800"/>
            <a:ext cx="1476375" cy="1981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3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3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3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1" grpId="0" animBg="1"/>
      <p:bldP spid="22" grpId="0" animBg="1"/>
      <p:bldP spid="33" grpId="0"/>
      <p:bldP spid="34" grpId="0"/>
      <p:bldP spid="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457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905000" y="457200"/>
            <a:ext cx="5105400" cy="12192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143000" y="2971800"/>
            <a:ext cx="7239000" cy="3276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 typeface="Wingdings" pitchFamily="2" charset="2"/>
              <a:buChar char="Ø"/>
            </a:pP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উত্তল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লেন্স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?</a:t>
            </a:r>
          </a:p>
          <a:p>
            <a:pPr algn="just">
              <a:buFont typeface="Wingdings" pitchFamily="2" charset="2"/>
              <a:buChar char="Ø"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অবতল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লেন্স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?</a:t>
            </a:r>
          </a:p>
          <a:p>
            <a:pPr algn="just">
              <a:buFont typeface="Wingdings" pitchFamily="2" charset="2"/>
              <a:buChar char="Ø"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উত্তল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লেন্স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?</a:t>
            </a:r>
          </a:p>
          <a:p>
            <a:pPr algn="just">
              <a:buFont typeface="Wingdings" pitchFamily="2" charset="2"/>
              <a:buChar char="Ø"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অবতল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লেন্স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4038600" y="1828800"/>
            <a:ext cx="838200" cy="978408"/>
          </a:xfrm>
          <a:prstGeom prst="downArrow">
            <a:avLst>
              <a:gd name="adj1" fmla="val 50000"/>
              <a:gd name="adj2" fmla="val 483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Callout 1"/>
          <p:cNvSpPr/>
          <p:nvPr/>
        </p:nvSpPr>
        <p:spPr>
          <a:xfrm>
            <a:off x="2438400" y="1143000"/>
            <a:ext cx="4495800" cy="1905000"/>
          </a:xfrm>
          <a:prstGeom prst="downArrow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বাড়ীর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09600" y="3124200"/>
            <a:ext cx="7543800" cy="2667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একে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লেন্সের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আলোক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কেন্দ্র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,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প্রধান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ফোকাস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,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ফোকাস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দূরত্ব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,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বক্রতার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কেন্দ্র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চিহ্নিত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C:\Users\User\Downloads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3426476"/>
            <a:ext cx="4419600" cy="2745724"/>
          </a:xfrm>
          <a:prstGeom prst="rect">
            <a:avLst/>
          </a:prstGeom>
          <a:noFill/>
        </p:spPr>
      </p:pic>
      <p:sp>
        <p:nvSpPr>
          <p:cNvPr id="5" name="Oval 4"/>
          <p:cNvSpPr/>
          <p:nvPr/>
        </p:nvSpPr>
        <p:spPr>
          <a:xfrm>
            <a:off x="2362200" y="457200"/>
            <a:ext cx="4419600" cy="167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1219200"/>
            <a:ext cx="6705600" cy="4114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শ্রেনী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:  ১০ম</a:t>
            </a:r>
          </a:p>
          <a:p>
            <a:pPr algn="ctr"/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:</a:t>
            </a:r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পদার্থ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বিজ্ঞান</a:t>
            </a:r>
            <a:endParaRPr lang="en-US" sz="48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: ৫০মিনিট</a:t>
            </a:r>
          </a:p>
          <a:p>
            <a:pPr algn="ctr"/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তারিখ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:  ৩০-০৬-২০১৩</a:t>
            </a:r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1905000" y="3124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pic>
        <p:nvPicPr>
          <p:cNvPr id="22" name="Picture 21" descr="meade-travelview-16x50-binocula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4601" y="652653"/>
            <a:ext cx="2706606" cy="2395347"/>
          </a:xfrm>
          <a:prstGeom prst="rect">
            <a:avLst/>
          </a:prstGeom>
        </p:spPr>
      </p:pic>
      <p:pic>
        <p:nvPicPr>
          <p:cNvPr id="24" name="Picture 23" descr="master_CELE26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67000" y="3352800"/>
            <a:ext cx="3429000" cy="3429000"/>
          </a:xfrm>
          <a:prstGeom prst="rect">
            <a:avLst/>
          </a:prstGeom>
        </p:spPr>
      </p:pic>
      <p:pic>
        <p:nvPicPr>
          <p:cNvPr id="26" name="Picture 25" descr="26378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745" y="457200"/>
            <a:ext cx="2660073" cy="2438400"/>
          </a:xfrm>
          <a:prstGeom prst="rect">
            <a:avLst/>
          </a:prstGeom>
        </p:spPr>
      </p:pic>
      <p:pic>
        <p:nvPicPr>
          <p:cNvPr id="28" name="Picture 27" descr="e-p3-black--rightside-ez-m1442iir-xl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19400" y="762000"/>
            <a:ext cx="3448468" cy="2286000"/>
          </a:xfrm>
          <a:prstGeom prst="rect">
            <a:avLst/>
          </a:prstGeom>
        </p:spPr>
      </p:pic>
      <p:pic>
        <p:nvPicPr>
          <p:cNvPr id="30" name="Picture 13" descr="3563_16_convex"/>
          <p:cNvPicPr>
            <a:picLocks noChangeAspect="1" noChangeArrowheads="1"/>
          </p:cNvPicPr>
          <p:nvPr/>
        </p:nvPicPr>
        <p:blipFill>
          <a:blip r:embed="rId6"/>
          <a:srcRect l="76471" b="5226"/>
          <a:stretch>
            <a:fillRect/>
          </a:stretch>
        </p:blipFill>
        <p:spPr bwMode="auto">
          <a:xfrm>
            <a:off x="7086600" y="3733800"/>
            <a:ext cx="1143000" cy="2590800"/>
          </a:xfrm>
          <a:prstGeom prst="rect">
            <a:avLst/>
          </a:prstGeom>
          <a:noFill/>
        </p:spPr>
      </p:pic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3200400" y="3886200"/>
            <a:ext cx="1828800" cy="2590800"/>
            <a:chOff x="2208" y="864"/>
            <a:chExt cx="1152" cy="1632"/>
          </a:xfrm>
        </p:grpSpPr>
        <p:grpSp>
          <p:nvGrpSpPr>
            <p:cNvPr id="3" name="Group 16"/>
            <p:cNvGrpSpPr>
              <a:grpSpLocks/>
            </p:cNvGrpSpPr>
            <p:nvPr/>
          </p:nvGrpSpPr>
          <p:grpSpPr bwMode="auto">
            <a:xfrm>
              <a:off x="2208" y="864"/>
              <a:ext cx="1152" cy="1632"/>
              <a:chOff x="2064" y="720"/>
              <a:chExt cx="1152" cy="1632"/>
            </a:xfrm>
          </p:grpSpPr>
          <p:pic>
            <p:nvPicPr>
              <p:cNvPr id="36" name="Picture 17" descr="A4biconc"/>
              <p:cNvPicPr>
                <a:picLocks noChangeAspect="1" noChangeArrowheads="1"/>
              </p:cNvPicPr>
              <p:nvPr/>
            </p:nvPicPr>
            <p:blipFill>
              <a:blip r:embed="rId7"/>
              <a:srcRect r="5882" b="4561"/>
              <a:stretch>
                <a:fillRect/>
              </a:stretch>
            </p:blipFill>
            <p:spPr bwMode="auto">
              <a:xfrm>
                <a:off x="2064" y="720"/>
                <a:ext cx="1152" cy="1632"/>
              </a:xfrm>
              <a:prstGeom prst="rect">
                <a:avLst/>
              </a:prstGeom>
              <a:noFill/>
            </p:spPr>
          </p:pic>
          <p:sp>
            <p:nvSpPr>
              <p:cNvPr id="37" name="Rectangle 18"/>
              <p:cNvSpPr>
                <a:spLocks noChangeArrowheads="1"/>
              </p:cNvSpPr>
              <p:nvPr/>
            </p:nvSpPr>
            <p:spPr bwMode="auto">
              <a:xfrm>
                <a:off x="2112" y="720"/>
                <a:ext cx="480" cy="16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5" name="Line 19"/>
            <p:cNvSpPr>
              <a:spLocks noChangeShapeType="1"/>
            </p:cNvSpPr>
            <p:nvPr/>
          </p:nvSpPr>
          <p:spPr bwMode="auto">
            <a:xfrm>
              <a:off x="2736" y="864"/>
              <a:ext cx="0" cy="15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8" name="Picture 4" descr="3563_16_convex"/>
          <p:cNvPicPr>
            <a:picLocks noChangeAspect="1" noChangeArrowheads="1"/>
          </p:cNvPicPr>
          <p:nvPr/>
        </p:nvPicPr>
        <p:blipFill>
          <a:blip r:embed="rId6"/>
          <a:srcRect r="70589"/>
          <a:stretch>
            <a:fillRect/>
          </a:stretch>
        </p:blipFill>
        <p:spPr bwMode="auto">
          <a:xfrm>
            <a:off x="1600200" y="457200"/>
            <a:ext cx="762000" cy="2733675"/>
          </a:xfrm>
          <a:prstGeom prst="rect">
            <a:avLst/>
          </a:prstGeom>
          <a:noFill/>
        </p:spPr>
      </p:pic>
      <p:pic>
        <p:nvPicPr>
          <p:cNvPr id="39" name="Picture 5" descr="3563_16_convex"/>
          <p:cNvPicPr>
            <a:picLocks noChangeAspect="1" noChangeArrowheads="1"/>
          </p:cNvPicPr>
          <p:nvPr/>
        </p:nvPicPr>
        <p:blipFill>
          <a:blip r:embed="rId6"/>
          <a:srcRect l="44118" r="38235"/>
          <a:stretch>
            <a:fillRect/>
          </a:stretch>
        </p:blipFill>
        <p:spPr bwMode="auto">
          <a:xfrm>
            <a:off x="4419600" y="457200"/>
            <a:ext cx="457200" cy="2733675"/>
          </a:xfrm>
          <a:prstGeom prst="rect">
            <a:avLst/>
          </a:prstGeom>
          <a:noFill/>
        </p:spPr>
      </p:pic>
      <p:pic>
        <p:nvPicPr>
          <p:cNvPr id="40" name="Picture 14" descr="A4biconc"/>
          <p:cNvPicPr>
            <a:picLocks noChangeAspect="1" noChangeArrowheads="1"/>
          </p:cNvPicPr>
          <p:nvPr/>
        </p:nvPicPr>
        <p:blipFill>
          <a:blip r:embed="rId7"/>
          <a:srcRect r="5882" b="4561"/>
          <a:stretch>
            <a:fillRect/>
          </a:stretch>
        </p:blipFill>
        <p:spPr bwMode="auto">
          <a:xfrm>
            <a:off x="990600" y="3886200"/>
            <a:ext cx="1828800" cy="2590800"/>
          </a:xfrm>
          <a:prstGeom prst="rect">
            <a:avLst/>
          </a:prstGeom>
          <a:noFill/>
        </p:spPr>
      </p:pic>
      <p:pic>
        <p:nvPicPr>
          <p:cNvPr id="41" name="Picture 40" descr="1267215981_76743171_1-Telescope-Hyderabad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4800" y="3581400"/>
            <a:ext cx="3211976" cy="2819400"/>
          </a:xfrm>
          <a:prstGeom prst="rect">
            <a:avLst/>
          </a:prstGeom>
        </p:spPr>
      </p:pic>
      <p:pic>
        <p:nvPicPr>
          <p:cNvPr id="42" name="Picture 41" descr="contact-lens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67400" y="4034769"/>
            <a:ext cx="3074099" cy="2289831"/>
          </a:xfrm>
          <a:prstGeom prst="rect">
            <a:avLst/>
          </a:prstGeom>
        </p:spPr>
      </p:pic>
      <p:pic>
        <p:nvPicPr>
          <p:cNvPr id="43" name="Picture 42" descr="3563_16_convex.jpg"/>
          <p:cNvPicPr>
            <a:picLocks noChangeAspect="1"/>
          </p:cNvPicPr>
          <p:nvPr/>
        </p:nvPicPr>
        <p:blipFill>
          <a:blip r:embed="rId6"/>
          <a:srcRect l="73529" r="-5881" b="5227"/>
          <a:stretch>
            <a:fillRect/>
          </a:stretch>
        </p:blipFill>
        <p:spPr>
          <a:xfrm rot="10800000">
            <a:off x="7086600" y="533400"/>
            <a:ext cx="1371600" cy="2590800"/>
          </a:xfrm>
          <a:prstGeom prst="rect">
            <a:avLst/>
          </a:prstGeom>
        </p:spPr>
      </p:pic>
      <p:sp>
        <p:nvSpPr>
          <p:cNvPr id="44" name="TextBox 43"/>
          <p:cNvSpPr txBox="1"/>
          <p:nvPr/>
        </p:nvSpPr>
        <p:spPr>
          <a:xfrm>
            <a:off x="1828800" y="2133600"/>
            <a:ext cx="56388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লেন্স</a:t>
            </a:r>
          </a:p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              LENS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4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4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5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8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1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4" dur="1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0" dur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3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52600" y="228600"/>
            <a:ext cx="4800600" cy="1524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: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2057400"/>
            <a:ext cx="8534400" cy="4495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400" i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4400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i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400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i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4400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i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</a:t>
            </a:r>
            <a:r>
              <a:rPr lang="en-US" sz="4400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্ষ</a:t>
            </a:r>
            <a:r>
              <a:rPr lang="en-US" sz="4400" i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ার্থী</a:t>
            </a:r>
            <a:r>
              <a:rPr lang="en-US" sz="4400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র</a:t>
            </a:r>
            <a:r>
              <a:rPr lang="en-US" sz="4400" i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া</a:t>
            </a:r>
          </a:p>
          <a:p>
            <a:pPr>
              <a:buFont typeface="Wingdings" pitchFamily="2" charset="2"/>
              <a:buChar char="q"/>
            </a:pP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লেন্স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  লেন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্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তৈরী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লেন্সের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প্রকারভেদ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লেন্সের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আলোক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কেন্দ্র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,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প্রধান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অক্ষ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,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প্রধান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ফোকাস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,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ফোকাস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দূরত্ব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,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ফোকাস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সংজ্ঞা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দিতে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5715000" y="341086"/>
            <a:ext cx="2819400" cy="3164114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52400" y="304800"/>
            <a:ext cx="2819400" cy="3164114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/>
          <p:cNvSpPr/>
          <p:nvPr/>
        </p:nvSpPr>
        <p:spPr>
          <a:xfrm>
            <a:off x="4191000" y="2438400"/>
            <a:ext cx="381000" cy="2209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971800" y="4724400"/>
            <a:ext cx="2971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উত্তল</a:t>
            </a:r>
            <a:r>
              <a:rPr lang="en-US" sz="60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লেন্স</a:t>
            </a:r>
            <a:endParaRPr lang="en-US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5867400"/>
            <a:ext cx="87414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উত্তল</a:t>
            </a:r>
            <a:r>
              <a:rPr lang="en-US" sz="2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লেন্স</a:t>
            </a:r>
            <a:r>
              <a:rPr lang="en-US" sz="2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লন্সের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মধ্যভাগ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পুরো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প্রান্ত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সরু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উত্তল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লেন্স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।</a:t>
            </a:r>
            <a:endParaRPr lang="en-US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16 -0.00255 L 0.22084 -0.0025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83 -0.00255 L -0.20417 -0.0025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7" grpId="0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52400" y="914400"/>
            <a:ext cx="2971800" cy="289560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5943600" y="914400"/>
            <a:ext cx="2971800" cy="289560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3962400" y="1371600"/>
            <a:ext cx="16764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038600" y="3352800"/>
            <a:ext cx="16002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3" name="Up Arrow 22"/>
          <p:cNvSpPr/>
          <p:nvPr/>
        </p:nvSpPr>
        <p:spPr>
          <a:xfrm>
            <a:off x="4495800" y="2971800"/>
            <a:ext cx="609600" cy="1524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895600" y="4495800"/>
            <a:ext cx="306045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অবতল</a:t>
            </a:r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লেন্স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" y="5486400"/>
            <a:ext cx="681629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অবতল</a:t>
            </a:r>
            <a:r>
              <a:rPr lang="en-US" sz="2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লেন্স</a:t>
            </a:r>
            <a:r>
              <a:rPr lang="en-US" sz="2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লেন্সর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মধ্যভাগ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সরু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প্রান্ত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পুরু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তাকে</a:t>
            </a:r>
            <a:endParaRPr lang="en-US" sz="28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অবতল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লেন্স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।</a:t>
            </a:r>
            <a:endParaRPr lang="en-US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25 0.0111 L 0.1375 0.011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583 4.19056E-6 L -0.07917 4.19056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23" grpId="0" animBg="1"/>
      <p:bldP spid="2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c 1"/>
          <p:cNvSpPr/>
          <p:nvPr/>
        </p:nvSpPr>
        <p:spPr>
          <a:xfrm>
            <a:off x="3048000" y="1219200"/>
            <a:ext cx="1066800" cy="3429000"/>
          </a:xfrm>
          <a:prstGeom prst="arc">
            <a:avLst>
              <a:gd name="adj1" fmla="val 16473126"/>
              <a:gd name="adj2" fmla="val 4781131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rc 2"/>
          <p:cNvSpPr/>
          <p:nvPr/>
        </p:nvSpPr>
        <p:spPr>
          <a:xfrm rot="10800000">
            <a:off x="3352800" y="1066800"/>
            <a:ext cx="1371600" cy="3429000"/>
          </a:xfrm>
          <a:prstGeom prst="arc">
            <a:avLst>
              <a:gd name="adj1" fmla="val 16520228"/>
              <a:gd name="adj2" fmla="val 4622737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295400" y="2819400"/>
            <a:ext cx="5410200" cy="76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828800" y="762000"/>
            <a:ext cx="1600200" cy="1219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6200000" flipH="1">
            <a:off x="2971800" y="2438400"/>
            <a:ext cx="1600200" cy="685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114800" y="3581400"/>
            <a:ext cx="2057400" cy="1447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 flipV="1">
            <a:off x="3886200" y="1371600"/>
            <a:ext cx="1828800" cy="1371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172200" y="838200"/>
            <a:ext cx="23214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NikoshLightBAN" pitchFamily="2" charset="0"/>
                <a:cs typeface="NikoshLightBAN" pitchFamily="2" charset="0"/>
              </a:rPr>
              <a:t>আলোক</a:t>
            </a:r>
            <a:r>
              <a:rPr lang="en-US" sz="4000" dirty="0" smtClean="0">
                <a:solidFill>
                  <a:srgbClr val="FF0000"/>
                </a:solidFill>
                <a:latin typeface="NikoshLightBAN" pitchFamily="2" charset="0"/>
                <a:cs typeface="NikoshLight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LightBAN" pitchFamily="2" charset="0"/>
                <a:cs typeface="NikoshLightBAN" pitchFamily="2" charset="0"/>
              </a:rPr>
              <a:t>কেন্দ্র</a:t>
            </a:r>
            <a:endParaRPr lang="en-US" dirty="0">
              <a:solidFill>
                <a:srgbClr val="FF0000"/>
              </a:solidFill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52800" y="2797314"/>
            <a:ext cx="5693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C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838200" y="685800"/>
            <a:ext cx="4572000" cy="2733675"/>
            <a:chOff x="528" y="672"/>
            <a:chExt cx="2880" cy="1722"/>
          </a:xfrm>
        </p:grpSpPr>
        <p:pic>
          <p:nvPicPr>
            <p:cNvPr id="3" name="Picture 4" descr="3563_16_convex"/>
            <p:cNvPicPr>
              <a:picLocks noChangeAspect="1" noChangeArrowheads="1"/>
            </p:cNvPicPr>
            <p:nvPr/>
          </p:nvPicPr>
          <p:blipFill>
            <a:blip r:embed="rId2"/>
            <a:srcRect r="70589"/>
            <a:stretch>
              <a:fillRect/>
            </a:stretch>
          </p:blipFill>
          <p:spPr bwMode="auto">
            <a:xfrm>
              <a:off x="1680" y="672"/>
              <a:ext cx="480" cy="1722"/>
            </a:xfrm>
            <a:prstGeom prst="rect">
              <a:avLst/>
            </a:prstGeom>
            <a:noFill/>
          </p:spPr>
        </p:pic>
        <p:sp>
          <p:nvSpPr>
            <p:cNvPr id="4" name="Line 5"/>
            <p:cNvSpPr>
              <a:spLocks noChangeShapeType="1"/>
            </p:cNvSpPr>
            <p:nvPr/>
          </p:nvSpPr>
          <p:spPr bwMode="auto">
            <a:xfrm>
              <a:off x="528" y="1488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Line 9"/>
            <p:cNvSpPr>
              <a:spLocks noChangeShapeType="1"/>
            </p:cNvSpPr>
            <p:nvPr/>
          </p:nvSpPr>
          <p:spPr bwMode="auto">
            <a:xfrm>
              <a:off x="1920" y="672"/>
              <a:ext cx="0" cy="15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990600" y="1066800"/>
            <a:ext cx="4800600" cy="1752600"/>
            <a:chOff x="576" y="912"/>
            <a:chExt cx="3216" cy="1296"/>
          </a:xfrm>
        </p:grpSpPr>
        <p:sp>
          <p:nvSpPr>
            <p:cNvPr id="7" name="Line 12"/>
            <p:cNvSpPr>
              <a:spLocks noChangeShapeType="1"/>
            </p:cNvSpPr>
            <p:nvPr/>
          </p:nvSpPr>
          <p:spPr bwMode="auto">
            <a:xfrm>
              <a:off x="576" y="912"/>
              <a:ext cx="134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16"/>
            <p:cNvSpPr>
              <a:spLocks noChangeShapeType="1"/>
            </p:cNvSpPr>
            <p:nvPr/>
          </p:nvSpPr>
          <p:spPr bwMode="auto">
            <a:xfrm>
              <a:off x="1920" y="912"/>
              <a:ext cx="1872" cy="129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23"/>
          <p:cNvGrpSpPr>
            <a:grpSpLocks/>
          </p:cNvGrpSpPr>
          <p:nvPr/>
        </p:nvGrpSpPr>
        <p:grpSpPr bwMode="auto">
          <a:xfrm>
            <a:off x="914400" y="1524000"/>
            <a:ext cx="4953000" cy="914400"/>
            <a:chOff x="576" y="1200"/>
            <a:chExt cx="3120" cy="624"/>
          </a:xfrm>
        </p:grpSpPr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576" y="1200"/>
              <a:ext cx="134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9"/>
            <p:cNvSpPr>
              <a:spLocks noChangeShapeType="1"/>
            </p:cNvSpPr>
            <p:nvPr/>
          </p:nvSpPr>
          <p:spPr bwMode="auto">
            <a:xfrm>
              <a:off x="1920" y="1200"/>
              <a:ext cx="1776" cy="62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25"/>
          <p:cNvGrpSpPr>
            <a:grpSpLocks/>
          </p:cNvGrpSpPr>
          <p:nvPr/>
        </p:nvGrpSpPr>
        <p:grpSpPr bwMode="auto">
          <a:xfrm>
            <a:off x="914400" y="1600200"/>
            <a:ext cx="4800600" cy="762000"/>
            <a:chOff x="576" y="1248"/>
            <a:chExt cx="3024" cy="480"/>
          </a:xfrm>
        </p:grpSpPr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576" y="1728"/>
              <a:ext cx="134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20"/>
            <p:cNvSpPr>
              <a:spLocks noChangeShapeType="1"/>
            </p:cNvSpPr>
            <p:nvPr/>
          </p:nvSpPr>
          <p:spPr bwMode="auto">
            <a:xfrm flipV="1">
              <a:off x="1920" y="1248"/>
              <a:ext cx="1680" cy="4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Group 24"/>
          <p:cNvGrpSpPr>
            <a:grpSpLocks/>
          </p:cNvGrpSpPr>
          <p:nvPr/>
        </p:nvGrpSpPr>
        <p:grpSpPr bwMode="auto">
          <a:xfrm>
            <a:off x="914400" y="1295400"/>
            <a:ext cx="4800600" cy="1447800"/>
            <a:chOff x="576" y="1056"/>
            <a:chExt cx="3024" cy="912"/>
          </a:xfrm>
        </p:grpSpPr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576" y="1968"/>
              <a:ext cx="134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22"/>
            <p:cNvSpPr>
              <a:spLocks noChangeShapeType="1"/>
            </p:cNvSpPr>
            <p:nvPr/>
          </p:nvSpPr>
          <p:spPr bwMode="auto">
            <a:xfrm flipV="1">
              <a:off x="1920" y="1056"/>
              <a:ext cx="1680" cy="91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" name="Group 29"/>
          <p:cNvGrpSpPr>
            <a:grpSpLocks/>
          </p:cNvGrpSpPr>
          <p:nvPr/>
        </p:nvGrpSpPr>
        <p:grpSpPr bwMode="auto">
          <a:xfrm>
            <a:off x="3581400" y="3581400"/>
            <a:ext cx="4648200" cy="2514600"/>
            <a:chOff x="2544" y="2448"/>
            <a:chExt cx="2928" cy="1584"/>
          </a:xfrm>
        </p:grpSpPr>
        <p:pic>
          <p:nvPicPr>
            <p:cNvPr id="19" name="Picture 26" descr="A4biconc"/>
            <p:cNvPicPr>
              <a:picLocks noChangeAspect="1" noChangeArrowheads="1"/>
            </p:cNvPicPr>
            <p:nvPr/>
          </p:nvPicPr>
          <p:blipFill>
            <a:blip r:embed="rId3"/>
            <a:srcRect r="5882" b="4561"/>
            <a:stretch>
              <a:fillRect/>
            </a:stretch>
          </p:blipFill>
          <p:spPr bwMode="auto">
            <a:xfrm>
              <a:off x="3456" y="2448"/>
              <a:ext cx="972" cy="1584"/>
            </a:xfrm>
            <a:prstGeom prst="rect">
              <a:avLst/>
            </a:prstGeom>
            <a:noFill/>
          </p:spPr>
        </p:pic>
        <p:sp>
          <p:nvSpPr>
            <p:cNvPr id="20" name="Line 27"/>
            <p:cNvSpPr>
              <a:spLocks noChangeShapeType="1"/>
            </p:cNvSpPr>
            <p:nvPr/>
          </p:nvSpPr>
          <p:spPr bwMode="auto">
            <a:xfrm>
              <a:off x="2544" y="312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28"/>
            <p:cNvSpPr>
              <a:spLocks noChangeShapeType="1"/>
            </p:cNvSpPr>
            <p:nvPr/>
          </p:nvSpPr>
          <p:spPr bwMode="auto">
            <a:xfrm>
              <a:off x="3984" y="2448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" name="Group 32"/>
          <p:cNvGrpSpPr>
            <a:grpSpLocks/>
          </p:cNvGrpSpPr>
          <p:nvPr/>
        </p:nvGrpSpPr>
        <p:grpSpPr bwMode="auto">
          <a:xfrm>
            <a:off x="3200400" y="2590800"/>
            <a:ext cx="5257800" cy="1295400"/>
            <a:chOff x="2016" y="1968"/>
            <a:chExt cx="3312" cy="816"/>
          </a:xfrm>
        </p:grpSpPr>
        <p:sp>
          <p:nvSpPr>
            <p:cNvPr id="23" name="Line 30"/>
            <p:cNvSpPr>
              <a:spLocks noChangeShapeType="1"/>
            </p:cNvSpPr>
            <p:nvPr/>
          </p:nvSpPr>
          <p:spPr bwMode="auto">
            <a:xfrm flipV="1">
              <a:off x="3696" y="1968"/>
              <a:ext cx="1632" cy="81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31"/>
            <p:cNvSpPr>
              <a:spLocks noChangeShapeType="1"/>
            </p:cNvSpPr>
            <p:nvPr/>
          </p:nvSpPr>
          <p:spPr bwMode="auto">
            <a:xfrm>
              <a:off x="2016" y="2784"/>
              <a:ext cx="168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" name="Group 36"/>
          <p:cNvGrpSpPr>
            <a:grpSpLocks/>
          </p:cNvGrpSpPr>
          <p:nvPr/>
        </p:nvGrpSpPr>
        <p:grpSpPr bwMode="auto">
          <a:xfrm>
            <a:off x="3200400" y="3200400"/>
            <a:ext cx="5715000" cy="990600"/>
            <a:chOff x="2016" y="2256"/>
            <a:chExt cx="3600" cy="624"/>
          </a:xfrm>
        </p:grpSpPr>
        <p:sp>
          <p:nvSpPr>
            <p:cNvPr id="26" name="Line 34"/>
            <p:cNvSpPr>
              <a:spLocks noChangeShapeType="1"/>
            </p:cNvSpPr>
            <p:nvPr/>
          </p:nvSpPr>
          <p:spPr bwMode="auto">
            <a:xfrm flipV="1">
              <a:off x="3696" y="2256"/>
              <a:ext cx="1920" cy="62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35"/>
            <p:cNvSpPr>
              <a:spLocks noChangeShapeType="1"/>
            </p:cNvSpPr>
            <p:nvPr/>
          </p:nvSpPr>
          <p:spPr bwMode="auto">
            <a:xfrm>
              <a:off x="2016" y="2880"/>
              <a:ext cx="168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" name="Line 37"/>
          <p:cNvSpPr>
            <a:spLocks noChangeShapeType="1"/>
          </p:cNvSpPr>
          <p:nvPr/>
        </p:nvSpPr>
        <p:spPr bwMode="auto">
          <a:xfrm>
            <a:off x="4419600" y="4953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38"/>
          <p:cNvSpPr>
            <a:spLocks noChangeShapeType="1"/>
          </p:cNvSpPr>
          <p:nvPr/>
        </p:nvSpPr>
        <p:spPr bwMode="auto">
          <a:xfrm flipV="1">
            <a:off x="4114800" y="3886200"/>
            <a:ext cx="1752600" cy="762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Line 39"/>
          <p:cNvSpPr>
            <a:spLocks noChangeShapeType="1"/>
          </p:cNvSpPr>
          <p:nvPr/>
        </p:nvSpPr>
        <p:spPr bwMode="auto">
          <a:xfrm flipV="1">
            <a:off x="4191000" y="4191000"/>
            <a:ext cx="1752600" cy="4572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1" name="Group 43"/>
          <p:cNvGrpSpPr>
            <a:grpSpLocks/>
          </p:cNvGrpSpPr>
          <p:nvPr/>
        </p:nvGrpSpPr>
        <p:grpSpPr bwMode="auto">
          <a:xfrm>
            <a:off x="3124200" y="5105400"/>
            <a:ext cx="5562600" cy="533400"/>
            <a:chOff x="1968" y="3456"/>
            <a:chExt cx="3504" cy="384"/>
          </a:xfrm>
        </p:grpSpPr>
        <p:sp>
          <p:nvSpPr>
            <p:cNvPr id="32" name="Line 40"/>
            <p:cNvSpPr>
              <a:spLocks noChangeShapeType="1"/>
            </p:cNvSpPr>
            <p:nvPr/>
          </p:nvSpPr>
          <p:spPr bwMode="auto">
            <a:xfrm>
              <a:off x="1968" y="3456"/>
              <a:ext cx="172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41"/>
            <p:cNvSpPr>
              <a:spLocks noChangeShapeType="1"/>
            </p:cNvSpPr>
            <p:nvPr/>
          </p:nvSpPr>
          <p:spPr bwMode="auto">
            <a:xfrm>
              <a:off x="3696" y="3456"/>
              <a:ext cx="1776" cy="3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" name="Line 42"/>
          <p:cNvSpPr>
            <a:spLocks noChangeShapeType="1"/>
          </p:cNvSpPr>
          <p:nvPr/>
        </p:nvSpPr>
        <p:spPr bwMode="auto">
          <a:xfrm>
            <a:off x="4191000" y="4648200"/>
            <a:ext cx="1752600" cy="4572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5" name="Group 52"/>
          <p:cNvGrpSpPr>
            <a:grpSpLocks/>
          </p:cNvGrpSpPr>
          <p:nvPr/>
        </p:nvGrpSpPr>
        <p:grpSpPr bwMode="auto">
          <a:xfrm>
            <a:off x="3124200" y="5410200"/>
            <a:ext cx="5029200" cy="914400"/>
            <a:chOff x="1968" y="3648"/>
            <a:chExt cx="3168" cy="576"/>
          </a:xfrm>
        </p:grpSpPr>
        <p:sp>
          <p:nvSpPr>
            <p:cNvPr id="36" name="Line 44"/>
            <p:cNvSpPr>
              <a:spLocks noChangeShapeType="1"/>
            </p:cNvSpPr>
            <p:nvPr/>
          </p:nvSpPr>
          <p:spPr bwMode="auto">
            <a:xfrm>
              <a:off x="1968" y="3648"/>
              <a:ext cx="172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45"/>
            <p:cNvSpPr>
              <a:spLocks noChangeShapeType="1"/>
            </p:cNvSpPr>
            <p:nvPr/>
          </p:nvSpPr>
          <p:spPr bwMode="auto">
            <a:xfrm>
              <a:off x="3696" y="3648"/>
              <a:ext cx="1440" cy="57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" name="Line 46"/>
          <p:cNvSpPr>
            <a:spLocks noChangeShapeType="1"/>
          </p:cNvSpPr>
          <p:nvPr/>
        </p:nvSpPr>
        <p:spPr bwMode="auto">
          <a:xfrm>
            <a:off x="4191000" y="4648200"/>
            <a:ext cx="1676400" cy="762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3505200" y="311973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প্রধান ফোকাস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0" name="Up Arrow 39"/>
          <p:cNvSpPr/>
          <p:nvPr/>
        </p:nvSpPr>
        <p:spPr>
          <a:xfrm>
            <a:off x="4343400" y="2209800"/>
            <a:ext cx="228600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Up Arrow 40"/>
          <p:cNvSpPr/>
          <p:nvPr/>
        </p:nvSpPr>
        <p:spPr>
          <a:xfrm rot="10800000">
            <a:off x="4114801" y="3505200"/>
            <a:ext cx="228600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41"/>
          <p:cNvGrpSpPr/>
          <p:nvPr/>
        </p:nvGrpSpPr>
        <p:grpSpPr>
          <a:xfrm>
            <a:off x="3962400" y="4262735"/>
            <a:ext cx="1906649" cy="2447330"/>
            <a:chOff x="3962400" y="4262735"/>
            <a:chExt cx="1906649" cy="2447330"/>
          </a:xfrm>
        </p:grpSpPr>
        <p:grpSp>
          <p:nvGrpSpPr>
            <p:cNvPr id="43" name="Group 49"/>
            <p:cNvGrpSpPr/>
            <p:nvPr/>
          </p:nvGrpSpPr>
          <p:grpSpPr>
            <a:xfrm>
              <a:off x="3962400" y="6172200"/>
              <a:ext cx="1828800" cy="537865"/>
              <a:chOff x="3962400" y="6172200"/>
              <a:chExt cx="1828800" cy="537865"/>
            </a:xfrm>
          </p:grpSpPr>
          <p:cxnSp>
            <p:nvCxnSpPr>
              <p:cNvPr id="45" name="Straight Arrow Connector 44"/>
              <p:cNvCxnSpPr/>
              <p:nvPr/>
            </p:nvCxnSpPr>
            <p:spPr>
              <a:xfrm>
                <a:off x="4114800" y="6172200"/>
                <a:ext cx="1676400" cy="1588"/>
              </a:xfrm>
              <a:prstGeom prst="straightConnector1">
                <a:avLst/>
              </a:prstGeom>
              <a:ln>
                <a:headEnd type="arrow"/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6" name="TextBox 45"/>
              <p:cNvSpPr txBox="1"/>
              <p:nvPr/>
            </p:nvSpPr>
            <p:spPr>
              <a:xfrm>
                <a:off x="3962400" y="6248400"/>
                <a:ext cx="17526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2400" dirty="0" smtClean="0">
                    <a:solidFill>
                      <a:srgbClr val="7030A0"/>
                    </a:solidFill>
                    <a:latin typeface="NikoshBAN" pitchFamily="2" charset="0"/>
                    <a:cs typeface="NikoshBAN" pitchFamily="2" charset="0"/>
                  </a:rPr>
                  <a:t>ফোকাস</a:t>
                </a:r>
                <a:r>
                  <a:rPr lang="en-US" sz="2400" dirty="0" smtClean="0">
                    <a:solidFill>
                      <a:srgbClr val="7030A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bn-BD" sz="2400" dirty="0" smtClean="0">
                    <a:solidFill>
                      <a:srgbClr val="7030A0"/>
                    </a:solidFill>
                    <a:latin typeface="NikoshBAN" pitchFamily="2" charset="0"/>
                    <a:cs typeface="NikoshBAN" pitchFamily="2" charset="0"/>
                  </a:rPr>
                  <a:t>দূরত্ব </a:t>
                </a:r>
                <a:r>
                  <a:rPr lang="en-US" sz="2400" dirty="0" smtClean="0">
                    <a:solidFill>
                      <a:srgbClr val="7030A0"/>
                    </a:solidFill>
                    <a:latin typeface="NikoshBAN" pitchFamily="2" charset="0"/>
                    <a:cs typeface="NikoshBAN" pitchFamily="2" charset="0"/>
                  </a:rPr>
                  <a:t> f</a:t>
                </a:r>
                <a:endParaRPr lang="en-US" sz="2400" dirty="0">
                  <a:solidFill>
                    <a:srgbClr val="7030A0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44" name="Rectangle 43"/>
            <p:cNvSpPr/>
            <p:nvPr/>
          </p:nvSpPr>
          <p:spPr>
            <a:xfrm>
              <a:off x="5562600" y="4262735"/>
              <a:ext cx="30644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 smtClean="0"/>
                <a:t>C</a:t>
              </a:r>
              <a:endParaRPr lang="en-US" sz="24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2743200" y="152400"/>
            <a:ext cx="2362200" cy="1905000"/>
            <a:chOff x="2743200" y="152400"/>
            <a:chExt cx="2362200" cy="1905000"/>
          </a:xfrm>
        </p:grpSpPr>
        <p:grpSp>
          <p:nvGrpSpPr>
            <p:cNvPr id="48" name="Group 47"/>
            <p:cNvGrpSpPr/>
            <p:nvPr/>
          </p:nvGrpSpPr>
          <p:grpSpPr>
            <a:xfrm>
              <a:off x="3048000" y="152400"/>
              <a:ext cx="2057400" cy="461665"/>
              <a:chOff x="3048000" y="152400"/>
              <a:chExt cx="2057400" cy="461665"/>
            </a:xfrm>
          </p:grpSpPr>
          <p:cxnSp>
            <p:nvCxnSpPr>
              <p:cNvPr id="50" name="Straight Arrow Connector 42"/>
              <p:cNvCxnSpPr/>
              <p:nvPr/>
            </p:nvCxnSpPr>
            <p:spPr>
              <a:xfrm>
                <a:off x="3048000" y="609600"/>
                <a:ext cx="1447800" cy="1588"/>
              </a:xfrm>
              <a:prstGeom prst="straightConnector1">
                <a:avLst/>
              </a:prstGeom>
              <a:ln>
                <a:headEnd type="arrow"/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1" name="TextBox 50"/>
              <p:cNvSpPr txBox="1"/>
              <p:nvPr/>
            </p:nvSpPr>
            <p:spPr>
              <a:xfrm>
                <a:off x="3048000" y="152400"/>
                <a:ext cx="2057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2400" dirty="0" smtClean="0">
                    <a:solidFill>
                      <a:srgbClr val="7030A0"/>
                    </a:solidFill>
                    <a:latin typeface="NikoshBAN" pitchFamily="2" charset="0"/>
                    <a:cs typeface="NikoshBAN" pitchFamily="2" charset="0"/>
                  </a:rPr>
                  <a:t>ফোকাস</a:t>
                </a:r>
                <a:r>
                  <a:rPr lang="en-US" sz="2400" dirty="0" smtClean="0">
                    <a:solidFill>
                      <a:srgbClr val="7030A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bn-BD" sz="2400" dirty="0" smtClean="0">
                    <a:solidFill>
                      <a:srgbClr val="7030A0"/>
                    </a:solidFill>
                    <a:latin typeface="NikoshBAN" pitchFamily="2" charset="0"/>
                    <a:cs typeface="NikoshBAN" pitchFamily="2" charset="0"/>
                  </a:rPr>
                  <a:t>দূরত্ব </a:t>
                </a:r>
                <a:r>
                  <a:rPr lang="en-US" sz="2400" dirty="0" smtClean="0">
                    <a:solidFill>
                      <a:srgbClr val="7030A0"/>
                    </a:solidFill>
                    <a:latin typeface="NikoshBAN" pitchFamily="2" charset="0"/>
                    <a:cs typeface="NikoshBAN" pitchFamily="2" charset="0"/>
                  </a:rPr>
                  <a:t> f</a:t>
                </a:r>
                <a:endParaRPr lang="en-US" sz="2400" dirty="0">
                  <a:solidFill>
                    <a:srgbClr val="7030A0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49" name="Rectangle 48"/>
            <p:cNvSpPr/>
            <p:nvPr/>
          </p:nvSpPr>
          <p:spPr>
            <a:xfrm>
              <a:off x="2743200" y="1600200"/>
              <a:ext cx="304800" cy="45720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 smtClean="0"/>
                <a:t>C</a:t>
              </a:r>
              <a:endParaRPr lang="en-US" sz="2400" dirty="0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4343400" y="1524000"/>
            <a:ext cx="3810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</a:t>
            </a:r>
            <a:endParaRPr lang="en-US" sz="2400" dirty="0"/>
          </a:p>
        </p:txBody>
      </p:sp>
      <p:sp>
        <p:nvSpPr>
          <p:cNvPr id="53" name="Rectangle 52"/>
          <p:cNvSpPr/>
          <p:nvPr/>
        </p:nvSpPr>
        <p:spPr>
          <a:xfrm>
            <a:off x="4038600" y="4643735"/>
            <a:ext cx="2976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F</a:t>
            </a:r>
            <a:endParaRPr lang="en-US" sz="2400" dirty="0"/>
          </a:p>
        </p:txBody>
      </p:sp>
      <p:sp>
        <p:nvSpPr>
          <p:cNvPr id="54" name="TextBox 53"/>
          <p:cNvSpPr txBox="1"/>
          <p:nvPr/>
        </p:nvSpPr>
        <p:spPr>
          <a:xfrm>
            <a:off x="5029200" y="710625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উত্তল বা অভিসারী লেন্স</a:t>
            </a:r>
            <a:endParaRPr lang="en-US" sz="32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28600" y="5968425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অবতল বা অপসারী লেন্স</a:t>
            </a:r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repeatCount="1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3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3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3" repeatCount="1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3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6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6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3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8" presetClass="entr" presetSubtype="3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8" presetClass="entr" presetSubtype="6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8" presetClass="entr" presetSubtype="6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4" grpId="0" animBg="1"/>
      <p:bldP spid="38" grpId="0" animBg="1"/>
      <p:bldP spid="39" grpId="0"/>
      <p:bldP spid="40" grpId="0" animBg="1"/>
      <p:bldP spid="41" grpId="0" animBg="1"/>
      <p:bldP spid="52" grpId="0"/>
      <p:bldP spid="53" grpId="0"/>
      <p:bldP spid="54" grpId="0"/>
      <p:bldP spid="5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arallelogram 15"/>
          <p:cNvSpPr/>
          <p:nvPr/>
        </p:nvSpPr>
        <p:spPr>
          <a:xfrm>
            <a:off x="4800600" y="2057400"/>
            <a:ext cx="1219200" cy="1981200"/>
          </a:xfrm>
          <a:prstGeom prst="parallelogram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828800" y="1838325"/>
            <a:ext cx="4572000" cy="2733675"/>
            <a:chOff x="528" y="672"/>
            <a:chExt cx="2880" cy="1722"/>
          </a:xfrm>
        </p:grpSpPr>
        <p:pic>
          <p:nvPicPr>
            <p:cNvPr id="9" name="Picture 4" descr="3563_16_convex"/>
            <p:cNvPicPr>
              <a:picLocks noChangeAspect="1" noChangeArrowheads="1"/>
            </p:cNvPicPr>
            <p:nvPr/>
          </p:nvPicPr>
          <p:blipFill>
            <a:blip r:embed="rId2"/>
            <a:srcRect r="70589"/>
            <a:stretch>
              <a:fillRect/>
            </a:stretch>
          </p:blipFill>
          <p:spPr bwMode="auto">
            <a:xfrm>
              <a:off x="1680" y="672"/>
              <a:ext cx="480" cy="1722"/>
            </a:xfrm>
            <a:prstGeom prst="rect">
              <a:avLst/>
            </a:prstGeom>
            <a:noFill/>
          </p:spPr>
        </p:pic>
        <p:sp>
          <p:nvSpPr>
            <p:cNvPr id="10" name="Line 5"/>
            <p:cNvSpPr>
              <a:spLocks noChangeShapeType="1"/>
            </p:cNvSpPr>
            <p:nvPr/>
          </p:nvSpPr>
          <p:spPr bwMode="auto">
            <a:xfrm>
              <a:off x="528" y="1488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1920" y="672"/>
              <a:ext cx="0" cy="15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222648" y="2362200"/>
            <a:ext cx="6351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F</a:t>
            </a:r>
            <a:r>
              <a:rPr lang="en-US" sz="4400" baseline="-25000" dirty="0" smtClean="0">
                <a:solidFill>
                  <a:srgbClr val="FF0000"/>
                </a:solidFill>
              </a:rPr>
              <a:t>1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57800" y="2362200"/>
            <a:ext cx="5934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F</a:t>
            </a:r>
            <a:r>
              <a:rPr lang="en-US" sz="4000" baseline="-25000" dirty="0" smtClean="0">
                <a:solidFill>
                  <a:srgbClr val="FF0000"/>
                </a:solidFill>
              </a:rPr>
              <a:t>2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5257800" y="3124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2438400" y="3124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 rot="5400000">
            <a:off x="5600700" y="1104900"/>
            <a:ext cx="83820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791200" y="304800"/>
            <a:ext cx="22846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>
                <a:solidFill>
                  <a:srgbClr val="7030A0"/>
                </a:solidFill>
                <a:latin typeface="NikoshLightBAN" pitchFamily="2" charset="0"/>
                <a:cs typeface="NikoshLightBAN" pitchFamily="2" charset="0"/>
              </a:rPr>
              <a:t>ফোকাস</a:t>
            </a:r>
            <a:r>
              <a:rPr lang="en-US" sz="4400" dirty="0" smtClean="0">
                <a:solidFill>
                  <a:srgbClr val="7030A0"/>
                </a:solidFill>
                <a:latin typeface="NikoshLightBAN" pitchFamily="2" charset="0"/>
                <a:cs typeface="NikoshLight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LightBAN" pitchFamily="2" charset="0"/>
                <a:cs typeface="NikoshLightBAN" pitchFamily="2" charset="0"/>
              </a:rPr>
              <a:t>তল</a:t>
            </a:r>
            <a:endParaRPr lang="en-US" dirty="0">
              <a:solidFill>
                <a:srgbClr val="7030A0"/>
              </a:solidFill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33079" y="1106269"/>
            <a:ext cx="534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L</a:t>
            </a:r>
            <a:r>
              <a:rPr lang="en-US" sz="3600" baseline="-25000" dirty="0" smtClean="0">
                <a:solidFill>
                  <a:srgbClr val="FF0000"/>
                </a:solidFill>
              </a:rPr>
              <a:t>1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09279" y="4495800"/>
            <a:ext cx="534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L</a:t>
            </a:r>
            <a:r>
              <a:rPr lang="en-US" sz="3600" baseline="-25000" dirty="0" smtClean="0">
                <a:solidFill>
                  <a:srgbClr val="FF0000"/>
                </a:solidFill>
              </a:rPr>
              <a:t>2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607072" y="3011269"/>
            <a:ext cx="4315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2" grpId="0"/>
      <p:bldP spid="13" grpId="0"/>
      <p:bldP spid="14" grpId="0" animBg="1"/>
      <p:bldP spid="15" grpId="0" animBg="1"/>
      <p:bldP spid="21" grpId="0"/>
      <p:bldP spid="22" grpId="0"/>
      <p:bldP spid="23" grpId="0"/>
      <p:bldP spid="2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225</Words>
  <Application>Microsoft Office PowerPoint</Application>
  <PresentationFormat>On-screen Show (4:3)</PresentationFormat>
  <Paragraphs>56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2013-07-09T03:41:49Z</dcterms:created>
  <dcterms:modified xsi:type="dcterms:W3CDTF">2013-07-09T03:48:14Z</dcterms:modified>
</cp:coreProperties>
</file>