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7" r:id="rId3"/>
    <p:sldId id="256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2" r:id="rId13"/>
    <p:sldId id="273" r:id="rId14"/>
    <p:sldId id="268" r:id="rId15"/>
    <p:sldId id="269" r:id="rId16"/>
    <p:sldId id="270" r:id="rId17"/>
    <p:sldId id="271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68EA"/>
    <a:srgbClr val="2702AE"/>
    <a:srgbClr val="F816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F530C-6004-4A1A-B0AB-EB902F77055E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85176-D4BE-4005-9836-552F14F128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85176-D4BE-4005-9836-552F14F1281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85176-D4BE-4005-9836-552F14F1281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04FB33-710B-4332-9C41-F935A0A4C573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A66288-6A30-42B8-89AC-B2C5293E3D7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>
                <a:alpha val="58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819400"/>
            <a:ext cx="8229600" cy="1143000"/>
          </a:xfrm>
        </p:spPr>
        <p:txBody>
          <a:bodyPr>
            <a:noAutofit/>
          </a:bodyPr>
          <a:lstStyle/>
          <a:p>
            <a:r>
              <a:rPr lang="en-US" sz="16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5334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মাল্টমিডিয়া</a:t>
            </a:r>
            <a:r>
              <a:rPr lang="en-US" sz="4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ক্লাস</a:t>
            </a:r>
            <a:r>
              <a:rPr lang="en-US" sz="4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রুমে</a:t>
            </a:r>
            <a:r>
              <a:rPr lang="en-US" sz="4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endParaRPr lang="en-US" sz="4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8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শ্রাব্যতার</a:t>
            </a:r>
            <a:r>
              <a:rPr lang="en-US" dirty="0" smtClean="0"/>
              <a:t> </a:t>
            </a:r>
            <a:r>
              <a:rPr lang="en-US" dirty="0" err="1" smtClean="0"/>
              <a:t>সীমা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শোনা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কম্পাঙ্কের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সীমা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20Hz</a:t>
            </a:r>
          </a:p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20,000Hz।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কম্পাঙ্কের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পাল্লাকে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শ্রাব্যতার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পাল্লা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কম্পাঙ্কের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সীমা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20Hz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শব্দেতর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  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কম্পাঙ্কের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সীমা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20,000Hz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      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শব্দোত্তর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971800"/>
            <a:ext cx="1600200" cy="1504189"/>
          </a:xfrm>
          <a:prstGeom prst="rect">
            <a:avLst/>
          </a:prstGeom>
        </p:spPr>
      </p:pic>
      <p:pic>
        <p:nvPicPr>
          <p:cNvPr id="6" name="Picture 5" descr="images3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219200"/>
            <a:ext cx="1238250" cy="1514475"/>
          </a:xfrm>
          <a:prstGeom prst="rect">
            <a:avLst/>
          </a:prstGeom>
        </p:spPr>
      </p:pic>
      <p:pic>
        <p:nvPicPr>
          <p:cNvPr id="7" name="Picture 6" descr="ba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724400"/>
            <a:ext cx="2133600" cy="147774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দূষণ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n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5181600" y="2133600"/>
            <a:ext cx="5029200" cy="2438400"/>
          </a:xfrm>
        </p:spPr>
      </p:pic>
      <p:pic>
        <p:nvPicPr>
          <p:cNvPr id="5" name="Picture 4" descr="s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1600200"/>
            <a:ext cx="3548009" cy="2133600"/>
          </a:xfrm>
          <a:prstGeom prst="rect">
            <a:avLst/>
          </a:prstGeom>
        </p:spPr>
      </p:pic>
      <p:pic>
        <p:nvPicPr>
          <p:cNvPr id="6" name="Picture 5" descr="so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886200"/>
            <a:ext cx="2286000" cy="1714500"/>
          </a:xfrm>
          <a:prstGeom prst="rect">
            <a:avLst/>
          </a:prstGeom>
        </p:spPr>
      </p:pic>
      <p:pic>
        <p:nvPicPr>
          <p:cNvPr id="7" name="Picture 6" descr="d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2400" y="1752600"/>
            <a:ext cx="2466975" cy="1847850"/>
          </a:xfrm>
          <a:prstGeom prst="rect">
            <a:avLst/>
          </a:prstGeom>
        </p:spPr>
      </p:pic>
      <p:pic>
        <p:nvPicPr>
          <p:cNvPr id="8" name="Picture 7" descr="d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600" y="3886200"/>
            <a:ext cx="2895600" cy="1847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66800" y="61722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7030A0"/>
                </a:solidFill>
              </a:rPr>
              <a:t>উপরোক্ত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</a:rPr>
              <a:t>উপায়ে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</a:rPr>
              <a:t>শব্দ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</a:rPr>
              <a:t>দূষিত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</a:rPr>
              <a:t>হয়</a:t>
            </a:r>
            <a:r>
              <a:rPr lang="en-US" sz="3200" b="1" dirty="0" smtClean="0">
                <a:solidFill>
                  <a:srgbClr val="7030A0"/>
                </a:solidFill>
              </a:rPr>
              <a:t>।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দূষণ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প্রতিরোধ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য়ায়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/>
          </a:p>
        </p:txBody>
      </p:sp>
      <p:pic>
        <p:nvPicPr>
          <p:cNvPr id="4" name="Content Placeholder 3" descr="dip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5800" y="2209800"/>
            <a:ext cx="4354286" cy="2438400"/>
          </a:xfrm>
        </p:spPr>
      </p:pic>
      <p:pic>
        <p:nvPicPr>
          <p:cNvPr id="5" name="Picture 4" descr="dip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4122295" cy="2743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51054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১।শহরের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মাঝে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মাঝে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উন্মুক্ত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জায়গা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উচিত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রাস্তার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ধারে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শোষণ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কারী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গাছ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লাগানো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উচিত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৩।জনসচেতনতা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বৃদ্বি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দূষন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নিয়ন্ত্রন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দল-১</a:t>
            </a:r>
          </a:p>
          <a:p>
            <a:pPr algn="ctr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বায়ুর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চলাচলের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কৌশল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buNone/>
            </a:pPr>
            <a:endParaRPr lang="en-US" sz="11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দল-২</a:t>
            </a:r>
          </a:p>
          <a:p>
            <a:pPr algn="ctr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বাদুর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দল-৩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*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শব্দদূষনের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সবচেয়ে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দূষণ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 *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শ্রাব্যতার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পাল্লা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উৎপওি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সঞ্চালনের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বিদ্যালয়ের</a:t>
            </a:r>
            <a:r>
              <a:rPr lang="en-US" dirty="0" smtClean="0"/>
              <a:t> </a:t>
            </a:r>
            <a:r>
              <a:rPr lang="en-US" dirty="0" err="1" smtClean="0"/>
              <a:t>ঘন্টার</a:t>
            </a:r>
            <a:r>
              <a:rPr lang="en-US" dirty="0" smtClean="0"/>
              <a:t> </a:t>
            </a:r>
            <a:r>
              <a:rPr lang="en-US" dirty="0" err="1" smtClean="0"/>
              <a:t>শব্দ</a:t>
            </a:r>
            <a:r>
              <a:rPr lang="en-US" dirty="0" smtClean="0"/>
              <a:t> </a:t>
            </a:r>
            <a:r>
              <a:rPr lang="en-US" dirty="0" err="1" smtClean="0"/>
              <a:t>তোমার</a:t>
            </a:r>
            <a:r>
              <a:rPr lang="en-US" dirty="0" smtClean="0"/>
              <a:t> </a:t>
            </a:r>
            <a:r>
              <a:rPr lang="en-US" dirty="0" err="1" smtClean="0"/>
              <a:t>কানে</a:t>
            </a:r>
            <a:r>
              <a:rPr lang="en-US" dirty="0" smtClean="0"/>
              <a:t> </a:t>
            </a:r>
            <a:r>
              <a:rPr lang="en-US" dirty="0" err="1" smtClean="0"/>
              <a:t>কিভাবে</a:t>
            </a:r>
            <a:r>
              <a:rPr lang="en-US" dirty="0" smtClean="0"/>
              <a:t> </a:t>
            </a:r>
            <a:r>
              <a:rPr lang="en-US" dirty="0" err="1" smtClean="0"/>
              <a:t>পৌছে</a:t>
            </a:r>
            <a:r>
              <a:rPr lang="en-US" dirty="0" smtClean="0"/>
              <a:t> 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বিশ্লেষন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তোমার</a:t>
            </a:r>
            <a:r>
              <a:rPr lang="en-US" dirty="0" smtClean="0"/>
              <a:t> </a:t>
            </a:r>
            <a:r>
              <a:rPr lang="en-US" dirty="0" err="1" smtClean="0"/>
              <a:t>খাতায়</a:t>
            </a:r>
            <a:r>
              <a:rPr lang="en-US" dirty="0" smtClean="0"/>
              <a:t> </a:t>
            </a:r>
            <a:r>
              <a:rPr lang="en-US" dirty="0" err="1" smtClean="0"/>
              <a:t>লিখে</a:t>
            </a:r>
            <a:r>
              <a:rPr lang="en-US" dirty="0" smtClean="0"/>
              <a:t> </a:t>
            </a:r>
            <a:r>
              <a:rPr lang="en-US" dirty="0" err="1" smtClean="0"/>
              <a:t>নিয়ে</a:t>
            </a:r>
            <a:r>
              <a:rPr lang="en-US" dirty="0" smtClean="0"/>
              <a:t>  </a:t>
            </a:r>
            <a:r>
              <a:rPr lang="en-US" dirty="0" err="1" smtClean="0"/>
              <a:t>আসবে</a:t>
            </a:r>
            <a:r>
              <a:rPr lang="en-US" dirty="0" smtClean="0"/>
              <a:t>।</a:t>
            </a:r>
          </a:p>
          <a:p>
            <a:pPr>
              <a:buNone/>
            </a:pP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রইল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                </a:t>
            </a:r>
          </a:p>
          <a:p>
            <a:pPr>
              <a:buNone/>
            </a:pPr>
            <a:r>
              <a:rPr lang="en-US" sz="11300" dirty="0" smtClean="0"/>
              <a:t>   </a:t>
            </a:r>
            <a:r>
              <a:rPr lang="en-US" sz="11300" dirty="0" err="1" smtClean="0"/>
              <a:t>শুভ</a:t>
            </a:r>
            <a:r>
              <a:rPr lang="en-US" sz="11300" dirty="0" smtClean="0"/>
              <a:t> </a:t>
            </a:r>
            <a:r>
              <a:rPr lang="en-US" sz="11300" dirty="0" err="1" smtClean="0"/>
              <a:t>কামনা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>
                <a:alpha val="42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8900" dirty="0" err="1" smtClean="0">
                <a:solidFill>
                  <a:schemeClr val="tx2">
                    <a:lumMod val="10000"/>
                  </a:schemeClr>
                </a:solidFill>
              </a:rPr>
              <a:t>পরিচিতি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8001000" cy="2819400"/>
          </a:xfrm>
        </p:spPr>
        <p:txBody>
          <a:bodyPr>
            <a:noAutofit/>
          </a:bodyPr>
          <a:lstStyle/>
          <a:p>
            <a:endParaRPr lang="en-US" sz="200" dirty="0" smtClean="0">
              <a:solidFill>
                <a:srgbClr val="7030A0"/>
              </a:solidFill>
            </a:endParaRPr>
          </a:p>
          <a:p>
            <a:r>
              <a:rPr lang="en-US" sz="3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দীপঙ্কর</a:t>
            </a:r>
            <a:r>
              <a:rPr lang="en-US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দেব</a:t>
            </a:r>
            <a:r>
              <a:rPr lang="en-US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নাথ</a:t>
            </a:r>
            <a:r>
              <a:rPr lang="en-US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বি,এস-সি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অনার্স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),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এস-সি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4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4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2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) 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ফুলতলা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বশির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উল্লাহ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মোবাইলঃ</a:t>
            </a:r>
            <a:r>
              <a:rPr lang="en-US" sz="2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০১৭১৬-</a:t>
            </a:r>
            <a:r>
              <a:rPr lang="en-US" sz="2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৯৬ </a:t>
            </a:r>
            <a:r>
              <a:rPr lang="en-US" sz="2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৯৫ </a:t>
            </a:r>
            <a:r>
              <a:rPr lang="en-US" sz="2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৯৭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4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dipankar97@gmail.com</a:t>
            </a:r>
          </a:p>
          <a:p>
            <a:endParaRPr lang="en-US" sz="1600" b="1" dirty="0" smtClean="0">
              <a:solidFill>
                <a:srgbClr val="002060"/>
              </a:solidFill>
            </a:endParaRPr>
          </a:p>
          <a:p>
            <a:endParaRPr lang="en-US" sz="1600" b="1" dirty="0" smtClean="0">
              <a:solidFill>
                <a:srgbClr val="002060"/>
              </a:solidFill>
            </a:endParaRPr>
          </a:p>
          <a:p>
            <a:endParaRPr lang="en-US" sz="1600" b="1" dirty="0" smtClean="0">
              <a:solidFill>
                <a:srgbClr val="002060"/>
              </a:solidFill>
            </a:endParaRPr>
          </a:p>
          <a:p>
            <a:endParaRPr lang="en-US" sz="600" dirty="0" smtClean="0"/>
          </a:p>
          <a:p>
            <a:endParaRPr lang="en-US" sz="500" dirty="0"/>
          </a:p>
        </p:txBody>
      </p:sp>
      <p:pic>
        <p:nvPicPr>
          <p:cNvPr id="4" name="Picture 3" descr="dipanka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1143000"/>
            <a:ext cx="2523205" cy="24384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6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6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6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6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6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600"/>
                            </p:stCondLst>
                            <p:childTnLst>
                              <p:par>
                                <p:cTn id="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>
                <a:alpha val="41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করঃ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371601"/>
            <a:ext cx="2819399" cy="1524000"/>
          </a:xfrm>
        </p:spPr>
      </p:pic>
      <p:pic>
        <p:nvPicPr>
          <p:cNvPr id="5" name="Picture 4" descr="dip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1219200"/>
            <a:ext cx="1905000" cy="1670692"/>
          </a:xfrm>
          <a:prstGeom prst="rect">
            <a:avLst/>
          </a:prstGeom>
        </p:spPr>
      </p:pic>
      <p:pic>
        <p:nvPicPr>
          <p:cNvPr id="6" name="Picture 5" descr="dip 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3276600"/>
            <a:ext cx="3276600" cy="1447800"/>
          </a:xfrm>
          <a:prstGeom prst="rect">
            <a:avLst/>
          </a:prstGeom>
        </p:spPr>
      </p:pic>
      <p:pic>
        <p:nvPicPr>
          <p:cNvPr id="7" name="Picture 6" descr="dip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3200400"/>
            <a:ext cx="4495799" cy="1598141"/>
          </a:xfrm>
          <a:prstGeom prst="rect">
            <a:avLst/>
          </a:prstGeom>
        </p:spPr>
      </p:pic>
      <p:pic>
        <p:nvPicPr>
          <p:cNvPr id="8" name="Picture 7" descr="dip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1219200"/>
            <a:ext cx="2438400" cy="169879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200" y="51054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উৎপত্তি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অনুধাবন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য়ায়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3886200"/>
            <a:ext cx="8229600" cy="36115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                            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পাঠঃতরঙ্গওশব্দ</a:t>
            </a:r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শ্রেনিঃ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                               </a:t>
            </a:r>
            <a:r>
              <a:rPr lang="en-US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পাঠঃ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endParaRPr lang="en-US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dirty="0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দশম</a:t>
            </a:r>
            <a:r>
              <a:rPr lang="en-US" dirty="0" smtClean="0">
                <a:solidFill>
                  <a:srgbClr val="CC3399"/>
                </a:solidFill>
                <a:latin typeface="NikoshBAN" pitchFamily="2" charset="0"/>
                <a:cs typeface="NikoshBAN" pitchFamily="2" charset="0"/>
              </a:rPr>
              <a:t>                             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 ৫০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dirty="0" smtClean="0">
              <a:solidFill>
                <a:schemeClr val="tx1">
                  <a:lumMod val="9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0"/>
            <a:ext cx="60198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FF0000"/>
                </a:solidFill>
              </a:rPr>
              <a:t>শব্দ</a:t>
            </a:r>
            <a:r>
              <a:rPr lang="en-US" sz="8000" dirty="0" smtClean="0">
                <a:solidFill>
                  <a:srgbClr val="FF0000"/>
                </a:solidFill>
              </a:rPr>
              <a:t/>
            </a:r>
            <a:br>
              <a:rPr lang="en-US" sz="8000" dirty="0" smtClean="0">
                <a:solidFill>
                  <a:srgbClr val="FF0000"/>
                </a:solidFill>
              </a:rPr>
            </a:br>
            <a:r>
              <a:rPr lang="en-US" sz="4000" dirty="0" smtClean="0">
                <a:solidFill>
                  <a:srgbClr val="FFC000"/>
                </a:solidFill>
              </a:rPr>
              <a:t>(SOUND)</a:t>
            </a:r>
            <a:endParaRPr lang="en-US" sz="3600" dirty="0">
              <a:solidFill>
                <a:srgbClr val="FFC000"/>
              </a:solidFill>
            </a:endParaRPr>
          </a:p>
        </p:txBody>
      </p:sp>
      <p:pic>
        <p:nvPicPr>
          <p:cNvPr id="10" name="Picture 9" descr="di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2209800"/>
            <a:ext cx="2438400" cy="14478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ndAc>
      <p:stSnd>
        <p:snd r:embed="rId3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200"/>
                            </p:stCondLst>
                            <p:childTnLst>
                              <p:par>
                                <p:cTn id="2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4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4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400" i="1" dirty="0" smtClean="0">
                <a:latin typeface="NikoshBAN" pitchFamily="2" charset="0"/>
                <a:cs typeface="NikoshBAN" pitchFamily="2" charset="0"/>
              </a:rPr>
              <a:t>…</a:t>
            </a:r>
          </a:p>
          <a:p>
            <a:pPr marL="0" indent="0">
              <a:buNone/>
            </a:pPr>
            <a:endParaRPr lang="en-US" i="1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১।শব্দ </a:t>
            </a:r>
            <a:r>
              <a:rPr lang="en-US" b="1" dirty="0" err="1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b="1" dirty="0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b="1" dirty="0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b="1" dirty="0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b="1" dirty="0" smtClean="0">
                <a:solidFill>
                  <a:srgbClr val="FF660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২।শব্দের </a:t>
            </a:r>
            <a:r>
              <a:rPr lang="en-US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উৎপত্তি</a:t>
            </a:r>
            <a:r>
              <a:rPr lang="en-US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>
              <a:buNone/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৩।বায়ুর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চলাচলের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কৌশল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৪।শ্রাব্যতার </a:t>
            </a:r>
            <a:r>
              <a:rPr lang="en-US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সীমা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এদের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1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6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6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828800"/>
            <a:ext cx="2781300" cy="33337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29400" y="1905000"/>
            <a:ext cx="1981200" cy="2667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52578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কম্পনের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তরঙ্গ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28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ndAc>
      <p:stSnd loop="1"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উৎস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শ্রোতার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মাঝে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জড়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থাকতে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উৎসের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কম্পাঙ্ক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২০H</a:t>
            </a:r>
            <a:r>
              <a:rPr lang="en-US" sz="1400" dirty="0" smtClean="0">
                <a:latin typeface="NikoshBAN" pitchFamily="2" charset="0"/>
                <a:cs typeface="NikoshBAN" pitchFamily="2" charset="0"/>
              </a:rPr>
              <a:t>Z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২০,০০০H</a:t>
            </a:r>
            <a:r>
              <a:rPr lang="en-US" sz="1400" dirty="0" smtClean="0">
                <a:latin typeface="NikoshBAN" pitchFamily="2" charset="0"/>
                <a:cs typeface="NikoshBAN" pitchFamily="2" charset="0"/>
              </a:rPr>
              <a:t>Z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dip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819400"/>
            <a:ext cx="7543800" cy="2057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36576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উৎস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7543800" y="3657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শ্রোতা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51816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মাধ্যমঃ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বায়বীয়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50"/>
                            </p:stCondLst>
                            <p:childTnLst>
                              <p:par>
                                <p:cTn id="2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7150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FF00"/>
                </a:solidFill>
              </a:rPr>
              <a:t>শব্দ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একপ্রকার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শক্তি</a:t>
            </a:r>
            <a:r>
              <a:rPr lang="en-US" sz="2400" b="1" dirty="0" smtClean="0">
                <a:solidFill>
                  <a:srgbClr val="FFFF00"/>
                </a:solidFill>
              </a:rPr>
              <a:t> ।</a:t>
            </a:r>
            <a:r>
              <a:rPr lang="en-US" sz="2400" b="1" dirty="0" err="1" smtClean="0">
                <a:solidFill>
                  <a:srgbClr val="FFFF00"/>
                </a:solidFill>
              </a:rPr>
              <a:t>এই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শক্তি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সঞ্চালিত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হয়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শব্দ-তরঙ্গের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</a:rPr>
              <a:t>মাধ্যমের</a:t>
            </a:r>
            <a:r>
              <a:rPr lang="en-US" sz="2400" b="1" dirty="0" smtClean="0">
                <a:solidFill>
                  <a:srgbClr val="FFFF00"/>
                </a:solidFill>
              </a:rPr>
              <a:t>।</a:t>
            </a:r>
            <a:endParaRPr lang="en-US" sz="2400" b="1" dirty="0">
              <a:solidFill>
                <a:srgbClr val="FFFF00"/>
              </a:solidFill>
            </a:endParaRPr>
          </a:p>
        </p:txBody>
      </p:sp>
      <p:pic>
        <p:nvPicPr>
          <p:cNvPr id="4" name="Content Placeholder 3" descr="dip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05000"/>
            <a:ext cx="7772400" cy="1600200"/>
          </a:xfrm>
          <a:prstGeom prst="rect">
            <a:avLst/>
          </a:prstGeom>
        </p:spPr>
      </p:pic>
      <p:pic>
        <p:nvPicPr>
          <p:cNvPr id="5" name="Picture 4" descr="dip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962400"/>
            <a:ext cx="7620000" cy="1714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685800"/>
            <a:ext cx="716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</a:rPr>
              <a:t>শব্দ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সঞ্চালনের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কৌশল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উৎস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আসতে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কিছুটা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নেয়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।“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সেকেন্ডে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যতটা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পথ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অতিক্রম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।”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বিভিন্ন।উদারন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স্বরুপ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81677"/>
                </a:solidFill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লোহাতে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ভিন্ন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ভিন্ন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২০˙c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তাপমাত্রায়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বায়ুতে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বেগ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344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msˇ</a:t>
            </a:r>
            <a:r>
              <a:rPr lang="en-US" baseline="30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aseline="-25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4000" baseline="-25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পানিতে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1450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msˇ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আর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লোহায়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5130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msˇ</a:t>
            </a:r>
            <a:r>
              <a:rPr lang="en-US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/>
          </p:cNvGraphicFramePr>
          <p:nvPr/>
        </p:nvGraphicFramePr>
        <p:xfrm>
          <a:off x="914400" y="381000"/>
          <a:ext cx="8458200" cy="5130800"/>
        </p:xfrm>
        <a:graphic>
          <a:graphicData uri="http://schemas.openxmlformats.org/presentationml/2006/ole">
            <p:oleObj spid="_x0000_s1028" name="Equation" r:id="rId4" imgW="0" imgH="0" progId="Equation.3">
              <p:embed/>
            </p:oleObj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416</Words>
  <Application>Microsoft Office PowerPoint</Application>
  <PresentationFormat>On-screen Show (4:3)</PresentationFormat>
  <Paragraphs>83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Flow</vt:lpstr>
      <vt:lpstr>Equation</vt:lpstr>
      <vt:lpstr>স্বাগতম</vt:lpstr>
      <vt:lpstr>পরিচিতি </vt:lpstr>
      <vt:lpstr>নিচের ছবি গুলো লক্ষ্য করঃ</vt:lpstr>
      <vt:lpstr>Slide 4</vt:lpstr>
      <vt:lpstr>Slide 5</vt:lpstr>
      <vt:lpstr>Slide 6</vt:lpstr>
      <vt:lpstr>Slide 7</vt:lpstr>
      <vt:lpstr>শব্দ একপ্রকার শক্তি ।এই শক্তি সঞ্চালিত হয় শব্দ-তরঙ্গের মাধ্যমের।</vt:lpstr>
      <vt:lpstr>শব্দের বেগ </vt:lpstr>
      <vt:lpstr>শ্রাব্যতার সীমা</vt:lpstr>
      <vt:lpstr>শব্দ দূষণ</vt:lpstr>
      <vt:lpstr>কিভাবে শব্দ দূষণ প্রতিরোধ করা য়ায়?</vt:lpstr>
      <vt:lpstr>দলীয় কাজ</vt:lpstr>
      <vt:lpstr>একক কাজ</vt:lpstr>
      <vt:lpstr>মুল্যায়ন</vt:lpstr>
      <vt:lpstr> বাড়ীর কাজ </vt:lpstr>
      <vt:lpstr>তোমাদের প্রতি রইল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</dc:title>
  <dc:creator>acer</dc:creator>
  <cp:lastModifiedBy>acer</cp:lastModifiedBy>
  <cp:revision>125</cp:revision>
  <dcterms:created xsi:type="dcterms:W3CDTF">2013-04-25T06:42:58Z</dcterms:created>
  <dcterms:modified xsi:type="dcterms:W3CDTF">2013-04-30T05:12:32Z</dcterms:modified>
</cp:coreProperties>
</file>