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828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BCBFCF-BBA7-4A3D-89D0-CBE2C183FE8F}" type="datetimeFigureOut">
              <a:rPr lang="en-US" smtClean="0"/>
              <a:pPr/>
              <a:t>7/13/2013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03D43D-FF0D-4939-90DE-5AFA97F4EE7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03D43D-FF0D-4939-90DE-5AFA97F4EE79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03D43D-FF0D-4939-90DE-5AFA97F4EE79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03D43D-FF0D-4939-90DE-5AFA97F4EE79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03D43D-FF0D-4939-90DE-5AFA97F4EE79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openxmlformats.org/officeDocument/2006/relationships/image" Target="../media/image10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shamim\My Documents\mk\ak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95400" y="1524000"/>
            <a:ext cx="6553199" cy="5308254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838200" y="76200"/>
            <a:ext cx="7555273" cy="186204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bn-IN" sz="115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সবাইকে শুভেচ্ছা</a:t>
            </a:r>
            <a:endParaRPr lang="en-US" sz="115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09800" y="508337"/>
            <a:ext cx="3581400" cy="10156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শব্দার্থ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52600" y="1828800"/>
            <a:ext cx="7315200" cy="483209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1">
            <a:schemeClr val="accent2"/>
          </a:lnRef>
          <a:fillRef idx="1001">
            <a:schemeClr val="lt1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রক্তে রাঙ্গানো	=</a:t>
            </a:r>
          </a:p>
          <a:p>
            <a:r>
              <a:rPr lang="bn-IN" sz="2800" dirty="0" smtClean="0">
                <a:latin typeface="NikoshBAN" pitchFamily="2" charset="0"/>
                <a:cs typeface="NikoshBAN" pitchFamily="2" charset="0"/>
              </a:rPr>
              <a:t>                                                                                              </a:t>
            </a:r>
          </a:p>
          <a:p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অশ্রু-গড়া          	=</a:t>
            </a:r>
          </a:p>
          <a:p>
            <a:r>
              <a:rPr lang="bn-IN" sz="2800" dirty="0" smtClean="0">
                <a:latin typeface="NikoshBAN" pitchFamily="2" charset="0"/>
                <a:cs typeface="NikoshBAN" pitchFamily="2" charset="0"/>
              </a:rPr>
              <a:t>                                                                                              </a:t>
            </a:r>
          </a:p>
          <a:p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বসুন্ধরা            	=</a:t>
            </a:r>
          </a:p>
          <a:p>
            <a:r>
              <a:rPr lang="bn-IN" sz="2800" dirty="0" smtClean="0">
                <a:latin typeface="NikoshBAN" pitchFamily="2" charset="0"/>
                <a:cs typeface="NikoshBAN" pitchFamily="2" charset="0"/>
              </a:rPr>
              <a:t>	</a:t>
            </a:r>
          </a:p>
          <a:p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ক্রান্তি              	=</a:t>
            </a:r>
          </a:p>
          <a:p>
            <a:r>
              <a:rPr lang="bn-IN" sz="2800" dirty="0" smtClean="0">
                <a:latin typeface="NikoshBAN" pitchFamily="2" charset="0"/>
                <a:cs typeface="NikoshBAN" pitchFamily="2" charset="0"/>
              </a:rPr>
              <a:t>	</a:t>
            </a:r>
          </a:p>
          <a:p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লগন               	=</a:t>
            </a:r>
          </a:p>
          <a:p>
            <a:endParaRPr lang="bn-IN" sz="2800" dirty="0" smtClean="0">
              <a:latin typeface="NikoshBAN" pitchFamily="2" charset="0"/>
              <a:cs typeface="NikoshBAN" pitchFamily="2" charset="0"/>
            </a:endParaRPr>
          </a:p>
          <a:p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039603" y="1905000"/>
            <a:ext cx="49519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আলঙ্কারিক অর্থে বহু মানুষের আত্মোৎসর্গ ।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114800" y="2743200"/>
            <a:ext cx="3962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চোখের পানিতে নির্মিত। 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08126" y="3657600"/>
            <a:ext cx="11496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পৃথিবী। 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114800" y="4495800"/>
            <a:ext cx="13340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পরিবর্তন।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08815" y="5334000"/>
            <a:ext cx="20633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লগ্ন ; ঠিক সময়।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8434" name="Picture 2" descr="C:\Users\Jannat\Desktop\রক্ত.jpg"/>
          <p:cNvPicPr>
            <a:picLocks noChangeAspect="1" noChangeArrowheads="1"/>
          </p:cNvPicPr>
          <p:nvPr/>
        </p:nvPicPr>
        <p:blipFill>
          <a:blip r:embed="rId3"/>
          <a:srcRect r="18182" b="21212"/>
          <a:stretch>
            <a:fillRect/>
          </a:stretch>
        </p:blipFill>
        <p:spPr bwMode="auto">
          <a:xfrm>
            <a:off x="152400" y="1752600"/>
            <a:ext cx="1371600" cy="990600"/>
          </a:xfrm>
          <a:prstGeom prst="rect">
            <a:avLst/>
          </a:prstGeom>
          <a:noFill/>
        </p:spPr>
      </p:pic>
      <p:pic>
        <p:nvPicPr>
          <p:cNvPr id="15365" name="Picture 5" descr="C:\Users\Jannat\Desktop\কান্না.jpg"/>
          <p:cNvPicPr>
            <a:picLocks noChangeAspect="1" noChangeArrowheads="1"/>
          </p:cNvPicPr>
          <p:nvPr/>
        </p:nvPicPr>
        <p:blipFill>
          <a:blip r:embed="rId4"/>
          <a:srcRect l="14894" t="13067" r="17021"/>
          <a:stretch>
            <a:fillRect/>
          </a:stretch>
        </p:blipFill>
        <p:spPr bwMode="auto">
          <a:xfrm>
            <a:off x="7086600" y="2514600"/>
            <a:ext cx="1219200" cy="1066800"/>
          </a:xfrm>
          <a:prstGeom prst="rect">
            <a:avLst/>
          </a:prstGeom>
          <a:noFill/>
        </p:spPr>
      </p:pic>
      <p:pic>
        <p:nvPicPr>
          <p:cNvPr id="15366" name="Picture 6" descr="C:\Users\Jannat\Desktop\ঘড়ি.jpg"/>
          <p:cNvPicPr>
            <a:picLocks noChangeAspect="1" noChangeArrowheads="1"/>
          </p:cNvPicPr>
          <p:nvPr/>
        </p:nvPicPr>
        <p:blipFill>
          <a:blip r:embed="rId5"/>
          <a:srcRect r="8127" b="14159"/>
          <a:stretch>
            <a:fillRect/>
          </a:stretch>
        </p:blipFill>
        <p:spPr bwMode="auto">
          <a:xfrm>
            <a:off x="381000" y="5095875"/>
            <a:ext cx="861399" cy="923925"/>
          </a:xfrm>
          <a:prstGeom prst="rect">
            <a:avLst/>
          </a:prstGeom>
          <a:noFill/>
        </p:spPr>
      </p:pic>
      <p:pic>
        <p:nvPicPr>
          <p:cNvPr id="15367" name="Picture 7" descr="C:\Users\Jannat\Desktop\বসুন্ধরা১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52400" y="3392224"/>
            <a:ext cx="1371600" cy="1027376"/>
          </a:xfrm>
          <a:prstGeom prst="rect">
            <a:avLst/>
          </a:prstGeom>
          <a:noFill/>
        </p:spPr>
      </p:pic>
      <p:pic>
        <p:nvPicPr>
          <p:cNvPr id="15368" name="Picture 8" descr="C:\Users\Jannat\Desktop\কীোলূগ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562600" y="4267200"/>
            <a:ext cx="1514475" cy="103945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0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1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3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5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7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5" dur="10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900" decel="1000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/>
      <p:bldP spid="5" grpId="0"/>
      <p:bldP spid="6" grpId="0"/>
      <p:bldP spid="7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3962400"/>
            <a:ext cx="9144000" cy="2677656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আমার ভাইয়ের রক্তে রাঙ্গানো একুশে ফেব্রুয়ারি </a:t>
            </a:r>
          </a:p>
          <a:p>
            <a:pPr algn="ctr"/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আমি কি ভুলিতে পারি</a:t>
            </a:r>
          </a:p>
          <a:p>
            <a:pPr algn="ctr"/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ছেলেহারা শত মায়ের অশ্রু-গড়া এ ফেব্রুয়ারি </a:t>
            </a:r>
          </a:p>
          <a:p>
            <a:pPr algn="ctr"/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আমি কি ভুলিতে পারি</a:t>
            </a:r>
          </a:p>
          <a:p>
            <a:pPr algn="ctr"/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আমার সোনার দেশের রক্তে রাঙ্গানো ফেব্রুয়ারি </a:t>
            </a:r>
          </a:p>
          <a:p>
            <a:pPr algn="ctr"/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আমি কি ভুলিতে পারি ।। </a:t>
            </a:r>
            <a:endParaRPr lang="en-US" sz="2800" dirty="0"/>
          </a:p>
        </p:txBody>
      </p:sp>
      <p:pic>
        <p:nvPicPr>
          <p:cNvPr id="15362" name="Picture 2" descr="C:\Users\Jannat\Desktop\রক্তে রাঙ্গানো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" y="76200"/>
            <a:ext cx="4343400" cy="3788093"/>
          </a:xfrm>
          <a:prstGeom prst="rect">
            <a:avLst/>
          </a:prstGeom>
          <a:noFill/>
        </p:spPr>
      </p:pic>
      <p:pic>
        <p:nvPicPr>
          <p:cNvPr id="15364" name="Picture 4" descr="C:\Users\Jannat\Desktop\ছেলেহারা মা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05325" y="76200"/>
            <a:ext cx="4562475" cy="371403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7">
                                          <p:stCondLst>
                                            <p:cond delay="163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42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42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7">
                                          <p:stCondLst>
                                            <p:cond delay="411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42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42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4953000"/>
            <a:ext cx="9144000" cy="181588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bn-IN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জাগো নাগিনীরা জাগো নাগিনীরা জাগো কালবোশেখীরা </a:t>
            </a:r>
          </a:p>
          <a:p>
            <a:pPr algn="ctr"/>
            <a:r>
              <a:rPr lang="bn-IN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শিশু হত্যার বিক্ষোভে আজ কাঁপুক বসুন্ধরা, </a:t>
            </a:r>
          </a:p>
          <a:p>
            <a:pPr algn="ctr"/>
            <a:r>
              <a:rPr lang="bn-IN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দেশের সোনার ছেলে খুন করে রোখে মানুষের দাবি</a:t>
            </a:r>
          </a:p>
          <a:p>
            <a:pPr algn="ctr"/>
            <a:r>
              <a:rPr lang="bn-IN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দিন বদলের ক্রান্তি লগনে তবু তোরা পার পাবি?</a:t>
            </a:r>
          </a:p>
        </p:txBody>
      </p:sp>
      <p:pic>
        <p:nvPicPr>
          <p:cNvPr id="15362" name="Picture 2" descr="C:\Users\Jannat\Desktop\শিশুদের লাশ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46762" y="0"/>
            <a:ext cx="3314132" cy="4876800"/>
          </a:xfrm>
          <a:prstGeom prst="rect">
            <a:avLst/>
          </a:prstGeom>
          <a:noFill/>
        </p:spPr>
      </p:pic>
      <p:pic>
        <p:nvPicPr>
          <p:cNvPr id="15364" name="Picture 4" descr="C:\Users\Jannat\Desktop\মশাল মিছিল.jpg"/>
          <p:cNvPicPr>
            <a:picLocks noChangeAspect="1" noChangeArrowheads="1"/>
          </p:cNvPicPr>
          <p:nvPr/>
        </p:nvPicPr>
        <p:blipFill>
          <a:blip r:embed="rId4"/>
          <a:srcRect r="9333"/>
          <a:stretch>
            <a:fillRect/>
          </a:stretch>
        </p:blipFill>
        <p:spPr bwMode="auto">
          <a:xfrm>
            <a:off x="0" y="25353"/>
            <a:ext cx="5562600" cy="477524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10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5334000"/>
            <a:ext cx="9144000" cy="954107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bn-IN" sz="2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না, না, না, না, খুন-রাঙ্গা ইতিহাসে শেষ রায় দেয়া তারই </a:t>
            </a:r>
          </a:p>
          <a:p>
            <a:pPr algn="ctr"/>
            <a:r>
              <a:rPr lang="bn-IN" sz="2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একুশে ফেব্রুয়ারি, একুশে ফেব্রুয়ারি ।।  </a:t>
            </a:r>
          </a:p>
        </p:txBody>
      </p:sp>
      <p:pic>
        <p:nvPicPr>
          <p:cNvPr id="16387" name="Picture 3" descr="C:\Users\Jannat\Desktop\রক্তমাখা.jpg"/>
          <p:cNvPicPr>
            <a:picLocks noChangeAspect="1" noChangeArrowheads="1"/>
          </p:cNvPicPr>
          <p:nvPr/>
        </p:nvPicPr>
        <p:blipFill>
          <a:blip r:embed="rId2"/>
          <a:srcRect l="8475" t="-1695"/>
          <a:stretch>
            <a:fillRect/>
          </a:stretch>
        </p:blipFill>
        <p:spPr bwMode="auto">
          <a:xfrm>
            <a:off x="0" y="0"/>
            <a:ext cx="4114800" cy="4495800"/>
          </a:xfrm>
          <a:prstGeom prst="rect">
            <a:avLst/>
          </a:prstGeom>
          <a:noFill/>
        </p:spPr>
      </p:pic>
      <p:pic>
        <p:nvPicPr>
          <p:cNvPr id="16388" name="Picture 4" descr="C:\Users\Jannat\Desktop\শহিদ মিনার ও পতাকা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91000" y="76200"/>
            <a:ext cx="4907797" cy="4419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0" y="381000"/>
            <a:ext cx="2819400" cy="92333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IN" sz="5400" dirty="0" smtClean="0">
                <a:latin typeface="NikoshBAN" pitchFamily="2" charset="0"/>
                <a:cs typeface="NikoshBAN" pitchFamily="2" charset="0"/>
              </a:rPr>
              <a:t>দলগত কাজ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43000" y="4895671"/>
            <a:ext cx="6553200" cy="1200329"/>
          </a:xfrm>
          <a:prstGeom prst="rect">
            <a:avLst/>
          </a:prstGeom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bn-IN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‘শিশু হত্যার বিক্ষোভে আজ কাঁপুক বসুন্ধরা’ </a:t>
            </a:r>
          </a:p>
          <a:p>
            <a:r>
              <a:rPr lang="bn-IN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   --- কথাটির তাৎপর্য বিশ্লেষণ কর।    </a:t>
            </a:r>
            <a:endParaRPr lang="en-US" sz="3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19200" y="1838980"/>
            <a:ext cx="1229824" cy="52322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bn-IN" sz="2800" b="1" u="sng" dirty="0" smtClean="0">
                <a:latin typeface="NikoshBAN" pitchFamily="2" charset="0"/>
                <a:cs typeface="NikoshBAN" pitchFamily="2" charset="0"/>
              </a:rPr>
              <a:t>দল – ১  </a:t>
            </a:r>
            <a:endParaRPr lang="en-US" sz="2800" b="1" u="sng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08576" y="4124980"/>
            <a:ext cx="1250663" cy="52322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bn-IN" sz="2800" b="1" u="sng" dirty="0" smtClean="0">
                <a:latin typeface="NikoshBAN" pitchFamily="2" charset="0"/>
                <a:cs typeface="NikoshBAN" pitchFamily="2" charset="0"/>
              </a:rPr>
              <a:t>দল – ২  </a:t>
            </a:r>
            <a:endParaRPr lang="en-US" sz="2800" b="1" u="sng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19200" y="2609671"/>
            <a:ext cx="6705600" cy="1200329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bn-IN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‘ছেলেহারা শত মায়ের অশ্রু-গড়া এ ফেব্রুয়ারি’ </a:t>
            </a:r>
          </a:p>
          <a:p>
            <a:r>
              <a:rPr lang="bn-IN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    বলতে লেখক কী বুঝিয়েছেন?  </a:t>
            </a:r>
            <a:endParaRPr lang="en-US" sz="3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286000"/>
            <a:ext cx="8229600" cy="2800767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IN" sz="4800" dirty="0" smtClean="0">
                <a:latin typeface="NikoshBAN" pitchFamily="2" charset="0"/>
                <a:cs typeface="NikoshBAN" pitchFamily="2" charset="0"/>
              </a:rPr>
              <a:t>মূল্যায়ন </a:t>
            </a:r>
            <a:r>
              <a:rPr lang="bn-IN" sz="4800" dirty="0" smtClean="0">
                <a:latin typeface="NikoshBAN" pitchFamily="2" charset="0"/>
                <a:cs typeface="NikoshBAN" pitchFamily="2" charset="0"/>
              </a:rPr>
              <a:t>  </a:t>
            </a:r>
            <a:endParaRPr lang="bn-IN" sz="32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১। ‘একুশের গান’ কবিতাটি কার লেখা?  </a:t>
            </a:r>
          </a:p>
          <a:p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২। কবিতাটিতে কোন শহীদের আত্মত্যাগের কথা বলা হয়েছে?</a:t>
            </a:r>
          </a:p>
          <a:p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৩। ‘অশ্রু-গড়া’ শব্দের অর্থ কি</a:t>
            </a:r>
            <a:r>
              <a:rPr lang="bn-IN" sz="3200" dirty="0" smtClean="0">
                <a:latin typeface="NikoshBAN" pitchFamily="2" charset="0"/>
                <a:cs typeface="NikoshBAN" pitchFamily="2" charset="0"/>
              </a:rPr>
              <a:t>?</a:t>
            </a:r>
            <a:endParaRPr lang="bn-IN" sz="32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৪। ‘রক্তে রাঙ্গানো’ বলতে লেখক কী বুঝিয়েছেন?   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1905000"/>
            <a:ext cx="8763000" cy="286232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IN" sz="6000" dirty="0" smtClean="0">
                <a:latin typeface="NikoshBAN" pitchFamily="2" charset="0"/>
                <a:cs typeface="NikoshBAN" pitchFamily="2" charset="0"/>
              </a:rPr>
              <a:t>বাড়ির কাজ </a:t>
            </a:r>
          </a:p>
          <a:p>
            <a:pPr>
              <a:buFont typeface="Wingdings" pitchFamily="2" charset="2"/>
              <a:buChar char="q"/>
            </a:pPr>
            <a:r>
              <a:rPr lang="bn-IN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তোমার স্কুলে একুশে ফেব্রুয়ারি উপলক্ষে আয়োজিত অনুষ্ঠানের </a:t>
            </a:r>
          </a:p>
          <a:p>
            <a:r>
              <a:rPr lang="bn-IN" sz="3200" dirty="0" smtClean="0">
                <a:latin typeface="NikoshBAN" pitchFamily="2" charset="0"/>
                <a:cs typeface="NikoshBAN" pitchFamily="2" charset="0"/>
              </a:rPr>
              <a:t>     অনুভূতি বর্ণনা করে একটি সংক্ষিপ্ত রচনা লিখ।</a:t>
            </a:r>
          </a:p>
          <a:p>
            <a:endParaRPr lang="bn-IN" sz="28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IN" sz="2800" dirty="0" smtClean="0">
                <a:latin typeface="NikoshBAN" pitchFamily="2" charset="0"/>
                <a:cs typeface="NikoshBAN" pitchFamily="2" charset="0"/>
              </a:rPr>
              <a:t>  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C:\Users\Jannat\Desktop\সরিষা ফুল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07356" cy="6858000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2057400" y="146209"/>
            <a:ext cx="44196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13800" dirty="0" smtClean="0">
                <a:latin typeface="NikoshBAN" pitchFamily="2" charset="0"/>
                <a:cs typeface="NikoshBAN" pitchFamily="2" charset="0"/>
              </a:rPr>
              <a:t>ধন্যবাদ </a:t>
            </a:r>
            <a:endParaRPr lang="en-US" sz="13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609600"/>
            <a:ext cx="3581400" cy="1143000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bn-IN" sz="7200" dirty="0" smtClean="0"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743200" y="2539186"/>
            <a:ext cx="6324600" cy="2185214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IN" sz="3600" dirty="0" smtClean="0">
                <a:latin typeface="NikoshBAN" pitchFamily="2" charset="0"/>
                <a:cs typeface="NikoshBAN" pitchFamily="2" charset="0"/>
              </a:rPr>
              <a:t>জান্নাতুন নাহার</a:t>
            </a:r>
          </a:p>
          <a:p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সহকারি শিক্ষক (কম্পিউটার)</a:t>
            </a:r>
          </a:p>
          <a:p>
            <a:r>
              <a:rPr lang="bn-IN" sz="3600" dirty="0" smtClean="0">
                <a:latin typeface="NikoshBAN" pitchFamily="2" charset="0"/>
                <a:cs typeface="NikoshBAN" pitchFamily="2" charset="0"/>
              </a:rPr>
              <a:t>হাজী গোলাম হোসেন উচ্চ বালিকা বিদ্যালয়</a:t>
            </a:r>
          </a:p>
          <a:p>
            <a:r>
              <a:rPr lang="bn-IN" sz="3600" dirty="0" smtClean="0">
                <a:latin typeface="NikoshBAN" pitchFamily="2" charset="0"/>
                <a:cs typeface="NikoshBAN" pitchFamily="2" charset="0"/>
              </a:rPr>
              <a:t>তাড়াইল, কিশোরগঞ্জ।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Picture 5" descr="Snapshot_20130713.jpg"/>
          <p:cNvPicPr>
            <a:picLocks noChangeAspect="1"/>
          </p:cNvPicPr>
          <p:nvPr/>
        </p:nvPicPr>
        <p:blipFill>
          <a:blip r:embed="rId2"/>
          <a:srcRect l="11842" t="21052" r="13158"/>
          <a:stretch>
            <a:fillRect/>
          </a:stretch>
        </p:blipFill>
        <p:spPr>
          <a:xfrm>
            <a:off x="76199" y="2819400"/>
            <a:ext cx="1914313" cy="16002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7" name="Right Arrow 6"/>
          <p:cNvSpPr/>
          <p:nvPr/>
        </p:nvSpPr>
        <p:spPr>
          <a:xfrm>
            <a:off x="2057400" y="3505200"/>
            <a:ext cx="609600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15282" y="1295400"/>
            <a:ext cx="6992620" cy="424731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bn-IN" sz="5400" dirty="0" smtClean="0">
                <a:latin typeface="NikoshBAN" pitchFamily="2" charset="0"/>
                <a:cs typeface="NikoshBAN" pitchFamily="2" charset="0"/>
              </a:rPr>
              <a:t>শ্রেণিঃ 			অষ্টম </a:t>
            </a:r>
          </a:p>
          <a:p>
            <a:r>
              <a:rPr lang="bn-IN" sz="5400" dirty="0" smtClean="0">
                <a:latin typeface="NikoshBAN" pitchFamily="2" charset="0"/>
                <a:cs typeface="NikoshBAN" pitchFamily="2" charset="0"/>
              </a:rPr>
              <a:t>বিষয়ঃ 			বাংলা</a:t>
            </a:r>
          </a:p>
          <a:p>
            <a:r>
              <a:rPr lang="bn-IN" sz="5400" dirty="0" smtClean="0">
                <a:latin typeface="NikoshBAN" pitchFamily="2" charset="0"/>
                <a:cs typeface="NikoshBAN" pitchFamily="2" charset="0"/>
              </a:rPr>
              <a:t>আজকের পাঠঃ 	কবিতা </a:t>
            </a:r>
          </a:p>
          <a:p>
            <a:r>
              <a:rPr lang="bn-IN" sz="5400" dirty="0" smtClean="0">
                <a:latin typeface="NikoshBAN" pitchFamily="2" charset="0"/>
                <a:cs typeface="NikoshBAN" pitchFamily="2" charset="0"/>
              </a:rPr>
              <a:t>সময়ঃ 			৫০ </a:t>
            </a:r>
          </a:p>
          <a:p>
            <a:r>
              <a:rPr lang="bn-IN" sz="5400" dirty="0" smtClean="0">
                <a:latin typeface="NikoshBAN" pitchFamily="2" charset="0"/>
                <a:cs typeface="NikoshBAN" pitchFamily="2" charset="0"/>
              </a:rPr>
              <a:t>তারিখঃ 			</a:t>
            </a:r>
            <a:r>
              <a:rPr lang="bn-IN" sz="5400" dirty="0" smtClean="0">
                <a:latin typeface="NikoshBAN" pitchFamily="2" charset="0"/>
                <a:cs typeface="NikoshBAN" pitchFamily="2" charset="0"/>
              </a:rPr>
              <a:t>১৩-০৭-২০১৩ 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shamim\Desktop\shohid mina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381000"/>
            <a:ext cx="7010400" cy="52578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657600" y="5791200"/>
            <a:ext cx="273985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IN" sz="5400" dirty="0" smtClean="0">
                <a:latin typeface="NikoshBAN" pitchFamily="2" charset="0"/>
                <a:cs typeface="NikoshBAN" pitchFamily="2" charset="0"/>
              </a:rPr>
              <a:t>শহীদ মিনার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Jannat\Desktop\প্রভাত ফেরী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1" y="412283"/>
            <a:ext cx="7924799" cy="4921717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168596" y="5715000"/>
            <a:ext cx="292740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IN" sz="6000" dirty="0" smtClean="0">
                <a:latin typeface="NikoshBAN" pitchFamily="2" charset="0"/>
                <a:cs typeface="NikoshBAN" pitchFamily="2" charset="0"/>
              </a:rPr>
              <a:t>প্রভাত ফেরী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38200" y="2081986"/>
            <a:ext cx="7315200" cy="2185214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9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একুশের গান</a:t>
            </a:r>
          </a:p>
          <a:p>
            <a:pPr algn="ctr"/>
            <a:r>
              <a:rPr lang="bn-BD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আব্দুল গাফ্‌ফার চৌধুরী </a:t>
            </a:r>
            <a:endParaRPr lang="en-US" sz="40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90800" y="914400"/>
            <a:ext cx="3642344" cy="64633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bn-IN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আজকের পাঠ শিরোনাম </a:t>
            </a:r>
            <a:endParaRPr lang="en-US" sz="3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56149" y="533400"/>
            <a:ext cx="2557110" cy="110799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bn-IN" sz="6600" dirty="0" smtClean="0">
                <a:latin typeface="NikoshBAN" pitchFamily="2" charset="0"/>
                <a:cs typeface="NikoshBAN" pitchFamily="2" charset="0"/>
              </a:rPr>
              <a:t>শিখনফল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2133600"/>
            <a:ext cx="8153400" cy="3046988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IN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এই পাঠ শেষে শিক্ষার্থীরা----</a:t>
            </a:r>
          </a:p>
          <a:p>
            <a:pPr>
              <a:buFont typeface="Wingdings" pitchFamily="2" charset="2"/>
              <a:buChar char="v"/>
            </a:pPr>
            <a:r>
              <a:rPr lang="bn-IN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কবি আব্দুল গাফফার চৌধুরীর পরিচিতি উল্লেখ করতে পারবে।</a:t>
            </a:r>
          </a:p>
          <a:p>
            <a:pPr>
              <a:buFont typeface="Wingdings" pitchFamily="2" charset="2"/>
              <a:buChar char="v"/>
            </a:pPr>
            <a:r>
              <a:rPr lang="bn-IN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কবিতাটি প্রমিত উচ্চারণে আবৃত্তি করতে পারবে।</a:t>
            </a:r>
          </a:p>
          <a:p>
            <a:pPr>
              <a:buFont typeface="Wingdings" pitchFamily="2" charset="2"/>
              <a:buChar char="v"/>
            </a:pPr>
            <a:r>
              <a:rPr lang="bn-IN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কবিতায় ব্যবহৃত – রক্তে রাঙ্গানো, অশ্রু-গড়া, বসুন্ধরা, ক্রান্তি    </a:t>
            </a:r>
          </a:p>
          <a:p>
            <a:r>
              <a:rPr lang="bn-IN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    ইত্যাদি শব্দের অর্থ বলতে পারবে।</a:t>
            </a:r>
          </a:p>
          <a:p>
            <a:pPr>
              <a:buFont typeface="Wingdings" pitchFamily="2" charset="2"/>
              <a:buChar char="v"/>
            </a:pPr>
            <a:r>
              <a:rPr lang="bn-IN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নির্বাচিত অংশের মূলভাব বর্ণনা করতে পারবে। </a:t>
            </a:r>
            <a:endParaRPr lang="en-US" sz="32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Documents and Settings\shamim\Desktop\abdul gaffa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2800" y="1559537"/>
            <a:ext cx="2590800" cy="3026752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3" name="TextBox 2"/>
          <p:cNvSpPr txBox="1"/>
          <p:nvPr/>
        </p:nvSpPr>
        <p:spPr>
          <a:xfrm>
            <a:off x="2438400" y="533400"/>
            <a:ext cx="4114800" cy="64633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আব্দুল গাফ্‌ফার চৌধুরী</a:t>
            </a:r>
            <a:endParaRPr lang="en-US" sz="36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90800" y="5344180"/>
            <a:ext cx="4343400" cy="52322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জন্মঃ ১২ ডিসেম্বর, ১৯৩৪ খৃঃ, বরিশাল   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060266" y="6153090"/>
            <a:ext cx="1502334" cy="4001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bn-IN" sz="2000" dirty="0" smtClean="0">
                <a:latin typeface="NikoshBAN" pitchFamily="2" charset="0"/>
                <a:cs typeface="NikoshBAN" pitchFamily="2" charset="0"/>
              </a:rPr>
              <a:t>বর্তমানে প্রবাসী। </a:t>
            </a: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152400" y="1676400"/>
            <a:ext cx="2819400" cy="101566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IN" sz="2000" dirty="0" smtClean="0">
                <a:latin typeface="NikoshBAN" pitchFamily="2" charset="0"/>
                <a:cs typeface="NikoshBAN" pitchFamily="2" charset="0"/>
              </a:rPr>
              <a:t>উল্লেখযোগ্য শিশুতোষ গ্রন্থ হলোঃ ‘ডানপিটে শওকত’, ‘আঁধার কুঠির ছেলেটি’ ইত্যাদি। 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2400" y="2971800"/>
            <a:ext cx="2895600" cy="132343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IN" sz="2000" dirty="0" smtClean="0">
                <a:latin typeface="NikoshBAN" pitchFamily="2" charset="0"/>
                <a:cs typeface="NikoshBAN" pitchFamily="2" charset="0"/>
              </a:rPr>
              <a:t>তিনি বাংলা একাডেমী পুরস্কার, একুশে পদক, ইউনেস্কো পুরস্কার, বঙ্গবন্ধু পুরস্কারসহ বিভিন্ন পুরস্কারে ভূষিত হন  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248400" y="2819400"/>
            <a:ext cx="2667000" cy="7078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IN" sz="2000" dirty="0" smtClean="0">
                <a:latin typeface="NikoshBAN" pitchFamily="2" charset="0"/>
                <a:cs typeface="NikoshBAN" pitchFamily="2" charset="0"/>
              </a:rPr>
              <a:t>ঢাকা বিশ্ববিদ্যালয় থেকে স্নাতকোত্তর ডিগ্রি অর্জন করেন। 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8600" y="4552890"/>
            <a:ext cx="2741456" cy="40011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bn-IN" sz="2000" dirty="0" smtClean="0">
                <a:latin typeface="NikoshBAN" pitchFamily="2" charset="0"/>
                <a:cs typeface="NikoshBAN" pitchFamily="2" charset="0"/>
              </a:rPr>
              <a:t>তিনি পেশায় একজন সাংবাদিক। 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324600" y="3937337"/>
            <a:ext cx="2514600" cy="101566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IN" sz="2000" dirty="0" smtClean="0">
                <a:latin typeface="NikoshBAN" pitchFamily="2" charset="0"/>
                <a:cs typeface="NikoshBAN" pitchFamily="2" charset="0"/>
              </a:rPr>
              <a:t>তিনি ভাষা-আন্দোলন ও মুক্তিযুদ্ধে বিশেষ ভূমিকা রাখেন।  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248400" y="1792069"/>
            <a:ext cx="2362200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IN" sz="2000" dirty="0" smtClean="0">
                <a:latin typeface="NikoshBAN" pitchFamily="2" charset="0"/>
                <a:cs typeface="NikoshBAN" pitchFamily="2" charset="0"/>
              </a:rPr>
              <a:t>তিনি কথাশিল্পী, গীতিকার, প্রাবন্ধিক, কলামিস্ট।  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385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8" dur="385" decel="100000"/>
                                        <p:tgtEl>
                                          <p:spTgt spid="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9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0" dur="385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1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2" dur="385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3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5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59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95600" y="76200"/>
            <a:ext cx="3048000" cy="1200329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একুশের গান</a:t>
            </a:r>
          </a:p>
          <a:p>
            <a:pPr algn="ctr"/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আব্দুল গাফ্‌ফার চৌধুরী </a:t>
            </a:r>
            <a:endParaRPr lang="en-US" sz="28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28800" y="1659553"/>
            <a:ext cx="5384807" cy="4893647"/>
          </a:xfrm>
          <a:prstGeom prst="rect">
            <a:avLst/>
          </a:prstGeom>
          <a:ln>
            <a:solidFill>
              <a:srgbClr val="C00000"/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bn-IN" sz="2400" dirty="0" smtClean="0">
                <a:latin typeface="NikoshBAN" pitchFamily="2" charset="0"/>
                <a:cs typeface="NikoshBAN" pitchFamily="2" charset="0"/>
              </a:rPr>
              <a:t>আমার ভাইয়ের রক্তে রাঙ্গানো একুশে ফেব্রুয়ারি </a:t>
            </a:r>
          </a:p>
          <a:p>
            <a:r>
              <a:rPr lang="bn-IN" sz="2400" dirty="0" smtClean="0">
                <a:latin typeface="NikoshBAN" pitchFamily="2" charset="0"/>
                <a:cs typeface="NikoshBAN" pitchFamily="2" charset="0"/>
              </a:rPr>
              <a:t>আমি কি ভুলিতে পারি</a:t>
            </a:r>
          </a:p>
          <a:p>
            <a:r>
              <a:rPr lang="bn-IN" sz="2400" dirty="0" smtClean="0">
                <a:latin typeface="NikoshBAN" pitchFamily="2" charset="0"/>
                <a:cs typeface="NikoshBAN" pitchFamily="2" charset="0"/>
              </a:rPr>
              <a:t>ছেলেহারা শত মায়ের অশ্রু-গড়া এ ফেব্রুয়ারি </a:t>
            </a:r>
          </a:p>
          <a:p>
            <a:r>
              <a:rPr lang="bn-IN" sz="2400" dirty="0" smtClean="0">
                <a:latin typeface="NikoshBAN" pitchFamily="2" charset="0"/>
                <a:cs typeface="NikoshBAN" pitchFamily="2" charset="0"/>
              </a:rPr>
              <a:t>আমি কি ভুলিতে পারি</a:t>
            </a:r>
          </a:p>
          <a:p>
            <a:r>
              <a:rPr lang="bn-IN" sz="2400" dirty="0" smtClean="0">
                <a:latin typeface="NikoshBAN" pitchFamily="2" charset="0"/>
                <a:cs typeface="NikoshBAN" pitchFamily="2" charset="0"/>
              </a:rPr>
              <a:t>আমার সোনার দেশের রক্তে রাঙ্গানো ফেব্রুয়ারি </a:t>
            </a:r>
          </a:p>
          <a:p>
            <a:r>
              <a:rPr lang="bn-IN" sz="2400" dirty="0" smtClean="0">
                <a:latin typeface="NikoshBAN" pitchFamily="2" charset="0"/>
                <a:cs typeface="NikoshBAN" pitchFamily="2" charset="0"/>
              </a:rPr>
              <a:t>আমি কি ভুলিতে পারি ।। </a:t>
            </a:r>
          </a:p>
          <a:p>
            <a:endParaRPr lang="bn-IN" sz="24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IN" sz="2400" dirty="0" smtClean="0">
                <a:latin typeface="NikoshBAN" pitchFamily="2" charset="0"/>
                <a:cs typeface="NikoshBAN" pitchFamily="2" charset="0"/>
              </a:rPr>
              <a:t>জাগো নাগিনীরা জাগো নাগিনীরা জাগো কালবোশেখীরা </a:t>
            </a:r>
          </a:p>
          <a:p>
            <a:r>
              <a:rPr lang="bn-IN" sz="2400" dirty="0" smtClean="0">
                <a:latin typeface="NikoshBAN" pitchFamily="2" charset="0"/>
                <a:cs typeface="NikoshBAN" pitchFamily="2" charset="0"/>
              </a:rPr>
              <a:t>শিশু হত্যার বিক্ষোভে আজ কাঁপুক বসুন্ধরা, </a:t>
            </a:r>
          </a:p>
          <a:p>
            <a:r>
              <a:rPr lang="bn-IN" sz="2400" dirty="0" smtClean="0">
                <a:latin typeface="NikoshBAN" pitchFamily="2" charset="0"/>
                <a:cs typeface="NikoshBAN" pitchFamily="2" charset="0"/>
              </a:rPr>
              <a:t>দেশের সোনার ছেলে খুন করে রোখে মানুষের দাবি</a:t>
            </a:r>
          </a:p>
          <a:p>
            <a:r>
              <a:rPr lang="bn-IN" sz="2400" dirty="0" smtClean="0">
                <a:latin typeface="NikoshBAN" pitchFamily="2" charset="0"/>
                <a:cs typeface="NikoshBAN" pitchFamily="2" charset="0"/>
              </a:rPr>
              <a:t>দিন বদলের ক্রান্তি লগনে তবু তোরা পার পাবি?</a:t>
            </a:r>
          </a:p>
          <a:p>
            <a:r>
              <a:rPr lang="bn-IN" sz="2400" dirty="0" smtClean="0">
                <a:latin typeface="NikoshBAN" pitchFamily="2" charset="0"/>
                <a:cs typeface="NikoshBAN" pitchFamily="2" charset="0"/>
              </a:rPr>
              <a:t>না, না, না, না, খুন-রাঙ্গা ইতিহাসে শেষ রায় দেয়া তারই </a:t>
            </a:r>
          </a:p>
          <a:p>
            <a:r>
              <a:rPr lang="bn-IN" sz="2400" dirty="0" smtClean="0">
                <a:latin typeface="NikoshBAN" pitchFamily="2" charset="0"/>
                <a:cs typeface="NikoshBAN" pitchFamily="2" charset="0"/>
              </a:rPr>
              <a:t>একুশে ফেব্রুয়ারি, একুশে ফেব্রুয়ারি ।।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735</TotalTime>
  <Words>452</Words>
  <Application>Microsoft Office PowerPoint</Application>
  <PresentationFormat>On-screen Show (4:3)</PresentationFormat>
  <Paragraphs>96</Paragraphs>
  <Slides>17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Slide 1</vt:lpstr>
      <vt:lpstr>পরিচিতি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Nuha</dc:creator>
  <cp:lastModifiedBy>Jannat</cp:lastModifiedBy>
  <cp:revision>131</cp:revision>
  <dcterms:created xsi:type="dcterms:W3CDTF">2006-08-16T00:00:00Z</dcterms:created>
  <dcterms:modified xsi:type="dcterms:W3CDTF">2013-07-13T08:30:45Z</dcterms:modified>
</cp:coreProperties>
</file>