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96" r:id="rId1"/>
    <p:sldMasterId id="2147484308" r:id="rId2"/>
    <p:sldMasterId id="214748432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0CC8"/>
    <a:srgbClr val="339966"/>
    <a:srgbClr val="0000FF"/>
    <a:srgbClr val="9900CC"/>
    <a:srgbClr val="0099FF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7" r:id="rId1"/>
    <p:sldLayoutId id="2147484298" r:id="rId2"/>
    <p:sldLayoutId id="2147484299" r:id="rId3"/>
    <p:sldLayoutId id="2147484300" r:id="rId4"/>
    <p:sldLayoutId id="2147484301" r:id="rId5"/>
    <p:sldLayoutId id="2147484302" r:id="rId6"/>
    <p:sldLayoutId id="2147484303" r:id="rId7"/>
    <p:sldLayoutId id="2147484304" r:id="rId8"/>
    <p:sldLayoutId id="2147484305" r:id="rId9"/>
    <p:sldLayoutId id="2147484306" r:id="rId10"/>
    <p:sldLayoutId id="21474843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04-Dec-13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657600" y="3810000"/>
            <a:ext cx="4419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গনেশ চন্দ্র কর্মকার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রামেশ্বরপুর এম, এম, উচ্চ বিদ্যালয়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ডাকঘর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চাপরাশির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হাট,উপজেলা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কবিরহাট,নোয়াখালী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/>
          </a:p>
        </p:txBody>
      </p:sp>
      <p:pic>
        <p:nvPicPr>
          <p:cNvPr id="3" name="Picture 2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81000"/>
            <a:ext cx="8305799" cy="3188833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2590800"/>
            <a:ext cx="590257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A   </a:t>
            </a:r>
            <a:r>
              <a:rPr lang="bn-BD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B = {</a:t>
            </a:r>
            <a:r>
              <a:rPr lang="en-US" sz="28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a,b,c,d,e</a:t>
            </a:r>
            <a:r>
              <a:rPr lang="en-US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}       {</a:t>
            </a:r>
            <a:r>
              <a:rPr lang="en-US" sz="28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d,e,f,g,h</a:t>
            </a:r>
            <a:r>
              <a:rPr lang="en-US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}</a:t>
            </a:r>
          </a:p>
          <a:p>
            <a:r>
              <a:rPr lang="en-US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               = {</a:t>
            </a:r>
            <a:r>
              <a:rPr lang="en-US" sz="28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a,b,c,d,e,f,g,h</a:t>
            </a:r>
            <a:r>
              <a:rPr lang="en-US" sz="28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}</a:t>
            </a:r>
            <a:endParaRPr lang="en-US" sz="2800" dirty="0">
              <a:solidFill>
                <a:srgbClr val="9900CC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28800" y="3505200"/>
          <a:ext cx="304800" cy="419100"/>
        </p:xfrm>
        <a:graphic>
          <a:graphicData uri="http://schemas.openxmlformats.org/presentationml/2006/ole">
            <p:oleObj spid="_x0000_s2050" name="Equation" r:id="rId3" imgW="152280" imgH="1904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724400" y="3505200"/>
          <a:ext cx="304800" cy="400050"/>
        </p:xfrm>
        <a:graphic>
          <a:graphicData uri="http://schemas.openxmlformats.org/presentationml/2006/ole">
            <p:oleObj spid="_x0000_s2051" name="Equation" r:id="rId4" imgW="152280" imgH="1904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685800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তাহলে,আমরা লিখতে পারি-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905000" y="685800"/>
            <a:ext cx="12192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e,f,g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648200" y="685800"/>
            <a:ext cx="11430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f,g,h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2667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25908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3581400"/>
            <a:ext cx="71817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উপরের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M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N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বৃত্ত দুইটিতে একই রকম কি কি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উপাদান রয়েছে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447800"/>
            <a:ext cx="5319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একই রকমের উপাদানগুলো হল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f,g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0" y="762000"/>
            <a:ext cx="15685193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তাহলে , দুই বা ততোধিক সেটের সকল সাধারণ উপাদান নিয়ে গঠিত সেটকে ছেদ সেট (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Intersection of sets )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বলে । ছেদ সেটকে         চিহ্ন দ্বারা প্রকাশ করা হয়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অতএব আমরা লিখতে পারি যে,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M       N = {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e,f,g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}       {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f,g,h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}</a:t>
            </a: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                                          = {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f,g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}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57400" y="2514600"/>
          <a:ext cx="304800" cy="419100"/>
        </p:xfrm>
        <a:graphic>
          <a:graphicData uri="http://schemas.openxmlformats.org/presentationml/2006/ole">
            <p:oleObj spid="_x0000_s3075" name="Equation" r:id="rId3" imgW="152280" imgH="1904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33600" y="1676400"/>
          <a:ext cx="533400" cy="342900"/>
        </p:xfrm>
        <a:graphic>
          <a:graphicData uri="http://schemas.openxmlformats.org/presentationml/2006/ole">
            <p:oleObj spid="_x0000_s3076" name="Equation" r:id="rId4" imgW="152280" imgH="1904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62400" y="2590800"/>
          <a:ext cx="381000" cy="381000"/>
        </p:xfrm>
        <a:graphic>
          <a:graphicData uri="http://schemas.openxmlformats.org/presentationml/2006/ole">
            <p:oleObj spid="_x0000_s3077" name="Equation" r:id="rId5" imgW="152280" imgH="19044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" y="762000"/>
            <a:ext cx="71801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সেটকে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ছেদ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smtClean="0">
                <a:latin typeface="NikoshBAN" pitchFamily="2" charset="0"/>
                <a:cs typeface="NikoshBAN" pitchFamily="2" charset="0"/>
              </a:rPr>
              <a:t> (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Intersection of sets )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বলে।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ছেদ সেটকে       চিহ্ন দ্বারা প্রকাশ করা হয়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2514600"/>
            <a:ext cx="48077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অতএব,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M      N= {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e,f,g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}       {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f,g,h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}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            = {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f,g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}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2743200"/>
            <a:ext cx="3353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71800" y="3581400"/>
          <a:ext cx="228600" cy="247650"/>
        </p:xfrm>
        <a:graphic>
          <a:graphicData uri="http://schemas.openxmlformats.org/presentationml/2006/ole">
            <p:oleObj spid="_x0000_s4098" name="Equation" r:id="rId3" imgW="152280" imgH="1904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71800" y="4114800"/>
          <a:ext cx="228600" cy="323850"/>
        </p:xfrm>
        <a:graphic>
          <a:graphicData uri="http://schemas.openxmlformats.org/presentationml/2006/ole">
            <p:oleObj spid="_x0000_s4099" name="Equation" r:id="rId4" imgW="152280" imgH="190440" progId="Equation.3">
              <p:embed/>
            </p:oleObj>
          </a:graphicData>
        </a:graphic>
      </p:graphicFrame>
      <p:sp>
        <p:nvSpPr>
          <p:cNvPr id="7" name="Down Arrow 6"/>
          <p:cNvSpPr/>
          <p:nvPr/>
        </p:nvSpPr>
        <p:spPr>
          <a:xfrm>
            <a:off x="3657600" y="1676400"/>
            <a:ext cx="762000" cy="1219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828800" y="9906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                      </a:t>
            </a:r>
            <a:r>
              <a:rPr lang="bn-BD" sz="32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3200" dirty="0">
              <a:solidFill>
                <a:srgbClr val="9900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296733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C ={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x,y,z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} , D= {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y,z,r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}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হলে ,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ক)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C     D =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কত ?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খ)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C      D =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কত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600200"/>
            <a:ext cx="602600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     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১। সংযোগ সেট কাকে বলে 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২। ছেদ সেট কাকে বলে ?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৩। সংযোগ সেটকে কোন চিহ্ন দ্বারা প্রকাশ করা হয় ?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৪। ছেদ সেটকে কোন চিহ্ন দ্বারা প্রকাশ করা হয় 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276600" y="2362200"/>
            <a:ext cx="1094232" cy="1207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457200"/>
            <a:ext cx="335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4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4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85800"/>
            <a:ext cx="735575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  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যদি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P =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{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1,3,5,},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Q = {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2,4,6,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} , R = {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1,2,3,4,5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}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হয়, তবে 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P      Q     R  =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কত ?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295400" y="3352800"/>
          <a:ext cx="228600" cy="323850"/>
        </p:xfrm>
        <a:graphic>
          <a:graphicData uri="http://schemas.openxmlformats.org/presentationml/2006/ole">
            <p:oleObj spid="_x0000_s64514" name="Equation" r:id="rId3" imgW="152280" imgH="1904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05000" y="3352800"/>
          <a:ext cx="304800" cy="323850"/>
        </p:xfrm>
        <a:graphic>
          <a:graphicData uri="http://schemas.openxmlformats.org/presentationml/2006/ole">
            <p:oleObj spid="_x0000_s64515" name="Equation" r:id="rId4" imgW="152280" imgH="190440" progId="Equation.3">
              <p:embed/>
            </p:oleObj>
          </a:graphicData>
        </a:graphic>
      </p:graphicFrame>
      <p:sp>
        <p:nvSpPr>
          <p:cNvPr id="6" name="Down Arrow 5"/>
          <p:cNvSpPr/>
          <p:nvPr/>
        </p:nvSpPr>
        <p:spPr>
          <a:xfrm>
            <a:off x="3733800" y="1600200"/>
            <a:ext cx="1066800" cy="1359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76600" y="838200"/>
            <a:ext cx="21884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sz="4000" dirty="0">
              <a:solidFill>
                <a:srgbClr val="3399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4267200"/>
            <a:ext cx="15744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800" dirty="0" smtClean="0">
                <a:solidFill>
                  <a:srgbClr val="B60CC8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800" dirty="0">
              <a:solidFill>
                <a:srgbClr val="B60CC8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China ros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990600"/>
            <a:ext cx="2524125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t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030200"/>
            <a:ext cx="7315200" cy="7315200"/>
          </a:xfrm>
          <a:prstGeom prst="rect">
            <a:avLst/>
          </a:prstGeom>
        </p:spPr>
      </p:pic>
      <p:pic>
        <p:nvPicPr>
          <p:cNvPr id="3" name="Picture 2" descr="set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0"/>
            <a:ext cx="2514600" cy="2514600"/>
          </a:xfrm>
          <a:prstGeom prst="rect">
            <a:avLst/>
          </a:prstGeom>
        </p:spPr>
      </p:pic>
      <p:pic>
        <p:nvPicPr>
          <p:cNvPr id="4" name="Picture 3" descr="sets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137108"/>
            <a:ext cx="3429000" cy="2225092"/>
          </a:xfrm>
          <a:prstGeom prst="rect">
            <a:avLst/>
          </a:prstGeom>
        </p:spPr>
      </p:pic>
      <p:pic>
        <p:nvPicPr>
          <p:cNvPr id="5" name="Picture 4" descr="Sofa-sets-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3505200"/>
            <a:ext cx="5278697" cy="25730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2286000"/>
            <a:ext cx="1588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চিত্র- ১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24400" y="2667000"/>
            <a:ext cx="10583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চিত্র- 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6096000"/>
            <a:ext cx="109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চিত্র- ৩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667000"/>
            <a:ext cx="27350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36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bn-BD" sz="24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সেট এবং সেটের প্রকারভেদ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219200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 </a:t>
            </a:r>
            <a:endParaRPr lang="en-US" sz="3200" dirty="0" smtClean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200" dirty="0" smtClean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2438400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সেট কি তা বলতে পারবে</a:t>
            </a:r>
            <a:endParaRPr lang="en-US" dirty="0" smtClean="0">
              <a:solidFill>
                <a:srgbClr val="339966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-কয়েক প্রকারের সেটের সংজ্ঞা দিতে পারবে ।</a:t>
            </a:r>
          </a:p>
          <a:p>
            <a:r>
              <a:rPr lang="en-US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সেট সংক্রান্ত বিভিন্ন সমস্যার সমাধান করতে পারবে।</a:t>
            </a:r>
            <a:r>
              <a:rPr lang="en-US" dirty="0" smtClean="0">
                <a:solidFill>
                  <a:srgbClr val="339966"/>
                </a:solidFill>
                <a:latin typeface="NikoshBAN" pitchFamily="2" charset="0"/>
                <a:cs typeface="NikoshBAN" pitchFamily="2" charset="0"/>
              </a:rPr>
              <a:t>            </a:t>
            </a:r>
            <a:endParaRPr lang="en-US" dirty="0">
              <a:solidFill>
                <a:srgbClr val="3399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1066800" y="1219200"/>
            <a:ext cx="9144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a,b,c.d,e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flipH="1">
            <a:off x="1264919" y="2819400"/>
            <a:ext cx="487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3962400" y="1143000"/>
            <a:ext cx="9144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d,e,f,g,h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343400" y="28956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3352800"/>
            <a:ext cx="5715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উপরের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A 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B 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চিহ্নিত বৃত্তে মোট কয়টি সদস্য আছে?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09800" y="1295400"/>
            <a:ext cx="3674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৮টি 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95400" y="1371600"/>
            <a:ext cx="39837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0099FF"/>
                </a:solidFill>
                <a:latin typeface="NikoshBAN" pitchFamily="2" charset="0"/>
                <a:cs typeface="NikoshBAN" pitchFamily="2" charset="0"/>
              </a:rPr>
              <a:t>উপাদানগুলো কি কি ?</a:t>
            </a:r>
            <a:endParaRPr lang="en-US" sz="4400" dirty="0">
              <a:solidFill>
                <a:srgbClr val="0099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28800" y="182880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1828800"/>
            <a:ext cx="66143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B60CC8"/>
                </a:solidFill>
                <a:latin typeface="NikoshBAN" pitchFamily="2" charset="0"/>
                <a:cs typeface="NikoshBAN" pitchFamily="2" charset="0"/>
              </a:rPr>
              <a:t>উপাদানগুলো হল,</a:t>
            </a:r>
            <a:r>
              <a:rPr lang="en-US" sz="4400" dirty="0" err="1" smtClean="0">
                <a:solidFill>
                  <a:srgbClr val="B60CC8"/>
                </a:solidFill>
                <a:latin typeface="NikoshBAN" pitchFamily="2" charset="0"/>
                <a:cs typeface="NikoshBAN" pitchFamily="2" charset="0"/>
              </a:rPr>
              <a:t>a,b,c,d,e,f,g,h</a:t>
            </a:r>
            <a:endParaRPr lang="en-US" sz="4400" dirty="0">
              <a:solidFill>
                <a:srgbClr val="B60CC8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762000"/>
            <a:ext cx="79118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এইভাবে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সেটকে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( Union of sets ) </a:t>
            </a:r>
            <a:r>
              <a:rPr lang="bn-BD" sz="3600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বলে ।</a:t>
            </a:r>
            <a:endParaRPr lang="en-US" sz="3600" dirty="0" smtClean="0">
              <a:solidFill>
                <a:srgbClr val="9900CC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solidFill>
                <a:srgbClr val="9900CC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সংযোগ সেটকে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চিহ্ন দ্বারা প্রকাশ করা হয় ।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124200" y="3505200"/>
          <a:ext cx="381000" cy="552450"/>
        </p:xfrm>
        <a:graphic>
          <a:graphicData uri="http://schemas.openxmlformats.org/presentationml/2006/ole">
            <p:oleObj spid="_x0000_s1027" name="Equation" r:id="rId3" imgW="15228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Words>358</Words>
  <Application>Microsoft Office PowerPoint</Application>
  <PresentationFormat>On-screen Show 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Aspect</vt:lpstr>
      <vt:lpstr>Concourse</vt:lpstr>
      <vt:lpstr>Flow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bashar</cp:lastModifiedBy>
  <cp:revision>143</cp:revision>
  <dcterms:created xsi:type="dcterms:W3CDTF">2006-08-16T00:00:00Z</dcterms:created>
  <dcterms:modified xsi:type="dcterms:W3CDTF">2013-12-04T08:56:13Z</dcterms:modified>
</cp:coreProperties>
</file>