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56" r:id="rId3"/>
    <p:sldId id="283" r:id="rId4"/>
    <p:sldId id="266" r:id="rId5"/>
    <p:sldId id="278" r:id="rId6"/>
    <p:sldId id="257" r:id="rId7"/>
    <p:sldId id="279" r:id="rId8"/>
    <p:sldId id="280" r:id="rId9"/>
    <p:sldId id="285" r:id="rId10"/>
    <p:sldId id="275" r:id="rId11"/>
    <p:sldId id="276" r:id="rId12"/>
    <p:sldId id="274" r:id="rId13"/>
    <p:sldId id="281" r:id="rId14"/>
    <p:sldId id="277" r:id="rId15"/>
    <p:sldId id="270" r:id="rId16"/>
    <p:sldId id="272" r:id="rId17"/>
    <p:sldId id="259" r:id="rId18"/>
    <p:sldId id="273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69" autoAdjust="0"/>
    <p:restoredTop sz="94660"/>
  </p:normalViewPr>
  <p:slideViewPr>
    <p:cSldViewPr>
      <p:cViewPr>
        <p:scale>
          <a:sx n="70" d="100"/>
          <a:sy n="70" d="100"/>
        </p:scale>
        <p:origin x="-8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F9877-0678-4655-B107-01118F5D0EB8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DA0D1-532E-43FF-8F3F-8BDB8DA3D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A0D1-532E-43FF-8F3F-8BDB8DA3DD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02DB-3758-4F62-8746-AB750A3CA5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9254"/>
          </a:xfrm>
        </p:spPr>
      </p:pic>
      <p:sp>
        <p:nvSpPr>
          <p:cNvPr id="5" name="TextBox 4"/>
          <p:cNvSpPr txBox="1"/>
          <p:nvPr/>
        </p:nvSpPr>
        <p:spPr>
          <a:xfrm>
            <a:off x="0" y="335280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1372394" y="1447006"/>
            <a:ext cx="4800600" cy="1588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296194" y="3352006"/>
            <a:ext cx="4572000" cy="584775"/>
            <a:chOff x="1295400" y="2438400"/>
            <a:chExt cx="4572000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1295400" y="2438400"/>
              <a:ext cx="4572000" cy="58477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রেখাকে </a:t>
              </a:r>
              <a:r>
                <a:rPr lang="en-US" sz="3200" b="1" dirty="0" smtClean="0"/>
                <a:t>A</a:t>
              </a:r>
              <a:r>
                <a:rPr lang="en-US" sz="3200" b="1" dirty="0" smtClean="0">
                  <a:cs typeface="NikoshBAN" pitchFamily="2" charset="0"/>
                </a:rPr>
                <a:t>B</a:t>
              </a:r>
              <a:r>
                <a:rPr lang="bn-BD" sz="3200" b="1" dirty="0" smtClean="0">
                  <a:cs typeface="NikoshBAN" pitchFamily="2" charset="0"/>
                </a:rPr>
                <a:t> দিয়ে প্রকাশ করা হয়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438400" y="2514600"/>
              <a:ext cx="457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829594" y="2437606"/>
            <a:ext cx="40386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রেখা এর দুই প্রান্ত বিন্দু চলমান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896394" y="1447006"/>
            <a:ext cx="30480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1448594" y="1447006"/>
            <a:ext cx="35052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209800" y="1219200"/>
            <a:ext cx="3354388" cy="457200"/>
            <a:chOff x="2132806" y="2743994"/>
            <a:chExt cx="3354388" cy="457200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1943100" y="3009900"/>
              <a:ext cx="381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257800" y="2971800"/>
              <a:ext cx="4572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81994" y="1751806"/>
            <a:ext cx="3810000" cy="445532"/>
            <a:chOff x="1905000" y="3276600"/>
            <a:chExt cx="3810000" cy="445532"/>
          </a:xfrm>
        </p:grpSpPr>
        <p:sp>
          <p:nvSpPr>
            <p:cNvPr id="37" name="TextBox 36"/>
            <p:cNvSpPr txBox="1"/>
            <p:nvPr/>
          </p:nvSpPr>
          <p:spPr>
            <a:xfrm>
              <a:off x="1905000" y="3352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34000" y="3276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1066800" y="4648200"/>
            <a:ext cx="46482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8200" y="5943600"/>
            <a:ext cx="666750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রেখাংশকে </a:t>
            </a:r>
            <a:r>
              <a:rPr lang="en-US" sz="3600" b="1" dirty="0" smtClean="0">
                <a:solidFill>
                  <a:schemeClr val="tx1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cs typeface="NikoshBAN" pitchFamily="2" charset="0"/>
              </a:rPr>
              <a:t>B</a:t>
            </a:r>
            <a:r>
              <a:rPr lang="bn-BD" sz="3600" b="1" dirty="0" smtClean="0">
                <a:solidFill>
                  <a:schemeClr val="tx1"/>
                </a:solidFill>
                <a:cs typeface="NikoshBAN" pitchFamily="2" charset="0"/>
              </a:rPr>
              <a:t> দিয়ে প্রকাশ করা হয়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843868" y="602293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71600" y="5029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রেখাংশ এর দুই প্রান্ত বিন্দু স্থির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66800" y="4419600"/>
            <a:ext cx="4649788" cy="381000"/>
            <a:chOff x="1066800" y="152400"/>
            <a:chExt cx="4649788" cy="3810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5525294" y="342106"/>
              <a:ext cx="3810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877094" y="342106"/>
              <a:ext cx="3810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914400" y="4800600"/>
            <a:ext cx="4953000" cy="445532"/>
            <a:chOff x="914400" y="533400"/>
            <a:chExt cx="4953000" cy="445532"/>
          </a:xfrm>
        </p:grpSpPr>
        <p:sp>
          <p:nvSpPr>
            <p:cNvPr id="45" name="TextBox 44"/>
            <p:cNvSpPr txBox="1"/>
            <p:nvPr/>
          </p:nvSpPr>
          <p:spPr>
            <a:xfrm>
              <a:off x="914400" y="533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86400" y="609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371600" y="990600"/>
            <a:ext cx="4724400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3733800"/>
            <a:ext cx="6553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রশ্মির এর এক প্রান্ত বিন্দু স্থির এক প্রান্ত বিন্দু চলমান 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104900" y="10287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137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1295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695700" y="1028700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2514600"/>
            <a:ext cx="45720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রশ্মিকে </a:t>
            </a:r>
            <a:r>
              <a:rPr lang="en-US" sz="3200" dirty="0" smtClean="0"/>
              <a:t>A</a:t>
            </a:r>
            <a:r>
              <a:rPr lang="en-US" sz="3200" dirty="0" smtClean="0">
                <a:cs typeface="NikoshBAN" pitchFamily="2" charset="0"/>
              </a:rPr>
              <a:t>B</a:t>
            </a:r>
            <a:r>
              <a:rPr lang="bn-BD" sz="3200" dirty="0" smtClean="0">
                <a:cs typeface="NikoshBAN" pitchFamily="2" charset="0"/>
              </a:rPr>
              <a:t> দিয়ে প্রকাশ করা হয়ঃ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2590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28600" y="457200"/>
            <a:ext cx="8686800" cy="4191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19600" y="533400"/>
            <a:ext cx="304800" cy="3483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19600" y="533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1676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রেখার প্রান্তবিন্দু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762000" y="2795337"/>
            <a:ext cx="8077200" cy="405063"/>
          </a:xfrm>
          <a:prstGeom prst="leftRightArrow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76600" y="38348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রেখার মধ্যবিন্দু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4267200" y="2819400"/>
            <a:ext cx="304800" cy="304800"/>
            <a:chOff x="4419600" y="3048000"/>
            <a:chExt cx="533400" cy="533400"/>
          </a:xfrm>
        </p:grpSpPr>
        <p:sp>
          <p:nvSpPr>
            <p:cNvPr id="12" name="Oval 11"/>
            <p:cNvSpPr/>
            <p:nvPr/>
          </p:nvSpPr>
          <p:spPr>
            <a:xfrm>
              <a:off x="4419600" y="30480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ross 27"/>
            <p:cNvSpPr/>
            <p:nvPr/>
          </p:nvSpPr>
          <p:spPr>
            <a:xfrm>
              <a:off x="4495800" y="3124200"/>
              <a:ext cx="381000" cy="381000"/>
            </a:xfrm>
            <a:prstGeom prst="plus">
              <a:avLst>
                <a:gd name="adj" fmla="val 386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5 2.2222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0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4038600" cy="10156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10000"/>
            <a:ext cx="8077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রশ্মি আঁক ও চিহ্নিত কর।  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438400"/>
            <a:ext cx="8153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একটি রেখা আঁক ও চিহ্নিত কর। 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1981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86868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 রেখাংশের প্রান্তবিন্দু আঁক ও চিহ্নিত কর</a:t>
            </a:r>
            <a:endParaRPr lang="en-US" sz="6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1066800" y="914400"/>
            <a:ext cx="4114800" cy="411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64794" y="906440"/>
            <a:ext cx="4116806" cy="4124348"/>
            <a:chOff x="1064794" y="906440"/>
            <a:chExt cx="4116806" cy="412434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66800" y="1981200"/>
              <a:ext cx="30480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590800" y="3505200"/>
              <a:ext cx="30480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5029200"/>
              <a:ext cx="30480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458203" y="3504197"/>
              <a:ext cx="3048002" cy="20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114800" y="914400"/>
              <a:ext cx="1066800" cy="1066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656806" y="2438400"/>
              <a:ext cx="3048794" cy="7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114800" y="3962400"/>
              <a:ext cx="1066800" cy="1066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33600" y="906440"/>
              <a:ext cx="30480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1066800" y="914400"/>
              <a:ext cx="1066800" cy="1066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/>
          <p:nvPr/>
        </p:nvCxnSpPr>
        <p:spPr>
          <a:xfrm rot="5400000">
            <a:off x="4267200" y="1371600"/>
            <a:ext cx="1981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819400" y="914400"/>
            <a:ext cx="2971800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581400" y="914400"/>
            <a:ext cx="2209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143944" y="-178727"/>
            <a:ext cx="1427968" cy="1447800"/>
            <a:chOff x="7143944" y="-178727"/>
            <a:chExt cx="1427968" cy="1447800"/>
          </a:xfrm>
        </p:grpSpPr>
        <p:sp>
          <p:nvSpPr>
            <p:cNvPr id="53" name="Oval Callout 52"/>
            <p:cNvSpPr/>
            <p:nvPr/>
          </p:nvSpPr>
          <p:spPr>
            <a:xfrm rot="3302736">
              <a:off x="7134028" y="-168811"/>
              <a:ext cx="1447800" cy="1427968"/>
            </a:xfrm>
            <a:prstGeom prst="wedgeEllipseCallout">
              <a:avLst>
                <a:gd name="adj1" fmla="val -63799"/>
                <a:gd name="adj2" fmla="val 138164"/>
              </a:avLst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67600" y="304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/>
                <a:t>তল</a:t>
              </a:r>
              <a:endParaRPr lang="en-US" sz="2800" b="1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28600" y="5334000"/>
            <a:ext cx="6096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বস্তুর যে কোন পৃষ্ঠই একটি তল নির্দেশ করে।</a:t>
            </a:r>
            <a:endParaRPr lang="en-US" sz="3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477000" y="2362200"/>
            <a:ext cx="236220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তলের শুধু দৈর্ঘ্য ও প্রস্থ আছে কিন্তু বেধ বা পুরুত্ব নেই।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7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রেখা,রেখাংশ ও রশ্মির মধ্যে কী কী পার্থক্য তা চিত্রসহ লেখ।</a:t>
            </a:r>
            <a:endParaRPr lang="en-US" sz="54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7391400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LightBAN" pitchFamily="2" charset="0"/>
                <a:cs typeface="NikoshLightBAN" pitchFamily="2" charset="0"/>
              </a:rPr>
              <a:t>মূল্যায়নঃ</a:t>
            </a:r>
            <a:endParaRPr lang="en-US" sz="8000" b="1" dirty="0" smtClean="0">
              <a:latin typeface="NikoshLightBAN" pitchFamily="2" charset="0"/>
              <a:cs typeface="NikoshLight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বিন্দুর বৈশিষ্ট্য কী?   </a:t>
            </a:r>
          </a:p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রেখার বৈশিষ্ট্য কী 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বিন্দু আকঁ ও চিহ্নিত কর । </a:t>
            </a:r>
          </a:p>
          <a:p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বাক্স এঁকে বিন্দু , তল ও রেখার প্রতিরূপ নির্দেশ কর।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09600"/>
            <a:ext cx="5715000" cy="264687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   </a:t>
            </a:r>
            <a:endParaRPr lang="en-US" sz="1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685800"/>
            <a:ext cx="6324600" cy="28956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বিষয়ঃ জ্যামিতি   </a:t>
            </a:r>
            <a:br>
              <a:rPr lang="bn-BD" sz="6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৬ষ্ঠ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জ্যামিতির প্রাথমিক ধারণা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latin typeface="NikoshBAN" pitchFamily="2" charset="0"/>
                <a:cs typeface="NikoshBAN" pitchFamily="2" charset="0"/>
              </a:rPr>
            </a:br>
            <a:endParaRPr lang="en-US" sz="6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আচরণিক উদ্দেশ্যঃ     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রেখা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তলের বৈশিষ্ট্য উল্লেখ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বিন্দু ও রেখা চিহ্নিত 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পারবে।   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রশ্মি ও রেখাংশ আঁকতে পারবে।  </a:t>
            </a:r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ving_box17.jpg"/>
          <p:cNvPicPr>
            <a:picLocks noChangeAspect="1"/>
          </p:cNvPicPr>
          <p:nvPr/>
        </p:nvPicPr>
        <p:blipFill>
          <a:blip r:embed="rId3" cstate="print"/>
          <a:srcRect l="13793" r="13793" b="13938"/>
          <a:stretch>
            <a:fillRect/>
          </a:stretch>
        </p:blipFill>
        <p:spPr>
          <a:xfrm>
            <a:off x="609600" y="381000"/>
            <a:ext cx="3200400" cy="2057611"/>
          </a:xfrm>
          <a:prstGeom prst="rect">
            <a:avLst/>
          </a:prstGeom>
        </p:spPr>
      </p:pic>
      <p:pic>
        <p:nvPicPr>
          <p:cNvPr id="6" name="Picture 5" descr="400px-necker-cu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90800"/>
            <a:ext cx="4572000" cy="3429000"/>
          </a:xfrm>
          <a:prstGeom prst="rect">
            <a:avLst/>
          </a:prstGeom>
        </p:spPr>
      </p:pic>
      <p:pic>
        <p:nvPicPr>
          <p:cNvPr id="7" name="Picture 2" descr="http://idowns.net/uploads/090220/1_11530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28600"/>
            <a:ext cx="4191000" cy="33575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4648200"/>
            <a:ext cx="350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উপরের ছবিগুলো দেখ এবং চিন্তা কর-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2743200" y="3429000"/>
            <a:ext cx="2743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828800" y="8001000"/>
            <a:ext cx="2286794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144000" y="40944"/>
            <a:ext cx="13716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8333 2.53469E-6 L 0.325 2.53469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3 0.17761 L 5.55112E-17 -0.499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5 0.05342 L -0.675 0.408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alling-star-wish-sk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189383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304800" y="381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 হবে কি হচ্ছে?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257800"/>
            <a:ext cx="56388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বিন্দু ও রেখা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বিন্দু ,রেখা ও তল সম্পর্কে আলোচনা ।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2200" y="5715000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870796" y="1832990"/>
            <a:ext cx="4495800" cy="2891326"/>
            <a:chOff x="4870796" y="1832990"/>
            <a:chExt cx="4495800" cy="2891326"/>
          </a:xfrm>
        </p:grpSpPr>
        <p:sp>
          <p:nvSpPr>
            <p:cNvPr id="14" name="Oval Callout 13"/>
            <p:cNvSpPr/>
            <p:nvPr/>
          </p:nvSpPr>
          <p:spPr>
            <a:xfrm rot="1386380">
              <a:off x="4870796" y="1832990"/>
              <a:ext cx="4495800" cy="2891326"/>
            </a:xfrm>
            <a:prstGeom prst="wedgeEllipseCallout">
              <a:avLst>
                <a:gd name="adj1" fmla="val -77556"/>
                <a:gd name="adj2" fmla="val 140053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386380">
              <a:off x="5158398" y="2188884"/>
              <a:ext cx="38100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কোন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কাগজের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ওপর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পেন্সিলের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একটি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ফোটা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একটি বিন্দু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আঁকা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A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বিন্দু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209800" y="563880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838200" y="0"/>
            <a:ext cx="2971800" cy="3962400"/>
            <a:chOff x="3048000" y="-123825"/>
            <a:chExt cx="2400300" cy="3552825"/>
          </a:xfrm>
        </p:grpSpPr>
        <p:grpSp>
          <p:nvGrpSpPr>
            <p:cNvPr id="7" name="Group 5"/>
            <p:cNvGrpSpPr/>
            <p:nvPr/>
          </p:nvGrpSpPr>
          <p:grpSpPr>
            <a:xfrm>
              <a:off x="3962400" y="381000"/>
              <a:ext cx="609600" cy="2895599"/>
              <a:chOff x="3581400" y="381000"/>
              <a:chExt cx="609600" cy="2895599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4" name="Flowchart: Magnetic Disk 3"/>
              <p:cNvSpPr/>
              <p:nvPr/>
            </p:nvSpPr>
            <p:spPr>
              <a:xfrm>
                <a:off x="3581400" y="381000"/>
                <a:ext cx="609600" cy="2438400"/>
              </a:xfrm>
              <a:prstGeom prst="flowChartMagneticDisk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3581400" y="2590799"/>
                <a:ext cx="609600" cy="685800"/>
              </a:xfrm>
              <a:prstGeom prst="triangle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866" name="Picture 2" descr="http://1.bp.blogspot.com/_Tq8oPLja_2A/TCLkiALAiII/AAAAAAAAAOg/yxhYIIqexFE/s1600/pencil2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0" y="-123825"/>
              <a:ext cx="2400300" cy="35528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743 L -3.33333E-6 0.25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5903 L -3.33333E-6 -0.07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/>
          <p:nvPr/>
        </p:nvSpPr>
        <p:spPr>
          <a:xfrm>
            <a:off x="1981200" y="4324350"/>
            <a:ext cx="3200400" cy="2209800"/>
          </a:xfrm>
          <a:prstGeom prst="cube">
            <a:avLst>
              <a:gd name="adj" fmla="val 3859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6482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8194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বিন্দুর বৈশিষ্ট্যঃ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কোন দৈর্ঘ্য, প্রস্থ ও উচ্চতা নেই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শুধুমাত্র অবস্থান আছে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5181600"/>
            <a:ext cx="23622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1981200" y="4343400"/>
            <a:ext cx="3200400" cy="838200"/>
          </a:xfrm>
          <a:prstGeom prst="parallelogram">
            <a:avLst>
              <a:gd name="adj" fmla="val 10156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61485" y="5143500"/>
            <a:ext cx="91440" cy="91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3200" y="541020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2944" y="4953000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Q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080" y="419100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R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419600" y="5131552"/>
            <a:ext cx="2133600" cy="762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533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বিন্দুর কোন সংজ্ঞা নেই।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1175984" y="5164536"/>
            <a:ext cx="3657600" cy="7619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 rot="19010438">
            <a:off x="3785897" y="4466409"/>
            <a:ext cx="2438400" cy="152400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 rot="16200000">
            <a:off x="3131016" y="6022072"/>
            <a:ext cx="2438400" cy="152400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/>
          <p:cNvSpPr/>
          <p:nvPr/>
        </p:nvSpPr>
        <p:spPr>
          <a:xfrm>
            <a:off x="4267200" y="0"/>
            <a:ext cx="4876800" cy="4191000"/>
          </a:xfrm>
          <a:prstGeom prst="cloudCallout">
            <a:avLst>
              <a:gd name="adj1" fmla="val -12233"/>
              <a:gd name="adj2" fmla="val 17826"/>
            </a:avLst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আমরা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পেন্সিলের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বিন্দু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শিখেছি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 ৩ টি রেখায় ও পরে ৩টি রেখা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243288" y="5127024"/>
            <a:ext cx="152400" cy="152400"/>
          </a:xfrm>
          <a:prstGeom prst="ellips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9" grpId="0" animBg="1"/>
      <p:bldP spid="17" grpId="0"/>
      <p:bldP spid="22" grpId="0" animBg="1"/>
      <p:bldP spid="23" grpId="0" animBg="1"/>
      <p:bldP spid="24" grpId="0" animBg="1"/>
      <p:bldP spid="20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rendsupdates.com/wp-content/uploads/2008/12/drumstick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876800" y="421623"/>
            <a:ext cx="2286000" cy="329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4236720" y="507492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etric10_41624_l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0" y="5175084"/>
            <a:ext cx="6667500" cy="600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41910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1148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267200" y="5105400"/>
            <a:ext cx="2362200" cy="22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914400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A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 smtClean="0">
                <a:latin typeface="+mj-lt"/>
                <a:cs typeface="NikoshBAN" pitchFamily="2" charset="0"/>
              </a:rPr>
              <a:t>B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দুটি বিন্দু । রুলারের সাহায্যে </a:t>
            </a:r>
            <a:r>
              <a:rPr lang="en-US" sz="2000" b="1" dirty="0" smtClean="0"/>
              <a:t>A</a:t>
            </a:r>
            <a:r>
              <a:rPr lang="bn-BD" sz="2000" b="1" dirty="0" smtClean="0"/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 smtClean="0">
                <a:cs typeface="NikoshBAN" pitchFamily="2" charset="0"/>
              </a:rPr>
              <a:t>B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বিন্দু দুটি যোগ করলে </a:t>
            </a:r>
            <a:r>
              <a:rPr lang="en-US" sz="2000" b="1" dirty="0" smtClean="0"/>
              <a:t>A</a:t>
            </a:r>
            <a:r>
              <a:rPr lang="en-US" sz="2000" b="1" dirty="0" smtClean="0">
                <a:cs typeface="NikoshBAN" pitchFamily="2" charset="0"/>
              </a:rPr>
              <a:t>B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রেখাংশ পাওয়া যায়।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/>
              <a:t>A</a:t>
            </a:r>
            <a:r>
              <a:rPr lang="en-US" sz="2000" b="1" dirty="0" smtClean="0">
                <a:cs typeface="NikoshBAN" pitchFamily="2" charset="0"/>
              </a:rPr>
              <a:t>B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রেখাংশ কে উভয় দিকে বর্ধিত করলে </a:t>
            </a:r>
            <a:r>
              <a:rPr lang="en-US" sz="2000" b="1" dirty="0" smtClean="0"/>
              <a:t>A</a:t>
            </a:r>
            <a:r>
              <a:rPr lang="en-US" sz="2000" b="1" dirty="0" smtClean="0">
                <a:cs typeface="NikoshBAN" pitchFamily="2" charset="0"/>
              </a:rPr>
              <a:t>B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রেখা পাওয়া যায়।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57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রেখা অংকণঃ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110805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রেখার বৈশিষ্ট্যঃ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রেখার কোন প্রস্থ ও উচ্চতা নেই 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রেখার শুধুমাত্র দৈর্ঘ্য আছে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6771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রেখার কোন সংজ্ঞা নেই।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29400" y="50292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6829 L -0.075 0.2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1 0.26227 L 0.17709 0.262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4" grpId="0"/>
      <p:bldP spid="17" grpId="0"/>
      <p:bldP spid="18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333</Words>
  <Application>Microsoft Office PowerPoint</Application>
  <PresentationFormat>On-screen Show (4:3)</PresentationFormat>
  <Paragraphs>66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  বিষয়ঃ জ্যামিতি    শ্রেণী: ৬ষ্ঠ জ্যামিতির প্রাথমিক ধারণা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জোড়ায় কাজ</vt:lpstr>
      <vt:lpstr>Slide 15</vt:lpstr>
      <vt:lpstr> দলীয় কাজঃ </vt:lpstr>
      <vt:lpstr>Slide 17</vt:lpstr>
      <vt:lpstr>বাড়ির কাজ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জ্ঞানেন্দ্র নাথ চক্রবর্তী  সিনিয়র শিক্ষক, খিলগাঁও গভঃ কলোনী হাই স্কুল।</dc:title>
  <dc:creator/>
  <cp:lastModifiedBy>User</cp:lastModifiedBy>
  <cp:revision>169</cp:revision>
  <dcterms:created xsi:type="dcterms:W3CDTF">2006-08-16T00:00:00Z</dcterms:created>
  <dcterms:modified xsi:type="dcterms:W3CDTF">2012-04-01T15:51:49Z</dcterms:modified>
</cp:coreProperties>
</file>