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6" r:id="rId3"/>
    <p:sldId id="268" r:id="rId4"/>
    <p:sldId id="270" r:id="rId5"/>
    <p:sldId id="269" r:id="rId6"/>
    <p:sldId id="275" r:id="rId7"/>
    <p:sldId id="256" r:id="rId8"/>
    <p:sldId id="276" r:id="rId9"/>
    <p:sldId id="278" r:id="rId10"/>
    <p:sldId id="265" r:id="rId11"/>
    <p:sldId id="258" r:id="rId12"/>
    <p:sldId id="260" r:id="rId13"/>
    <p:sldId id="263" r:id="rId14"/>
    <p:sldId id="264" r:id="rId15"/>
    <p:sldId id="28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295"/>
    <a:srgbClr val="2A14AC"/>
    <a:srgbClr val="0808BA"/>
    <a:srgbClr val="74BCFE"/>
    <a:srgbClr val="29B7E3"/>
    <a:srgbClr val="69C7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71" autoAdjust="0"/>
  </p:normalViewPr>
  <p:slideViewPr>
    <p:cSldViewPr>
      <p:cViewPr>
        <p:scale>
          <a:sx n="60" d="100"/>
          <a:sy n="60" d="100"/>
        </p:scale>
        <p:origin x="-109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2A4C2-EC2D-44A8-BFAE-B743F351C0E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08D69-9B00-4B9E-A839-88796C26C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A2B3-6526-496C-BBE1-42E53483087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1000"/>
            <a:ext cx="425949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lor 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981200"/>
            <a:ext cx="5638800" cy="4229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61"/>
          <p:cNvGrpSpPr/>
          <p:nvPr/>
        </p:nvGrpSpPr>
        <p:grpSpPr>
          <a:xfrm>
            <a:off x="2695074" y="1104277"/>
            <a:ext cx="1877704" cy="2019923"/>
            <a:chOff x="4419600" y="609600"/>
            <a:chExt cx="1877704" cy="2019923"/>
          </a:xfrm>
        </p:grpSpPr>
        <p:sp>
          <p:nvSpPr>
            <p:cNvPr id="34" name="Isosceles Triangle 33"/>
            <p:cNvSpPr/>
            <p:nvPr/>
          </p:nvSpPr>
          <p:spPr>
            <a:xfrm>
              <a:off x="4420729" y="614721"/>
              <a:ext cx="1439848" cy="2007421"/>
            </a:xfrm>
            <a:prstGeom prst="triangle">
              <a:avLst>
                <a:gd name="adj" fmla="val 61596"/>
              </a:avLst>
            </a:prstGeom>
            <a:solidFill>
              <a:schemeClr val="tx2">
                <a:lumMod val="60000"/>
                <a:lumOff val="40000"/>
                <a:alpha val="72000"/>
              </a:schemeClr>
            </a:solidFill>
            <a:ln w="5715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10800000">
              <a:off x="5294193" y="614580"/>
              <a:ext cx="1003111" cy="2007562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4BCFE">
                    <a:shade val="30000"/>
                    <a:satMod val="115000"/>
                  </a:srgbClr>
                </a:gs>
                <a:gs pos="50000">
                  <a:srgbClr val="74BCFE">
                    <a:shade val="67500"/>
                    <a:satMod val="115000"/>
                  </a:srgbClr>
                </a:gs>
                <a:gs pos="100000">
                  <a:srgbClr val="74BCFE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solidFill>
                <a:srgbClr val="2D3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10800000">
              <a:off x="4419600" y="629340"/>
              <a:ext cx="893928" cy="2000183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3000"/>
              </a:schemeClr>
            </a:solidFill>
            <a:ln w="9525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4891243" y="609600"/>
              <a:ext cx="1371600" cy="1506531"/>
            </a:xfrm>
            <a:prstGeom prst="triangle">
              <a:avLst>
                <a:gd name="adj" fmla="val 30906"/>
              </a:avLst>
            </a:prstGeom>
            <a:solidFill>
              <a:schemeClr val="tx2">
                <a:lumMod val="60000"/>
                <a:lumOff val="40000"/>
                <a:alpha val="59000"/>
              </a:schemeClr>
            </a:solidFill>
            <a:ln w="952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ube 39"/>
          <p:cNvSpPr/>
          <p:nvPr/>
        </p:nvSpPr>
        <p:spPr>
          <a:xfrm>
            <a:off x="2667000" y="851614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48200" y="838200"/>
            <a:ext cx="418095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ঘনকের এবং পিরামিডের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ভূমির ক্ষেত্রফল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81600" y="2133600"/>
            <a:ext cx="256672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কিন্তু এরা সমান 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C -0.00173 0.00046 -0.00364 0.0007 -0.00503 0.00208 C -0.00712 0.0037 -0.00816 0.00718 -0.01007 0.0088 C -0.01302 0.01111 -0.02014 0.0132 -0.02014 0.01343 C -0.02917 0.02153 -0.03785 0.02222 -0.04826 0.02685 C -0.05903 0.03171 -0.06788 0.04028 -0.07795 0.04699 C -0.08212 0.04977 -0.09548 0.05625 -0.09774 0.05833 C -0.10538 0.06528 -0.11528 0.06528 -0.12257 0.07199 C -0.12587 0.075 -0.12934 0.07801 -0.13264 0.08102 C -0.1342 0.08241 -0.13767 0.08565 -0.13767 0.08588 C -0.14514 0.1007 -0.13628 0.08588 -0.14583 0.09468 C -0.14774 0.0963 -0.14896 0.09954 -0.15069 0.10139 C -0.15399 0.10486 -0.16076 0.11042 -0.16076 0.11065 C -0.16458 0.11782 -0.17708 0.13195 -0.18403 0.13519 C -0.19028 0.14398 -0.19653 0.15278 -0.20208 0.16227 C -0.20469 0.16667 -0.2066 0.17153 -0.20885 0.17593 C -0.20989 0.17824 -0.21215 0.18241 -0.21215 0.18264 C -0.21389 0.19028 -0.21632 0.19583 -0.21857 0.20278 C -0.22239 0.21458 -0.22396 0.22732 -0.22691 0.23912 C -0.23229 0.26111 -0.2408 0.28542 -0.25017 0.30463 C -0.25382 0.32894 -0.25486 0.35162 -0.25017 0.37662 C -0.25087 0.39097 -0.25226 0.42037 -0.25347 0.43565 C -0.25399 0.44144 -0.25503 0.4537 -0.25503 0.45394 " pathEditMode="relative" rAng="0" ptsTypes="ffffffffffffffffffffff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22"/>
          <p:cNvSpPr>
            <a:spLocks/>
          </p:cNvSpPr>
          <p:nvPr/>
        </p:nvSpPr>
        <p:spPr bwMode="auto">
          <a:xfrm flipH="1">
            <a:off x="-176463" y="2209800"/>
            <a:ext cx="1524000" cy="479425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288"/>
              </a:cxn>
            </a:cxnLst>
            <a:rect l="0" t="0" r="r" b="b"/>
            <a:pathLst>
              <a:path w="624" h="288">
                <a:moveTo>
                  <a:pt x="624" y="0"/>
                </a:move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be 62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10800000">
            <a:off x="1167063" y="2613025"/>
            <a:ext cx="381000" cy="14255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1143000" y="1912186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5" grpId="0" animBg="1"/>
      <p:bldP spid="50" grpId="0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be 56"/>
          <p:cNvSpPr/>
          <p:nvPr/>
        </p:nvSpPr>
        <p:spPr>
          <a:xfrm>
            <a:off x="381000" y="4006515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Cube 64"/>
          <p:cNvSpPr/>
          <p:nvPr/>
        </p:nvSpPr>
        <p:spPr>
          <a:xfrm>
            <a:off x="405063" y="3986463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10560000">
            <a:off x="3200226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-176463" y="1912186"/>
            <a:ext cx="1524000" cy="777039"/>
            <a:chOff x="-176463" y="1912186"/>
            <a:chExt cx="1524000" cy="777039"/>
          </a:xfrm>
        </p:grpSpPr>
        <p:sp>
          <p:nvSpPr>
            <p:cNvPr id="45" name="Freeform 22"/>
            <p:cNvSpPr>
              <a:spLocks/>
            </p:cNvSpPr>
            <p:nvPr/>
          </p:nvSpPr>
          <p:spPr bwMode="auto">
            <a:xfrm flipH="1">
              <a:off x="-176463" y="2209800"/>
              <a:ext cx="1524000" cy="479425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0" y="0"/>
                </a:cxn>
                <a:cxn ang="0">
                  <a:pos x="0" y="288"/>
                </a:cxn>
              </a:cxnLst>
              <a:rect l="0" t="0" r="r" b="b"/>
              <a:pathLst>
                <a:path w="624" h="288">
                  <a:moveTo>
                    <a:pt x="62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1143000" y="1912186"/>
              <a:ext cx="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38726" y="1499937"/>
            <a:ext cx="2268187" cy="1899739"/>
            <a:chOff x="1038726" y="1499937"/>
            <a:chExt cx="2268187" cy="1899739"/>
          </a:xfrm>
        </p:grpSpPr>
        <p:grpSp>
          <p:nvGrpSpPr>
            <p:cNvPr id="41" name="Group 40"/>
            <p:cNvGrpSpPr/>
            <p:nvPr/>
          </p:nvGrpSpPr>
          <p:grpSpPr>
            <a:xfrm>
              <a:off x="1038726" y="1499937"/>
              <a:ext cx="2268187" cy="1899739"/>
              <a:chOff x="961901" y="1056904"/>
              <a:chExt cx="2268187" cy="1899739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961901" y="1056904"/>
                <a:ext cx="1436915" cy="1436914"/>
              </a:xfrm>
              <a:custGeom>
                <a:avLst/>
                <a:gdLst>
                  <a:gd name="connsiteX0" fmla="*/ 843148 w 1436915"/>
                  <a:gd name="connsiteY0" fmla="*/ 0 h 1436914"/>
                  <a:gd name="connsiteX1" fmla="*/ 1436915 w 1436915"/>
                  <a:gd name="connsiteY1" fmla="*/ 1436914 h 1436914"/>
                  <a:gd name="connsiteX2" fmla="*/ 0 w 1436915"/>
                  <a:gd name="connsiteY2" fmla="*/ 1425039 h 1436914"/>
                  <a:gd name="connsiteX3" fmla="*/ 11876 w 1436915"/>
                  <a:gd name="connsiteY3" fmla="*/ 0 h 1436914"/>
                  <a:gd name="connsiteX4" fmla="*/ 843148 w 1436915"/>
                  <a:gd name="connsiteY4" fmla="*/ 0 h 143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6915" h="1436914">
                    <a:moveTo>
                      <a:pt x="843148" y="0"/>
                    </a:moveTo>
                    <a:lnTo>
                      <a:pt x="1436915" y="1436914"/>
                    </a:lnTo>
                    <a:lnTo>
                      <a:pt x="0" y="1425039"/>
                    </a:lnTo>
                    <a:cubicBezTo>
                      <a:pt x="3959" y="950026"/>
                      <a:pt x="7917" y="475013"/>
                      <a:pt x="11876" y="0"/>
                    </a:cubicBezTo>
                    <a:lnTo>
                      <a:pt x="84314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985652" y="2481631"/>
                <a:ext cx="2244436" cy="475012"/>
              </a:xfrm>
              <a:custGeom>
                <a:avLst/>
                <a:gdLst>
                  <a:gd name="connsiteX0" fmla="*/ 0 w 2244436"/>
                  <a:gd name="connsiteY0" fmla="*/ 0 h 475012"/>
                  <a:gd name="connsiteX1" fmla="*/ 1413164 w 2244436"/>
                  <a:gd name="connsiteY1" fmla="*/ 0 h 475012"/>
                  <a:gd name="connsiteX2" fmla="*/ 2244436 w 2244436"/>
                  <a:gd name="connsiteY2" fmla="*/ 475012 h 475012"/>
                  <a:gd name="connsiteX3" fmla="*/ 463138 w 2244436"/>
                  <a:gd name="connsiteY3" fmla="*/ 475012 h 475012"/>
                  <a:gd name="connsiteX4" fmla="*/ 0 w 2244436"/>
                  <a:gd name="connsiteY4" fmla="*/ 0 h 4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4436" h="475012">
                    <a:moveTo>
                      <a:pt x="0" y="0"/>
                    </a:moveTo>
                    <a:lnTo>
                      <a:pt x="1413164" y="0"/>
                    </a:lnTo>
                    <a:lnTo>
                      <a:pt x="2244436" y="475012"/>
                    </a:lnTo>
                    <a:lnTo>
                      <a:pt x="463138" y="4750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44" idx="0"/>
              <a:endCxn id="44" idx="1"/>
            </p:cNvCxnSpPr>
            <p:nvPr/>
          </p:nvCxnSpPr>
          <p:spPr>
            <a:xfrm>
              <a:off x="1062477" y="2924664"/>
              <a:ext cx="1413164" cy="158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9497 -0.3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9236 -0.39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5" grpId="0" animBg="1"/>
      <p:bldP spid="65" grpId="1" animBg="1"/>
      <p:bldP spid="65" grpId="2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be 56"/>
          <p:cNvSpPr/>
          <p:nvPr/>
        </p:nvSpPr>
        <p:spPr>
          <a:xfrm rot="5400000">
            <a:off x="1229229" y="1301415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10560000">
            <a:off x="5498086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4"/>
          <p:cNvGrpSpPr/>
          <p:nvPr/>
        </p:nvGrpSpPr>
        <p:grpSpPr>
          <a:xfrm>
            <a:off x="4724400" y="3733800"/>
            <a:ext cx="1877704" cy="1867523"/>
            <a:chOff x="3581400" y="3657600"/>
            <a:chExt cx="1877704" cy="1867523"/>
          </a:xfrm>
        </p:grpSpPr>
        <p:sp>
          <p:nvSpPr>
            <p:cNvPr id="43" name="Isosceles Triangle 42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49"/>
          <p:cNvGrpSpPr/>
          <p:nvPr/>
        </p:nvGrpSpPr>
        <p:grpSpPr>
          <a:xfrm>
            <a:off x="6858000" y="3733800"/>
            <a:ext cx="1877704" cy="1867523"/>
            <a:chOff x="3581400" y="3657600"/>
            <a:chExt cx="1877704" cy="1867523"/>
          </a:xfrm>
        </p:grpSpPr>
        <p:sp>
          <p:nvSpPr>
            <p:cNvPr id="52" name="Isosceles Triangle 51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47"/>
          <p:cNvGrpSpPr/>
          <p:nvPr/>
        </p:nvGrpSpPr>
        <p:grpSpPr>
          <a:xfrm>
            <a:off x="1027851" y="1492890"/>
            <a:ext cx="2277651" cy="1904578"/>
            <a:chOff x="1029262" y="1495098"/>
            <a:chExt cx="2277651" cy="1904578"/>
          </a:xfrm>
        </p:grpSpPr>
        <p:grpSp>
          <p:nvGrpSpPr>
            <p:cNvPr id="14" name="Group 40"/>
            <p:cNvGrpSpPr/>
            <p:nvPr/>
          </p:nvGrpSpPr>
          <p:grpSpPr>
            <a:xfrm>
              <a:off x="1029262" y="1495098"/>
              <a:ext cx="2277651" cy="1904578"/>
              <a:chOff x="952437" y="1052065"/>
              <a:chExt cx="2277651" cy="1904578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952437" y="1052065"/>
                <a:ext cx="1436915" cy="1436914"/>
              </a:xfrm>
              <a:custGeom>
                <a:avLst/>
                <a:gdLst>
                  <a:gd name="connsiteX0" fmla="*/ 843148 w 1436915"/>
                  <a:gd name="connsiteY0" fmla="*/ 0 h 1436914"/>
                  <a:gd name="connsiteX1" fmla="*/ 1436915 w 1436915"/>
                  <a:gd name="connsiteY1" fmla="*/ 1436914 h 1436914"/>
                  <a:gd name="connsiteX2" fmla="*/ 0 w 1436915"/>
                  <a:gd name="connsiteY2" fmla="*/ 1425039 h 1436914"/>
                  <a:gd name="connsiteX3" fmla="*/ 11876 w 1436915"/>
                  <a:gd name="connsiteY3" fmla="*/ 0 h 1436914"/>
                  <a:gd name="connsiteX4" fmla="*/ 843148 w 1436915"/>
                  <a:gd name="connsiteY4" fmla="*/ 0 h 143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6915" h="1436914">
                    <a:moveTo>
                      <a:pt x="843148" y="0"/>
                    </a:moveTo>
                    <a:lnTo>
                      <a:pt x="1436915" y="1436914"/>
                    </a:lnTo>
                    <a:lnTo>
                      <a:pt x="0" y="1425039"/>
                    </a:lnTo>
                    <a:cubicBezTo>
                      <a:pt x="3959" y="950026"/>
                      <a:pt x="7917" y="475013"/>
                      <a:pt x="11876" y="0"/>
                    </a:cubicBezTo>
                    <a:lnTo>
                      <a:pt x="84314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985652" y="2481631"/>
                <a:ext cx="2244436" cy="475012"/>
              </a:xfrm>
              <a:custGeom>
                <a:avLst/>
                <a:gdLst>
                  <a:gd name="connsiteX0" fmla="*/ 0 w 2244436"/>
                  <a:gd name="connsiteY0" fmla="*/ 0 h 475012"/>
                  <a:gd name="connsiteX1" fmla="*/ 1413164 w 2244436"/>
                  <a:gd name="connsiteY1" fmla="*/ 0 h 475012"/>
                  <a:gd name="connsiteX2" fmla="*/ 2244436 w 2244436"/>
                  <a:gd name="connsiteY2" fmla="*/ 475012 h 475012"/>
                  <a:gd name="connsiteX3" fmla="*/ 463138 w 2244436"/>
                  <a:gd name="connsiteY3" fmla="*/ 475012 h 475012"/>
                  <a:gd name="connsiteX4" fmla="*/ 0 w 2244436"/>
                  <a:gd name="connsiteY4" fmla="*/ 0 h 4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4436" h="475012">
                    <a:moveTo>
                      <a:pt x="0" y="0"/>
                    </a:moveTo>
                    <a:lnTo>
                      <a:pt x="1413164" y="0"/>
                    </a:lnTo>
                    <a:lnTo>
                      <a:pt x="2244436" y="475012"/>
                    </a:lnTo>
                    <a:lnTo>
                      <a:pt x="463138" y="4750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44" idx="0"/>
              <a:endCxn id="44" idx="1"/>
            </p:cNvCxnSpPr>
            <p:nvPr/>
          </p:nvCxnSpPr>
          <p:spPr>
            <a:xfrm>
              <a:off x="1062477" y="2924664"/>
              <a:ext cx="1413164" cy="158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294413" y="1495098"/>
            <a:ext cx="2268187" cy="1914852"/>
            <a:chOff x="6246794" y="680317"/>
            <a:chExt cx="2268187" cy="1914852"/>
          </a:xfrm>
        </p:grpSpPr>
        <p:sp>
          <p:nvSpPr>
            <p:cNvPr id="68" name="Freeform 67"/>
            <p:cNvSpPr/>
            <p:nvPr/>
          </p:nvSpPr>
          <p:spPr>
            <a:xfrm>
              <a:off x="6246794" y="2072654"/>
              <a:ext cx="2268187" cy="522515"/>
            </a:xfrm>
            <a:custGeom>
              <a:avLst/>
              <a:gdLst>
                <a:gd name="connsiteX0" fmla="*/ 855023 w 2268187"/>
                <a:gd name="connsiteY0" fmla="*/ 23751 h 522515"/>
                <a:gd name="connsiteX1" fmla="*/ 2268187 w 2268187"/>
                <a:gd name="connsiteY1" fmla="*/ 498764 h 522515"/>
                <a:gd name="connsiteX2" fmla="*/ 522514 w 2268187"/>
                <a:gd name="connsiteY2" fmla="*/ 522515 h 522515"/>
                <a:gd name="connsiteX3" fmla="*/ 0 w 2268187"/>
                <a:gd name="connsiteY3" fmla="*/ 0 h 522515"/>
                <a:gd name="connsiteX4" fmla="*/ 855023 w 2268187"/>
                <a:gd name="connsiteY4" fmla="*/ 23751 h 5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187" h="522515">
                  <a:moveTo>
                    <a:pt x="855023" y="23751"/>
                  </a:moveTo>
                  <a:lnTo>
                    <a:pt x="2268187" y="498764"/>
                  </a:lnTo>
                  <a:lnTo>
                    <a:pt x="522514" y="522515"/>
                  </a:lnTo>
                  <a:lnTo>
                    <a:pt x="0" y="0"/>
                  </a:lnTo>
                  <a:lnTo>
                    <a:pt x="855023" y="237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279932" y="680317"/>
              <a:ext cx="870789" cy="1440147"/>
              <a:chOff x="6279932" y="680317"/>
              <a:chExt cx="870789" cy="1440147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6279932" y="680317"/>
                <a:ext cx="855023" cy="1440147"/>
              </a:xfrm>
              <a:custGeom>
                <a:avLst/>
                <a:gdLst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023" h="1436915">
                    <a:moveTo>
                      <a:pt x="451262" y="0"/>
                    </a:moveTo>
                    <a:cubicBezTo>
                      <a:pt x="541317" y="1260764"/>
                      <a:pt x="467096" y="1084613"/>
                      <a:pt x="855023" y="1425039"/>
                    </a:cubicBezTo>
                    <a:lnTo>
                      <a:pt x="0" y="1436915"/>
                    </a:lnTo>
                    <a:lnTo>
                      <a:pt x="23751" y="0"/>
                    </a:lnTo>
                    <a:lnTo>
                      <a:pt x="451262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6280444" y="2088932"/>
                <a:ext cx="870277" cy="19629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AutoShape 23"/>
          <p:cNvSpPr>
            <a:spLocks noChangeArrowheads="1"/>
          </p:cNvSpPr>
          <p:nvPr/>
        </p:nvSpPr>
        <p:spPr bwMode="auto">
          <a:xfrm rot="10560000">
            <a:off x="7658982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48148E-6 L 0.48559 -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4.44444E-6 L 0.23941 -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0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be 62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44"/>
          <p:cNvGrpSpPr/>
          <p:nvPr/>
        </p:nvGrpSpPr>
        <p:grpSpPr>
          <a:xfrm>
            <a:off x="4724400" y="3733800"/>
            <a:ext cx="1877704" cy="1867523"/>
            <a:chOff x="3581400" y="3657600"/>
            <a:chExt cx="1877704" cy="1867523"/>
          </a:xfrm>
        </p:grpSpPr>
        <p:sp>
          <p:nvSpPr>
            <p:cNvPr id="41" name="Isosceles Triangle 40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9"/>
          <p:cNvGrpSpPr/>
          <p:nvPr/>
        </p:nvGrpSpPr>
        <p:grpSpPr>
          <a:xfrm>
            <a:off x="6858000" y="3733800"/>
            <a:ext cx="1877704" cy="1867523"/>
            <a:chOff x="3581400" y="3657600"/>
            <a:chExt cx="1877704" cy="1867523"/>
          </a:xfrm>
        </p:grpSpPr>
        <p:sp>
          <p:nvSpPr>
            <p:cNvPr id="47" name="Isosceles Triangle 46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40816" y="572869"/>
            <a:ext cx="689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পিরামিডের আয়তন =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ঘনকের আয়তন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066800" y="1447800"/>
            <a:ext cx="6840334" cy="859808"/>
            <a:chOff x="1066800" y="1398896"/>
            <a:chExt cx="6840334" cy="859808"/>
          </a:xfrm>
        </p:grpSpPr>
        <p:sp>
          <p:nvSpPr>
            <p:cNvPr id="50" name="TextBox 49"/>
            <p:cNvSpPr txBox="1"/>
            <p:nvPr/>
          </p:nvSpPr>
          <p:spPr>
            <a:xfrm>
              <a:off x="1066800" y="1524000"/>
              <a:ext cx="6840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টি পিরামিডের আয়তন=     ঘনকটির আয়তন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4876800" y="1828800"/>
              <a:ext cx="381000" cy="136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912056" y="17354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76800" y="139889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066800" y="4101152"/>
            <a:ext cx="6858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66800" y="4786952"/>
            <a:ext cx="9906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533400" y="609600"/>
            <a:ext cx="685800" cy="6248400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lower batch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603" y="2698022"/>
            <a:ext cx="2044997" cy="2442634"/>
          </a:xfrm>
          <a:prstGeom prst="rect">
            <a:avLst/>
          </a:prstGeom>
        </p:spPr>
      </p:pic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72488" y="4009698"/>
            <a:ext cx="6858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72488" y="4679732"/>
            <a:ext cx="9906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46434" y="4025464"/>
            <a:ext cx="1023037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24 cm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396425"/>
            <a:ext cx="382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ঘনবস্তুটির উচ্চতা 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12 cm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06923" y="1981200"/>
            <a:ext cx="5208477" cy="584775"/>
            <a:chOff x="3505200" y="2209800"/>
            <a:chExt cx="5208477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3505200" y="2209800"/>
              <a:ext cx="5208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হেলানো উচ্চতা =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∙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12</a:t>
              </a:r>
              <a:r>
                <a:rPr lang="en-US" sz="32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+ 12</a:t>
              </a:r>
              <a:r>
                <a:rPr lang="en-US" sz="32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bn-BD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cm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109439" y="2238702"/>
              <a:ext cx="17391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889525" y="2590800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12√2 cm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93977" y="3023175"/>
            <a:ext cx="5392823" cy="1266498"/>
            <a:chOff x="3276600" y="4267200"/>
            <a:chExt cx="5392823" cy="1266498"/>
          </a:xfrm>
        </p:grpSpPr>
        <p:sp>
          <p:nvSpPr>
            <p:cNvPr id="18" name="TextBox 17"/>
            <p:cNvSpPr txBox="1"/>
            <p:nvPr/>
          </p:nvSpPr>
          <p:spPr>
            <a:xfrm>
              <a:off x="3276600" y="4267200"/>
              <a:ext cx="539282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হেলানো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তলের ক্ষেত্রফল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       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/>
                <a:t>(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4×24</a:t>
              </a:r>
              <a:r>
                <a:rPr lang="en-US" sz="3200" dirty="0" smtClean="0"/>
                <a:t>) ×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12√2 cm</a:t>
              </a:r>
              <a:r>
                <a:rPr lang="en-US" sz="32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200" baseline="30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4876800" y="4619298"/>
              <a:ext cx="457200" cy="914400"/>
              <a:chOff x="8485496" y="693708"/>
              <a:chExt cx="381000" cy="91270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8485496" y="1115704"/>
                <a:ext cx="304800" cy="22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8499088" y="108319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85496" y="693708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1</a:t>
                </a:r>
                <a:endParaRPr lang="en-US" sz="2800" dirty="0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3810000" y="609600"/>
            <a:ext cx="195277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বোর্ডের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5029" y="4318575"/>
            <a:ext cx="3738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814.587 cm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bn-BD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(প্রায়)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38400" y="3810000"/>
            <a:ext cx="762000" cy="304800"/>
          </a:xfrm>
          <a:prstGeom prst="straightConnector1">
            <a:avLst/>
          </a:prstGeom>
          <a:ln w="38100">
            <a:solidFill>
              <a:srgbClr val="2D329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4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81000"/>
            <a:ext cx="243848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371600"/>
            <a:ext cx="3810000" cy="3121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8932" y="4648200"/>
            <a:ext cx="701826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প্রদর্শিত চিত্রে ঘনবস্তুটির হেলানো উচ্চতা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13 cm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হলে এর সমগ্রতলের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ক্ষেত্রফল নির্ণয়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6600" y="304800"/>
            <a:ext cx="179568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spc="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55802"/>
            <a:ext cx="2719014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পিরামিড কাকে বলে?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94002"/>
            <a:ext cx="6716903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একটি পিরামিডের ভূমি পঞ্চভুজ হলে তার ধারের সংখ্যা?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332202"/>
            <a:ext cx="8161209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একটি পিরামিডের ভূমি ষড়ভুজ হলে তার কৌণিক বিন্দুর সংখ্যা কত?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572000"/>
            <a:ext cx="2850460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এই বস্তুটির কয়টি তল?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ri c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019550"/>
            <a:ext cx="2667000" cy="2533650"/>
          </a:xfrm>
          <a:prstGeom prst="rect">
            <a:avLst/>
          </a:prstGeom>
        </p:spPr>
      </p:pic>
      <p:pic>
        <p:nvPicPr>
          <p:cNvPr id="10" name="Picture 3" descr="c:\Program Files\Microsoft Office\Clipart\homeanim\ag00373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17526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86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5149" y="228600"/>
            <a:ext cx="1991251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0"/>
            <a:ext cx="803296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চারকোনা একটি ঘরের এই চালটির উচ্চতা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/>
              <a:t>3m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হলে চালটির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সমগ্রতলের ক্ষেত্রফল এবং এরূপ একটি বস্তুর আয়তন কত হবে?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33600" y="1034756"/>
            <a:ext cx="4731012" cy="3797376"/>
            <a:chOff x="2133600" y="1034756"/>
            <a:chExt cx="4731012" cy="3797376"/>
          </a:xfrm>
        </p:grpSpPr>
        <p:pic>
          <p:nvPicPr>
            <p:cNvPr id="12" name="Picture 11" descr="pyrmid house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1034756"/>
              <a:ext cx="4731012" cy="2351646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5407572" y="3168868"/>
              <a:ext cx="1450428" cy="1631732"/>
            </a:xfrm>
            <a:custGeom>
              <a:avLst/>
              <a:gdLst>
                <a:gd name="connsiteX0" fmla="*/ 31531 w 1450428"/>
                <a:gd name="connsiteY0" fmla="*/ 189187 h 1592318"/>
                <a:gd name="connsiteX1" fmla="*/ 1450428 w 1450428"/>
                <a:gd name="connsiteY1" fmla="*/ 0 h 1592318"/>
                <a:gd name="connsiteX2" fmla="*/ 1450428 w 1450428"/>
                <a:gd name="connsiteY2" fmla="*/ 945932 h 1592318"/>
                <a:gd name="connsiteX3" fmla="*/ 0 w 1450428"/>
                <a:gd name="connsiteY3" fmla="*/ 1592318 h 1592318"/>
                <a:gd name="connsiteX4" fmla="*/ 31531 w 1450428"/>
                <a:gd name="connsiteY4" fmla="*/ 189187 h 159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0428" h="1592318">
                  <a:moveTo>
                    <a:pt x="31531" y="189187"/>
                  </a:moveTo>
                  <a:lnTo>
                    <a:pt x="1450428" y="0"/>
                  </a:lnTo>
                  <a:lnTo>
                    <a:pt x="1450428" y="945932"/>
                  </a:lnTo>
                  <a:lnTo>
                    <a:pt x="0" y="1592318"/>
                  </a:lnTo>
                  <a:lnTo>
                    <a:pt x="31531" y="189187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49366" y="3384332"/>
              <a:ext cx="3260834" cy="14478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75131" y="3515710"/>
              <a:ext cx="425669" cy="599090"/>
            </a:xfrm>
            <a:custGeom>
              <a:avLst/>
              <a:gdLst>
                <a:gd name="connsiteX0" fmla="*/ 0 w 425669"/>
                <a:gd name="connsiteY0" fmla="*/ 126124 h 599090"/>
                <a:gd name="connsiteX1" fmla="*/ 15766 w 425669"/>
                <a:gd name="connsiteY1" fmla="*/ 599090 h 599090"/>
                <a:gd name="connsiteX2" fmla="*/ 425669 w 425669"/>
                <a:gd name="connsiteY2" fmla="*/ 457200 h 599090"/>
                <a:gd name="connsiteX3" fmla="*/ 409903 w 425669"/>
                <a:gd name="connsiteY3" fmla="*/ 0 h 599090"/>
                <a:gd name="connsiteX4" fmla="*/ 0 w 425669"/>
                <a:gd name="connsiteY4" fmla="*/ 126124 h 59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69" h="599090">
                  <a:moveTo>
                    <a:pt x="0" y="126124"/>
                  </a:moveTo>
                  <a:lnTo>
                    <a:pt x="15766" y="599090"/>
                  </a:lnTo>
                  <a:lnTo>
                    <a:pt x="425669" y="457200"/>
                  </a:lnTo>
                  <a:lnTo>
                    <a:pt x="409903" y="0"/>
                  </a:lnTo>
                  <a:lnTo>
                    <a:pt x="0" y="126124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81400" y="3581400"/>
              <a:ext cx="609600" cy="121920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9600" y="3810000"/>
              <a:ext cx="609600" cy="53340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3810000"/>
              <a:ext cx="609600" cy="53340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33600" y="3377625"/>
            <a:ext cx="3276600" cy="584775"/>
            <a:chOff x="2133600" y="3619873"/>
            <a:chExt cx="3276600" cy="58477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0" y="3733800"/>
              <a:ext cx="32766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57600" y="3619873"/>
              <a:ext cx="8146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8 m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095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 P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74295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94354" y="1118937"/>
            <a:ext cx="3981920" cy="4303987"/>
          </a:xfrm>
          <a:custGeom>
            <a:avLst/>
            <a:gdLst>
              <a:gd name="connsiteX0" fmla="*/ 0 w 4288221"/>
              <a:gd name="connsiteY0" fmla="*/ 4303987 h 4303987"/>
              <a:gd name="connsiteX1" fmla="*/ 4288221 w 4288221"/>
              <a:gd name="connsiteY1" fmla="*/ 3074276 h 4303987"/>
              <a:gd name="connsiteX2" fmla="*/ 4240924 w 4288221"/>
              <a:gd name="connsiteY2" fmla="*/ 0 h 4303987"/>
              <a:gd name="connsiteX3" fmla="*/ 15766 w 4288221"/>
              <a:gd name="connsiteY3" fmla="*/ 1166649 h 4303987"/>
              <a:gd name="connsiteX4" fmla="*/ 0 w 4288221"/>
              <a:gd name="connsiteY4" fmla="*/ 4303987 h 43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8221" h="4303987">
                <a:moveTo>
                  <a:pt x="0" y="4303987"/>
                </a:moveTo>
                <a:lnTo>
                  <a:pt x="4288221" y="3074276"/>
                </a:lnTo>
                <a:lnTo>
                  <a:pt x="4240924" y="0"/>
                </a:lnTo>
                <a:lnTo>
                  <a:pt x="15766" y="1166649"/>
                </a:lnTo>
                <a:cubicBezTo>
                  <a:pt x="10511" y="2212428"/>
                  <a:pt x="5255" y="3258208"/>
                  <a:pt x="0" y="4303987"/>
                </a:cubicBezTo>
                <a:close/>
              </a:path>
            </a:pathLst>
          </a:custGeom>
          <a:gradFill>
            <a:gsLst>
              <a:gs pos="32000">
                <a:schemeClr val="accent5">
                  <a:lumMod val="20000"/>
                  <a:lumOff val="80000"/>
                </a:schemeClr>
              </a:gs>
              <a:gs pos="12000">
                <a:schemeClr val="accent5">
                  <a:lumMod val="40000"/>
                  <a:lumOff val="60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96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43926" y="762000"/>
            <a:ext cx="3886200" cy="509226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gradFill flip="none" rotWithShape="1">
            <a:gsLst>
              <a:gs pos="9000">
                <a:schemeClr val="tx2">
                  <a:lumMod val="20000"/>
                  <a:lumOff val="80000"/>
                </a:schemeClr>
              </a:gs>
              <a:gs pos="67000">
                <a:schemeClr val="tx2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এ,কে,এম,আই,খায়রুল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3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বহমুখী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spc="-15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শুক্রাবাদ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১২০৭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*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3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1500352"/>
            <a:ext cx="3910263" cy="4367048"/>
            <a:chOff x="685800" y="1500352"/>
            <a:chExt cx="3910263" cy="4367048"/>
          </a:xfrm>
        </p:grpSpPr>
        <p:sp>
          <p:nvSpPr>
            <p:cNvPr id="7" name="Freeform 6"/>
            <p:cNvSpPr/>
            <p:nvPr/>
          </p:nvSpPr>
          <p:spPr>
            <a:xfrm>
              <a:off x="685800" y="1500352"/>
              <a:ext cx="3910263" cy="4367048"/>
            </a:xfrm>
            <a:custGeom>
              <a:avLst/>
              <a:gdLst>
                <a:gd name="connsiteX0" fmla="*/ 35355 w 4276279"/>
                <a:gd name="connsiteY0" fmla="*/ 0 h 4367048"/>
                <a:gd name="connsiteX1" fmla="*/ 4276279 w 4276279"/>
                <a:gd name="connsiteY1" fmla="*/ 1198180 h 4367048"/>
                <a:gd name="connsiteX2" fmla="*/ 4276279 w 4276279"/>
                <a:gd name="connsiteY2" fmla="*/ 4367048 h 4367048"/>
                <a:gd name="connsiteX3" fmla="*/ 19590 w 4276279"/>
                <a:gd name="connsiteY3" fmla="*/ 3137338 h 4367048"/>
                <a:gd name="connsiteX4" fmla="*/ 3824 w 4276279"/>
                <a:gd name="connsiteY4" fmla="*/ 3026980 h 4367048"/>
                <a:gd name="connsiteX5" fmla="*/ 35355 w 4276279"/>
                <a:gd name="connsiteY5" fmla="*/ 0 h 436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6279" h="4367048">
                  <a:moveTo>
                    <a:pt x="35355" y="0"/>
                  </a:moveTo>
                  <a:lnTo>
                    <a:pt x="4276279" y="1198180"/>
                  </a:lnTo>
                  <a:lnTo>
                    <a:pt x="4276279" y="4367048"/>
                  </a:lnTo>
                  <a:lnTo>
                    <a:pt x="19590" y="3137338"/>
                  </a:lnTo>
                  <a:cubicBezTo>
                    <a:pt x="0" y="3131410"/>
                    <a:pt x="3824" y="3043244"/>
                    <a:pt x="3824" y="3026980"/>
                  </a:cubicBezTo>
                  <a:lnTo>
                    <a:pt x="353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 NMMH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574" y="2484590"/>
              <a:ext cx="2389626" cy="23673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9432" y="282714"/>
            <a:ext cx="504336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 কী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exagonal_pyrami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8536" y="1066800"/>
            <a:ext cx="6616264" cy="447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422" y="2362200"/>
            <a:ext cx="835837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পিরামিড আকৃতির ঘনবস্তুর পৃষ্ঠতলের 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আয়তন পরিমাপ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8303" y="464403"/>
            <a:ext cx="190949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191" y="1752600"/>
            <a:ext cx="406072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191" y="5054025"/>
            <a:ext cx="788389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পিরামিড সংক্রান্ত গাণিতিক সমস্যার সমাধান করতে পারবে।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191" y="2590800"/>
            <a:ext cx="441338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পিরামিড কী তা বলতে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191" y="3576191"/>
            <a:ext cx="7433445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পিরামিড আকৃতির বস্তুর তলের ক্ষেত্রফলের এবং আয়তন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নির্ণয় করতে পারবে।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0" name="Object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43200" y="1905000"/>
          <a:ext cx="2743200" cy="2314573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981200" y="838200"/>
            <a:ext cx="463460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830" y="4561582"/>
            <a:ext cx="8262198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বহুভুজের উপর অবস্থিত যে ঘনবস্তুর একটি শীর্ষবিন্দু থাকে এবং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পার্শ্বতলগুলোর প্রত্যেকটি ত্রিভুজাকার থাকে তাকে ।পিরামিড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038474" y="1828800"/>
            <a:ext cx="3133726" cy="3119286"/>
          </a:xfrm>
          <a:prstGeom prst="rect">
            <a:avLst/>
          </a:prstGeom>
          <a:noFill/>
        </p:spPr>
      </p:pic>
      <p:pic>
        <p:nvPicPr>
          <p:cNvPr id="30" name="Picture 29" descr="Hexagonal_pyram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0590" y="1588740"/>
            <a:ext cx="2758610" cy="3364260"/>
          </a:xfrm>
          <a:prstGeom prst="rect">
            <a:avLst/>
          </a:prstGeom>
        </p:spPr>
      </p:pic>
      <p:pic>
        <p:nvPicPr>
          <p:cNvPr id="31" name="Picture 30" descr="tri c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92336">
            <a:off x="410517" y="2769202"/>
            <a:ext cx="2667000" cy="253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533400"/>
            <a:ext cx="386676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কয়েকটি সুষম পিরামিড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ত্রিভুজভূমিক পিরামিড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029200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বর্গভূমিক পিরামিড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029200"/>
            <a:ext cx="266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ষড়ভুজভূমিক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743200" y="3922931"/>
            <a:ext cx="2552700" cy="657225"/>
          </a:xfrm>
          <a:custGeom>
            <a:avLst/>
            <a:gdLst>
              <a:gd name="connsiteX0" fmla="*/ 0 w 2552700"/>
              <a:gd name="connsiteY0" fmla="*/ 657225 h 657225"/>
              <a:gd name="connsiteX1" fmla="*/ 647700 w 2552700"/>
              <a:gd name="connsiteY1" fmla="*/ 0 h 657225"/>
              <a:gd name="connsiteX2" fmla="*/ 2552700 w 2552700"/>
              <a:gd name="connsiteY2" fmla="*/ 19050 h 657225"/>
              <a:gd name="connsiteX3" fmla="*/ 1971675 w 2552700"/>
              <a:gd name="connsiteY3" fmla="*/ 647700 h 657225"/>
              <a:gd name="connsiteX4" fmla="*/ 0 w 2552700"/>
              <a:gd name="connsiteY4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700" h="657225">
                <a:moveTo>
                  <a:pt x="0" y="657225"/>
                </a:moveTo>
                <a:lnTo>
                  <a:pt x="647700" y="0"/>
                </a:lnTo>
                <a:lnTo>
                  <a:pt x="2552700" y="19050"/>
                </a:lnTo>
                <a:lnTo>
                  <a:pt x="1971675" y="647700"/>
                </a:lnTo>
                <a:lnTo>
                  <a:pt x="0" y="65722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 rot="10800000">
            <a:off x="3985430" y="1683725"/>
            <a:ext cx="1424770" cy="2953616"/>
          </a:xfrm>
          <a:custGeom>
            <a:avLst/>
            <a:gdLst>
              <a:gd name="connsiteX0" fmla="*/ 423081 w 1003111"/>
              <a:gd name="connsiteY0" fmla="*/ 0 h 1876567"/>
              <a:gd name="connsiteX1" fmla="*/ 0 w 1003111"/>
              <a:gd name="connsiteY1" fmla="*/ 470847 h 1876567"/>
              <a:gd name="connsiteX2" fmla="*/ 1003111 w 1003111"/>
              <a:gd name="connsiteY2" fmla="*/ 1876567 h 1876567"/>
              <a:gd name="connsiteX3" fmla="*/ 423081 w 1003111"/>
              <a:gd name="connsiteY3" fmla="*/ 0 h 18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11" h="1876567">
                <a:moveTo>
                  <a:pt x="423081" y="0"/>
                </a:moveTo>
                <a:lnTo>
                  <a:pt x="0" y="470847"/>
                </a:lnTo>
                <a:lnTo>
                  <a:pt x="1003111" y="1876567"/>
                </a:lnTo>
                <a:lnTo>
                  <a:pt x="423081" y="0"/>
                </a:lnTo>
                <a:close/>
              </a:path>
            </a:pathLst>
          </a:custGeom>
          <a:gradFill flip="none" rotWithShape="1">
            <a:gsLst>
              <a:gs pos="0">
                <a:srgbClr val="74BCFE">
                  <a:shade val="30000"/>
                  <a:satMod val="115000"/>
                </a:srgbClr>
              </a:gs>
              <a:gs pos="50000">
                <a:srgbClr val="74BCFE">
                  <a:shade val="67500"/>
                  <a:satMod val="115000"/>
                </a:srgbClr>
              </a:gs>
              <a:gs pos="100000">
                <a:srgbClr val="74BCFE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solidFill>
              <a:srgbClr val="2D3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0800000">
            <a:off x="2743200" y="1705443"/>
            <a:ext cx="1269692" cy="2942757"/>
          </a:xfrm>
          <a:custGeom>
            <a:avLst/>
            <a:gdLst>
              <a:gd name="connsiteX0" fmla="*/ 893928 w 893928"/>
              <a:gd name="connsiteY0" fmla="*/ 0 h 1849272"/>
              <a:gd name="connsiteX1" fmla="*/ 423080 w 893928"/>
              <a:gd name="connsiteY1" fmla="*/ 484496 h 1849272"/>
              <a:gd name="connsiteX2" fmla="*/ 0 w 893928"/>
              <a:gd name="connsiteY2" fmla="*/ 1849272 h 1849272"/>
              <a:gd name="connsiteX3" fmla="*/ 893928 w 893928"/>
              <a:gd name="connsiteY3" fmla="*/ 0 h 184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928" h="1849272">
                <a:moveTo>
                  <a:pt x="893928" y="0"/>
                </a:moveTo>
                <a:lnTo>
                  <a:pt x="423080" y="484496"/>
                </a:lnTo>
                <a:lnTo>
                  <a:pt x="0" y="1849272"/>
                </a:lnTo>
                <a:lnTo>
                  <a:pt x="893928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3000"/>
            </a:schemeClr>
          </a:solidFill>
          <a:ln w="19050">
            <a:solidFill>
              <a:srgbClr val="2A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3413099" y="1676400"/>
            <a:ext cx="1948154" cy="2216477"/>
          </a:xfrm>
          <a:prstGeom prst="triangle">
            <a:avLst>
              <a:gd name="adj" fmla="val 30906"/>
            </a:avLst>
          </a:prstGeom>
          <a:solidFill>
            <a:schemeClr val="tx2">
              <a:lumMod val="60000"/>
              <a:lumOff val="40000"/>
              <a:alpha val="35000"/>
            </a:schemeClr>
          </a:solidFill>
          <a:ln w="28575">
            <a:solidFill>
              <a:srgbClr val="080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3999429" y="1676400"/>
            <a:ext cx="23405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758966" y="1686906"/>
            <a:ext cx="2045089" cy="2953408"/>
          </a:xfrm>
          <a:prstGeom prst="triangle">
            <a:avLst>
              <a:gd name="adj" fmla="val 61596"/>
            </a:avLst>
          </a:prstGeom>
          <a:solidFill>
            <a:srgbClr val="74BCFE">
              <a:alpha val="38000"/>
            </a:srgbClr>
          </a:solidFill>
          <a:ln w="12700">
            <a:solidFill>
              <a:srgbClr val="2A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endCxn id="30" idx="0"/>
          </p:cNvCxnSpPr>
          <p:nvPr/>
        </p:nvCxnSpPr>
        <p:spPr>
          <a:xfrm flipH="1" flipV="1">
            <a:off x="4018659" y="1686906"/>
            <a:ext cx="1162941" cy="25040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914400" y="2322731"/>
            <a:ext cx="3048000" cy="646331"/>
            <a:chOff x="914400" y="1676400"/>
            <a:chExt cx="3048000" cy="646331"/>
          </a:xfrm>
        </p:grpSpPr>
        <p:sp>
          <p:nvSpPr>
            <p:cNvPr id="47" name="TextBox 46"/>
            <p:cNvSpPr txBox="1"/>
            <p:nvPr/>
          </p:nvSpPr>
          <p:spPr>
            <a:xfrm>
              <a:off x="914400" y="1676400"/>
              <a:ext cx="10390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উচ্চতা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2" name="Straight Arrow Connector 51"/>
            <p:cNvCxnSpPr>
              <a:stCxn id="47" idx="3"/>
            </p:cNvCxnSpPr>
            <p:nvPr/>
          </p:nvCxnSpPr>
          <p:spPr>
            <a:xfrm flipV="1">
              <a:off x="1953467" y="1981200"/>
              <a:ext cx="2008933" cy="183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740166" y="2971800"/>
            <a:ext cx="3469339" cy="646331"/>
            <a:chOff x="4740166" y="1752600"/>
            <a:chExt cx="3469339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5955362" y="1752600"/>
              <a:ext cx="22541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হেলানো উচ্চতা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4740166" y="2057400"/>
              <a:ext cx="1219200" cy="183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143000" y="3237131"/>
            <a:ext cx="68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27532" y="3886200"/>
            <a:ext cx="69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Arrow Connector 60"/>
          <p:cNvCxnSpPr>
            <a:stCxn id="50" idx="1"/>
          </p:cNvCxnSpPr>
          <p:nvPr/>
        </p:nvCxnSpPr>
        <p:spPr>
          <a:xfrm flipH="1" flipV="1">
            <a:off x="4679732" y="4191000"/>
            <a:ext cx="1447800" cy="18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Isosceles Triangle 62"/>
          <p:cNvSpPr/>
          <p:nvPr/>
        </p:nvSpPr>
        <p:spPr>
          <a:xfrm>
            <a:off x="2758966" y="1789331"/>
            <a:ext cx="2028069" cy="2841080"/>
          </a:xfrm>
          <a:prstGeom prst="triangle">
            <a:avLst>
              <a:gd name="adj" fmla="val 61596"/>
            </a:avLst>
          </a:prstGeom>
          <a:solidFill>
            <a:srgbClr val="74BCFE">
              <a:alpha val="9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943600" y="2017931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শীর্ষ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Arrow Connector 71"/>
          <p:cNvCxnSpPr>
            <a:stCxn id="71" idx="1"/>
          </p:cNvCxnSpPr>
          <p:nvPr/>
        </p:nvCxnSpPr>
        <p:spPr>
          <a:xfrm flipH="1" flipV="1">
            <a:off x="4191000" y="1789331"/>
            <a:ext cx="1752600" cy="551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66800" y="3980735"/>
            <a:ext cx="76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752600" y="4303931"/>
            <a:ext cx="1828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978600" y="3541931"/>
            <a:ext cx="1602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3" idx="0"/>
            <a:endCxn id="63" idx="4"/>
          </p:cNvCxnSpPr>
          <p:nvPr/>
        </p:nvCxnSpPr>
        <p:spPr>
          <a:xfrm>
            <a:off x="4008175" y="1789331"/>
            <a:ext cx="778860" cy="2841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9" grpId="0"/>
      <p:bldP spid="50" grpId="0"/>
      <p:bldP spid="63" grpId="0" animBg="1"/>
      <p:bldP spid="71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sosceles Triangle 62"/>
          <p:cNvSpPr/>
          <p:nvPr/>
        </p:nvSpPr>
        <p:spPr>
          <a:xfrm>
            <a:off x="6019800" y="533400"/>
            <a:ext cx="1371600" cy="1392866"/>
          </a:xfrm>
          <a:prstGeom prst="triangle">
            <a:avLst>
              <a:gd name="adj" fmla="val 48817"/>
            </a:avLst>
          </a:prstGeom>
          <a:solidFill>
            <a:schemeClr val="tx2">
              <a:lumMod val="60000"/>
              <a:lumOff val="40000"/>
              <a:alpha val="35000"/>
            </a:schemeClr>
          </a:solidFill>
          <a:ln w="28575">
            <a:solidFill>
              <a:srgbClr val="080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 rot="10800000">
            <a:off x="1799397" y="461520"/>
            <a:ext cx="840249" cy="1741876"/>
          </a:xfrm>
          <a:custGeom>
            <a:avLst/>
            <a:gdLst>
              <a:gd name="connsiteX0" fmla="*/ 423081 w 1003111"/>
              <a:gd name="connsiteY0" fmla="*/ 0 h 1876567"/>
              <a:gd name="connsiteX1" fmla="*/ 0 w 1003111"/>
              <a:gd name="connsiteY1" fmla="*/ 470847 h 1876567"/>
              <a:gd name="connsiteX2" fmla="*/ 1003111 w 1003111"/>
              <a:gd name="connsiteY2" fmla="*/ 1876567 h 1876567"/>
              <a:gd name="connsiteX3" fmla="*/ 423081 w 1003111"/>
              <a:gd name="connsiteY3" fmla="*/ 0 h 18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11" h="1876567">
                <a:moveTo>
                  <a:pt x="423081" y="0"/>
                </a:moveTo>
                <a:lnTo>
                  <a:pt x="0" y="470847"/>
                </a:lnTo>
                <a:lnTo>
                  <a:pt x="1003111" y="1876567"/>
                </a:lnTo>
                <a:lnTo>
                  <a:pt x="423081" y="0"/>
                </a:lnTo>
                <a:close/>
              </a:path>
            </a:pathLst>
          </a:custGeom>
          <a:gradFill flip="none" rotWithShape="1">
            <a:gsLst>
              <a:gs pos="0">
                <a:srgbClr val="74BCFE">
                  <a:shade val="30000"/>
                  <a:satMod val="115000"/>
                </a:srgbClr>
              </a:gs>
              <a:gs pos="50000">
                <a:srgbClr val="74BCFE">
                  <a:shade val="67500"/>
                  <a:satMod val="115000"/>
                </a:srgbClr>
              </a:gs>
              <a:gs pos="100000">
                <a:srgbClr val="74BCFE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solidFill>
              <a:srgbClr val="2D3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066800" y="436100"/>
            <a:ext cx="1543980" cy="1773700"/>
            <a:chOff x="609600" y="436100"/>
            <a:chExt cx="1543980" cy="1773700"/>
          </a:xfrm>
        </p:grpSpPr>
        <p:sp>
          <p:nvSpPr>
            <p:cNvPr id="32" name="Freeform 31"/>
            <p:cNvSpPr/>
            <p:nvPr/>
          </p:nvSpPr>
          <p:spPr>
            <a:xfrm rot="10800000">
              <a:off x="609600" y="474328"/>
              <a:ext cx="748793" cy="17354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3000"/>
              </a:schemeClr>
            </a:solidFill>
            <a:ln w="1905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1004669" y="457200"/>
              <a:ext cx="1148911" cy="1307153"/>
            </a:xfrm>
            <a:prstGeom prst="triangle">
              <a:avLst>
                <a:gd name="adj" fmla="val 30906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17267" y="436100"/>
              <a:ext cx="1206078" cy="1741753"/>
            </a:xfrm>
            <a:prstGeom prst="triangle">
              <a:avLst>
                <a:gd name="adj" fmla="val 61596"/>
              </a:avLst>
            </a:prstGeom>
            <a:solidFill>
              <a:srgbClr val="74BCFE">
                <a:alpha val="38000"/>
              </a:srgbClr>
            </a:solidFill>
            <a:ln w="1270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7200" y="2895600"/>
            <a:ext cx="8395648" cy="1399718"/>
            <a:chOff x="457200" y="2895600"/>
            <a:chExt cx="8395648" cy="1399718"/>
          </a:xfrm>
        </p:grpSpPr>
        <p:sp>
          <p:nvSpPr>
            <p:cNvPr id="36" name="Isosceles Triangle 35"/>
            <p:cNvSpPr/>
            <p:nvPr/>
          </p:nvSpPr>
          <p:spPr>
            <a:xfrm>
              <a:off x="396240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569112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746760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228600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200" y="2896422"/>
              <a:ext cx="1371600" cy="1371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681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ym typeface="Symbol"/>
                </a:rPr>
                <a:t></a:t>
              </a:r>
              <a:endParaRPr lang="en-US" sz="4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445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ym typeface="Symbol"/>
                </a:rPr>
                <a:t></a:t>
              </a:r>
              <a:endParaRPr lang="en-US" sz="4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209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ym typeface="Symbol"/>
                </a:rPr>
                <a:t></a:t>
              </a:r>
              <a:endParaRPr lang="en-US" sz="4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497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ym typeface="Symbol"/>
                </a:rPr>
                <a:t></a:t>
              </a:r>
              <a:endParaRPr lang="en-US" sz="44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286000" y="2895600"/>
              <a:ext cx="1371600" cy="1371600"/>
              <a:chOff x="2286000" y="4418778"/>
              <a:chExt cx="1371600" cy="13716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2286000" y="579037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2258703" y="510457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3968088" y="2896422"/>
              <a:ext cx="1371600" cy="1379218"/>
              <a:chOff x="2286000" y="4433248"/>
              <a:chExt cx="1371600" cy="137921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286000" y="5812466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481248" y="2916100"/>
              <a:ext cx="1371600" cy="1379218"/>
              <a:chOff x="2286000" y="4433248"/>
              <a:chExt cx="1371600" cy="137921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286000" y="5812466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5707040" y="2896422"/>
              <a:ext cx="1371600" cy="1379218"/>
              <a:chOff x="2286000" y="4433248"/>
              <a:chExt cx="1371600" cy="137921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2286000" y="5812466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/>
          <p:cNvSpPr/>
          <p:nvPr/>
        </p:nvSpPr>
        <p:spPr>
          <a:xfrm>
            <a:off x="3581400" y="533400"/>
            <a:ext cx="13716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019800" y="19050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6006151" y="1219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1093304" y="1757238"/>
            <a:ext cx="1550505" cy="445273"/>
          </a:xfrm>
          <a:custGeom>
            <a:avLst/>
            <a:gdLst>
              <a:gd name="connsiteX0" fmla="*/ 373712 w 1550505"/>
              <a:gd name="connsiteY0" fmla="*/ 0 h 445273"/>
              <a:gd name="connsiteX1" fmla="*/ 0 w 1550505"/>
              <a:gd name="connsiteY1" fmla="*/ 445273 h 445273"/>
              <a:gd name="connsiteX2" fmla="*/ 1176793 w 1550505"/>
              <a:gd name="connsiteY2" fmla="*/ 445273 h 445273"/>
              <a:gd name="connsiteX3" fmla="*/ 1550505 w 1550505"/>
              <a:gd name="connsiteY3" fmla="*/ 7952 h 445273"/>
              <a:gd name="connsiteX4" fmla="*/ 373712 w 1550505"/>
              <a:gd name="connsiteY4" fmla="*/ 0 h 4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505" h="445273">
                <a:moveTo>
                  <a:pt x="373712" y="0"/>
                </a:moveTo>
                <a:lnTo>
                  <a:pt x="0" y="445273"/>
                </a:lnTo>
                <a:lnTo>
                  <a:pt x="1176793" y="445273"/>
                </a:lnTo>
                <a:lnTo>
                  <a:pt x="1550505" y="7952"/>
                </a:lnTo>
                <a:lnTo>
                  <a:pt x="373712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1088408" y="429904"/>
            <a:ext cx="1206078" cy="1741753"/>
          </a:xfrm>
          <a:prstGeom prst="triangle">
            <a:avLst>
              <a:gd name="adj" fmla="val 6159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962400" y="99060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b×b</a:t>
            </a:r>
            <a:endParaRPr lang="en-US" sz="28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7239000" y="914400"/>
            <a:ext cx="1249060" cy="892844"/>
            <a:chOff x="7791889" y="677840"/>
            <a:chExt cx="1249060" cy="892844"/>
          </a:xfrm>
        </p:grpSpPr>
        <p:sp>
          <p:nvSpPr>
            <p:cNvPr id="76" name="TextBox 75"/>
            <p:cNvSpPr txBox="1"/>
            <p:nvPr/>
          </p:nvSpPr>
          <p:spPr>
            <a:xfrm>
              <a:off x="7791889" y="838200"/>
              <a:ext cx="1249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    ×</a:t>
              </a:r>
              <a:r>
                <a:rPr lang="en-US" sz="2800" dirty="0" err="1" smtClean="0"/>
                <a:t>b×h</a:t>
              </a:r>
              <a:endParaRPr lang="en-US" sz="2800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821304" y="677840"/>
              <a:ext cx="381000" cy="892844"/>
              <a:chOff x="8485496" y="693708"/>
              <a:chExt cx="381000" cy="892844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8534400" y="1115704"/>
                <a:ext cx="304800" cy="22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8499088" y="1063332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485496" y="693708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1</a:t>
                </a:r>
                <a:endParaRPr lang="en-US" sz="2800" dirty="0"/>
              </a:p>
            </p:txBody>
          </p:sp>
        </p:grpSp>
      </p:grpSp>
      <p:sp>
        <p:nvSpPr>
          <p:cNvPr id="103" name="Down Arrow 102"/>
          <p:cNvSpPr/>
          <p:nvPr/>
        </p:nvSpPr>
        <p:spPr>
          <a:xfrm rot="2002714">
            <a:off x="1196557" y="2204085"/>
            <a:ext cx="499870" cy="686855"/>
          </a:xfrm>
          <a:prstGeom prst="downArrow">
            <a:avLst>
              <a:gd name="adj1" fmla="val 35398"/>
              <a:gd name="adj2" fmla="val 4240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367862" y="4432738"/>
            <a:ext cx="8458200" cy="2148840"/>
            <a:chOff x="367862" y="4432738"/>
            <a:chExt cx="8458200" cy="2148840"/>
          </a:xfrm>
        </p:grpSpPr>
        <p:grpSp>
          <p:nvGrpSpPr>
            <p:cNvPr id="115" name="Group 114"/>
            <p:cNvGrpSpPr/>
            <p:nvPr/>
          </p:nvGrpSpPr>
          <p:grpSpPr>
            <a:xfrm>
              <a:off x="367862" y="4495800"/>
              <a:ext cx="8382000" cy="2081463"/>
              <a:chOff x="6324600" y="-1981200"/>
              <a:chExt cx="8382000" cy="2081463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6324600" y="-1981200"/>
                <a:ext cx="8382000" cy="198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6324600" y="-1957137"/>
                <a:ext cx="8382000" cy="2057400"/>
                <a:chOff x="381000" y="4495800"/>
                <a:chExt cx="8382000" cy="2057400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381000" y="4495800"/>
                  <a:ext cx="8382000" cy="18158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                                   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বোর্ডের কাজ</a:t>
                  </a:r>
                  <a:endParaRPr lang="en-US" sz="28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সমগ্র তলের ক্ষেত্রফল = </a:t>
                  </a:r>
                  <a:r>
                    <a:rPr lang="en-US" sz="2800" dirty="0" err="1" smtClean="0"/>
                    <a:t>b×b</a:t>
                  </a:r>
                  <a:r>
                    <a:rPr lang="en-US" sz="2800" dirty="0" smtClean="0"/>
                    <a:t> +  4 × </a:t>
                  </a:r>
                </a:p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                          </a:t>
                  </a:r>
                </a:p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                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=ভূমির ক্ষেত্রফল +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2800" dirty="0" smtClean="0"/>
                    <a:t>×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(ভূমির পরিসীমা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×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হেলানো উচ্চতা)</a:t>
                  </a:r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  <p:grpSp>
              <p:nvGrpSpPr>
                <p:cNvPr id="108" name="Group 93"/>
                <p:cNvGrpSpPr/>
                <p:nvPr/>
              </p:nvGrpSpPr>
              <p:grpSpPr>
                <a:xfrm>
                  <a:off x="4267200" y="5638800"/>
                  <a:ext cx="457200" cy="914400"/>
                  <a:chOff x="8485496" y="693708"/>
                  <a:chExt cx="381000" cy="912705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>
                  <a:xfrm flipV="1">
                    <a:off x="8485496" y="1115704"/>
                    <a:ext cx="304800" cy="222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8499088" y="1083193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 smtClean="0"/>
                      <a:t>2</a:t>
                    </a:r>
                    <a:endParaRPr lang="en-US" sz="2800" dirty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8485496" y="693708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 smtClean="0"/>
                      <a:t>1</a:t>
                    </a:r>
                    <a:endParaRPr lang="en-US" sz="2800" dirty="0"/>
                  </a:p>
                </p:txBody>
              </p: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4572000" y="4724400"/>
                  <a:ext cx="1207075" cy="892844"/>
                  <a:chOff x="7791889" y="677840"/>
                  <a:chExt cx="1249060" cy="892844"/>
                </a:xfrm>
              </p:grpSpPr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7791889" y="838200"/>
                    <a:ext cx="124906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 smtClean="0"/>
                      <a:t>    ×</a:t>
                    </a:r>
                    <a:r>
                      <a:rPr lang="en-US" sz="2800" dirty="0" err="1" smtClean="0"/>
                      <a:t>b×h</a:t>
                    </a:r>
                    <a:endParaRPr lang="en-US" sz="2800" dirty="0"/>
                  </a:p>
                </p:txBody>
              </p:sp>
              <p:grpSp>
                <p:nvGrpSpPr>
                  <p:cNvPr id="98" name="Group 93"/>
                  <p:cNvGrpSpPr/>
                  <p:nvPr/>
                </p:nvGrpSpPr>
                <p:grpSpPr>
                  <a:xfrm>
                    <a:off x="7821304" y="677840"/>
                    <a:ext cx="381000" cy="892844"/>
                    <a:chOff x="8485496" y="693708"/>
                    <a:chExt cx="381000" cy="892844"/>
                  </a:xfrm>
                </p:grpSpPr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flipV="1">
                      <a:off x="8534400" y="1115704"/>
                      <a:ext cx="304800" cy="222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8499088" y="1063332"/>
                      <a:ext cx="36740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p:txBody>
                </p:sp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8485496" y="693708"/>
                      <a:ext cx="36740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p:txBody>
                </p:sp>
              </p:grpSp>
            </p:grpSp>
          </p:grpSp>
        </p:grpSp>
        <p:sp>
          <p:nvSpPr>
            <p:cNvPr id="50" name="Frame 49"/>
            <p:cNvSpPr/>
            <p:nvPr/>
          </p:nvSpPr>
          <p:spPr>
            <a:xfrm>
              <a:off x="367862" y="4432738"/>
              <a:ext cx="8458200" cy="2148840"/>
            </a:xfrm>
            <a:prstGeom prst="frame">
              <a:avLst>
                <a:gd name="adj1" fmla="val 560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114800" y="19005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53000" y="990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2" grpId="0" animBg="1"/>
      <p:bldP spid="66" grpId="0" animBg="1"/>
      <p:bldP spid="69" grpId="0" animBg="1"/>
      <p:bldP spid="72" grpId="0"/>
      <p:bldP spid="103" grpId="0" animBg="1"/>
      <p:bldP spid="65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301</Words>
  <Application>Microsoft Office PowerPoint</Application>
  <PresentationFormat>On-screen Show (4:3)</PresentationFormat>
  <Paragraphs>79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271</cp:revision>
  <dcterms:created xsi:type="dcterms:W3CDTF">2013-12-11T13:26:49Z</dcterms:created>
  <dcterms:modified xsi:type="dcterms:W3CDTF">2013-12-29T14:18:07Z</dcterms:modified>
</cp:coreProperties>
</file>