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320" r:id="rId2"/>
    <p:sldId id="316" r:id="rId3"/>
    <p:sldId id="311" r:id="rId4"/>
    <p:sldId id="287" r:id="rId5"/>
    <p:sldId id="270" r:id="rId6"/>
    <p:sldId id="312" r:id="rId7"/>
    <p:sldId id="313" r:id="rId8"/>
    <p:sldId id="303" r:id="rId9"/>
    <p:sldId id="291" r:id="rId10"/>
    <p:sldId id="292" r:id="rId11"/>
    <p:sldId id="293" r:id="rId12"/>
    <p:sldId id="294" r:id="rId13"/>
    <p:sldId id="295" r:id="rId14"/>
    <p:sldId id="300" r:id="rId15"/>
    <p:sldId id="305" r:id="rId16"/>
    <p:sldId id="308" r:id="rId17"/>
    <p:sldId id="304" r:id="rId18"/>
    <p:sldId id="322" r:id="rId19"/>
    <p:sldId id="280" r:id="rId20"/>
    <p:sldId id="279" r:id="rId21"/>
    <p:sldId id="298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66FF33"/>
    <a:srgbClr val="FF00FF"/>
    <a:srgbClr val="CC0099"/>
    <a:srgbClr val="FFFF66"/>
    <a:srgbClr val="FFFF99"/>
    <a:srgbClr val="FFCC00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3238" autoAdjust="0"/>
  </p:normalViewPr>
  <p:slideViewPr>
    <p:cSldViewPr>
      <p:cViewPr>
        <p:scale>
          <a:sx n="62" d="100"/>
          <a:sy n="62" d="100"/>
        </p:scale>
        <p:origin x="-154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4E8EE-E375-40A1-A61B-D21C65C3735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8D013-20DC-4CDE-B64A-4B6AC64D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0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5B1C0-1A81-460B-A163-B487D39D35C3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A1FB-4BCF-41BA-94B0-CB311F070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53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1FB-4BCF-41BA-94B0-CB311F070C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9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1FB-4BCF-41BA-94B0-CB311F070C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্জায়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1FB-4BCF-41BA-94B0-CB311F070C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431B-6204-43FA-ADE5-AD350CEBCDCD}" type="datetime13">
              <a:rPr lang="en-US" smtClean="0"/>
              <a:t>2:28:27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867A-1CAE-426E-96A4-29AFF863B2B8}" type="datetime13">
              <a:rPr lang="en-US" smtClean="0"/>
              <a:t>2:28:27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B937-BC5B-48F5-A773-165DE66B732A}" type="datetime13">
              <a:rPr lang="en-US" smtClean="0"/>
              <a:t>2:28:27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378-9909-4FDB-9CEA-1540B3749713}" type="datetime13">
              <a:rPr lang="en-US" smtClean="0"/>
              <a:t>2:28:27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4189-FABA-4539-AC11-25E44C655E3D}" type="datetime13">
              <a:rPr lang="en-US" smtClean="0"/>
              <a:t>2:28:27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BC2E-EBF1-4F63-82D8-FEDB82E67864}" type="datetime13">
              <a:rPr lang="en-US" smtClean="0"/>
              <a:t>2:28:27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4704-49FE-4A43-9F9C-700754CC0694}" type="datetime13">
              <a:rPr lang="en-US" smtClean="0"/>
              <a:t>2:28:27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776-3CBC-4FBA-816D-C994EF25882E}" type="datetime13">
              <a:rPr lang="en-US" smtClean="0"/>
              <a:t>2:28:27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BBE-EBB7-42B2-8230-A2FCAAFC8CC1}" type="datetime13">
              <a:rPr lang="en-US" smtClean="0"/>
              <a:t>2:28:27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6AB-CCD9-440E-8BCC-933AF4FA030E}" type="datetime13">
              <a:rPr lang="en-US" smtClean="0"/>
              <a:t>2:28:27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AB57-3927-4442-A71C-BB4B3C2CDFE7}" type="datetime13">
              <a:rPr lang="en-US" smtClean="0"/>
              <a:t>2:28:27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CD08C9-FF39-4BF3-A722-5C856EE0E23C}" type="datetime13">
              <a:rPr lang="en-US" smtClean="0"/>
              <a:t>2:28:27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800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165" flipV="1">
            <a:off x="9680" y="19032"/>
            <a:ext cx="1652610" cy="1642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8523" y="5235465"/>
            <a:ext cx="1809231" cy="1676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1553" flipV="1">
            <a:off x="7073210" y="5037799"/>
            <a:ext cx="1988559" cy="1627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558" flipV="1">
            <a:off x="7348929" y="45591"/>
            <a:ext cx="1868508" cy="1665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33" name="Rectangle 3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/>
          <p:cNvSpPr/>
          <p:nvPr/>
        </p:nvSpPr>
        <p:spPr>
          <a:xfrm rot="10800000" flipH="1" flipV="1">
            <a:off x="1188312" y="590331"/>
            <a:ext cx="6409204" cy="5619819"/>
          </a:xfrm>
          <a:prstGeom prst="ellipse">
            <a:avLst/>
          </a:prstGeom>
          <a:noFill/>
          <a:ln w="615950" cmpd="thinThick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7200" y="19050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86678" y="2743200"/>
            <a:ext cx="45237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1500" b="1" dirty="0" smtClean="0">
                <a:solidFill>
                  <a:srgbClr val="00B050"/>
                </a:solidFill>
              </a:rPr>
              <a:t> </a:t>
            </a:r>
            <a:endParaRPr lang="bn-BD" sz="8800" b="1" dirty="0">
              <a:solidFill>
                <a:srgbClr val="00B050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71" y="-44798"/>
            <a:ext cx="4698617" cy="704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15" y="-44970"/>
            <a:ext cx="4633601" cy="705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4AB-E9D6-413A-94E9-B5B472E0DC44}" type="datetime13">
              <a:rPr lang="en-US" smtClean="0"/>
              <a:t>2:28:27 PM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2.54335E-6 L 0.6447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7 -1.15607E-7 L -0.61476 -0.00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3850" y="158647"/>
            <a:ext cx="6172200" cy="984353"/>
            <a:chOff x="2209800" y="158647"/>
            <a:chExt cx="6172200" cy="984353"/>
          </a:xfrm>
          <a:gradFill>
            <a:gsLst>
              <a:gs pos="0">
                <a:srgbClr val="FF3399"/>
              </a:gs>
              <a:gs pos="36000">
                <a:srgbClr val="FF9922"/>
              </a:gs>
              <a:gs pos="13000">
                <a:srgbClr val="FF6633"/>
              </a:gs>
              <a:gs pos="42074">
                <a:srgbClr val="FFC713"/>
              </a:gs>
              <a:gs pos="38739">
                <a:srgbClr val="FFBF15"/>
              </a:gs>
              <a:gs pos="6700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5" name="Down Arrow Callout 4"/>
            <p:cNvSpPr/>
            <p:nvPr/>
          </p:nvSpPr>
          <p:spPr>
            <a:xfrm>
              <a:off x="2209800" y="228600"/>
              <a:ext cx="6172200" cy="914400"/>
            </a:xfrm>
            <a:prstGeom prst="downArrowCallout">
              <a:avLst>
                <a:gd name="adj1" fmla="val 25000"/>
                <a:gd name="adj2" fmla="val 175819"/>
                <a:gd name="adj3" fmla="val 25000"/>
                <a:gd name="adj4" fmla="val 6497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58390" y="158647"/>
              <a:ext cx="5638800" cy="76944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মানব কঙ্কালের বিবরণ ও কাজ</a:t>
              </a:r>
              <a:r>
                <a:rPr lang="bn-BD" sz="44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5801190"/>
            <a:ext cx="22098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মাথার খুলি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2860" y="3223516"/>
            <a:ext cx="53340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মাথার খুলি বাইরের আঘাত থেকে মস্তিককে রক্ষা করে।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DOEL\Desktop\AM=Skeleton\bjbjh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1" y="1764953"/>
            <a:ext cx="2093718" cy="19206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DOEL\Desktop\AM=Skeleton\jhhi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0" y="3870513"/>
            <a:ext cx="2093719" cy="19249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9D2-AA38-49E9-AF00-0F4285AF2C13}" type="datetime13">
              <a:rPr lang="en-US" smtClean="0"/>
              <a:t>2:28:30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2140" y="5541764"/>
            <a:ext cx="2322966" cy="707886"/>
          </a:xfrm>
          <a:prstGeom prst="rect">
            <a:avLst/>
          </a:prstGeom>
          <a:noFill/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দেহকান্ড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gs020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7" y="1118010"/>
            <a:ext cx="2362199" cy="21960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Picture 2" descr="C:\Users\DOEL\Desktop\AM=Skeleton\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7" y="3446015"/>
            <a:ext cx="2362199" cy="20703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03030" y="1738860"/>
            <a:ext cx="5683770" cy="4154984"/>
          </a:xfrm>
          <a:prstGeom prst="rect">
            <a:avLst/>
          </a:prstGeom>
          <a:noFill/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বক্ষপিঞ্জর ইত্যাদি নিয়ে দেহকান্ড গঠিত। আমাদের মেরুদন্ডে রয়েছে ৩৩ খানা হাড় বা অস্থি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মেরুদন্ড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দেহকে সোজা রাখে এবং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মস্তিষ্কের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 বহন করে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6160" y="87285"/>
            <a:ext cx="5410199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কঙ্কালের বিবরণ ও কাজ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53F7-0491-4AFA-A58A-D3F1A0912BD2}" type="datetime13">
              <a:rPr lang="en-US" smtClean="0"/>
              <a:t>2:28:30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868650"/>
            <a:ext cx="2286000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বক্ষ পিঞ্জর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s140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93" y="1155333"/>
            <a:ext cx="4146187" cy="4865578"/>
          </a:xfrm>
          <a:prstGeom prst="rect">
            <a:avLst/>
          </a:prstGeom>
          <a:ln w="28575">
            <a:solidFill>
              <a:srgbClr val="FF00FF"/>
            </a:solidFill>
          </a:ln>
          <a:effectLst>
            <a:softEdge rad="112500"/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 rot="21435217">
            <a:off x="4933608" y="1086844"/>
            <a:ext cx="4137507" cy="5016758"/>
          </a:xfrm>
          <a:prstGeom prst="rect">
            <a:avLst/>
          </a:prstGeom>
          <a:noFill/>
          <a:ln w="28575">
            <a:solidFill>
              <a:srgbClr val="FF00FF"/>
            </a:solidFill>
          </a:ln>
          <a:scene3d>
            <a:camera prst="perspectiveContrastingLeftFacing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বক্ষপিণ্জরটি দেখতে অনেকটা খাঁচার মত এবং এতে ১২ জোড়া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অস্থি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রয়েছে। বক্ষপিন্জরটি  হৃদপিন্ড, ফুসফুস ইত্যাদিকে বেস্টন করে বাইরের আঘাত থেকে রক্ষা করে।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Liver-1.jpg"/>
          <p:cNvPicPr>
            <a:picLocks noChangeAspect="1"/>
          </p:cNvPicPr>
          <p:nvPr/>
        </p:nvPicPr>
        <p:blipFill>
          <a:blip r:embed="rId4"/>
          <a:srcRect b="5589"/>
          <a:stretch>
            <a:fillRect/>
          </a:stretch>
        </p:blipFill>
        <p:spPr bwMode="auto">
          <a:xfrm>
            <a:off x="343342" y="3291840"/>
            <a:ext cx="1215294" cy="163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Lung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" y="4972994"/>
            <a:ext cx="1384378" cy="136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DOEL\Desktop\Animation Image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2" y="1524000"/>
            <a:ext cx="117675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800" y="76200"/>
            <a:ext cx="4343400" cy="58477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কঙ্কালের বিবরণ ও কাজ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53-9B35-45C3-8B4F-636EFB83A27E}" type="datetime13">
              <a:rPr lang="en-US" smtClean="0"/>
              <a:t>2:28:30 PM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711" y="3934316"/>
            <a:ext cx="5109145" cy="2308324"/>
          </a:xfrm>
          <a:prstGeom prst="rect">
            <a:avLst/>
          </a:prstGeom>
          <a:noFill/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আমাদের উর্ধ্বাঙ্গে রয়েছে ৬৪ টি অস্থি এবং নিম্নাঙ্গে রয়েছে ৬২ টি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অস্থি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 হাড়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এরা নড়াচড়া ও হাঁটতে সাহায্য করে।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I:\AM=Skeleton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11" y="954439"/>
            <a:ext cx="2362670" cy="28555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AM=Skeleton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0" y="954440"/>
            <a:ext cx="2619375" cy="28555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onkal-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100" y="954438"/>
            <a:ext cx="2266010" cy="28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0" name="Picture 2" descr="C:\Users\DOEL\Desktop\AM=Skeleton\a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9" y="3934316"/>
            <a:ext cx="2620625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7320" y="89862"/>
            <a:ext cx="4343400" cy="58477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কঙ্কালের বিবরণ ও কাজ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D194-1070-4868-9F9C-5FB097BB170E}" type="datetime13">
              <a:rPr lang="en-US" smtClean="0"/>
              <a:t>2:28:30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91190"/>
            <a:ext cx="4800600" cy="646331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কঙ্কালের বিবরণ ও কাজ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79288" y="3370420"/>
            <a:ext cx="4708762" cy="1200329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কংকাল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ত্বক ও পেশী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আটকে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রাখে।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DOEL\Desktop\muscles_human_body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9" y="1496520"/>
            <a:ext cx="3276601" cy="4953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9955-64D0-4922-A800-2D3CF567CB51}" type="datetime13">
              <a:rPr lang="en-US" smtClean="0"/>
              <a:t>2:28:30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OEL\Desktop\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39" y="1916548"/>
            <a:ext cx="3069861" cy="1945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OEL\Desktop\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0310"/>
            <a:ext cx="2647950" cy="1962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OEL\Desktop\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6548"/>
            <a:ext cx="2492739" cy="19459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076" y="5135774"/>
            <a:ext cx="8604354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কঙ্কালের অস্থিমজায় লোহিত রক্তকণিকা তৈরি হয়।</a:t>
            </a:r>
            <a:r>
              <a:rPr lang="bn-BD" sz="4000" dirty="0" smtClean="0">
                <a:solidFill>
                  <a:srgbClr val="0000FF"/>
                </a:solidFill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27350"/>
            <a:ext cx="490537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কঙ্কালের বিবরণ ও কাজ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1C4D-A25C-49EA-9525-6E43FA280ACC}" type="datetime13">
              <a:rPr lang="en-US" smtClean="0"/>
              <a:t>2:28:30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20" y="609600"/>
            <a:ext cx="5486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ভিডিও দেখ: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80008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393" y="6211869"/>
            <a:ext cx="8978074" cy="16653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6303601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bn-BD" sz="2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মোঃ আবদুল মান্নান,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বি.এসসি-বি.এড (গণিত),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আতাতুর্ক মডেল হাই স্কুল।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F165-91B4-471F-993B-D10CEB05198B}" type="datetime13">
              <a:rPr lang="en-US" smtClean="0"/>
              <a:t>2:28:30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92393" y="6059469"/>
            <a:ext cx="8978074" cy="16653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67044" y="0"/>
            <a:ext cx="4991637" cy="1828800"/>
            <a:chOff x="2022074" y="49696"/>
            <a:chExt cx="4991637" cy="1828800"/>
          </a:xfrm>
        </p:grpSpPr>
        <p:sp>
          <p:nvSpPr>
            <p:cNvPr id="12" name="Chevron 11"/>
            <p:cNvSpPr/>
            <p:nvPr/>
          </p:nvSpPr>
          <p:spPr>
            <a:xfrm rot="5400000">
              <a:off x="3603493" y="-1531723"/>
              <a:ext cx="1828800" cy="4991637"/>
            </a:xfrm>
            <a:prstGeom prst="chevron">
              <a:avLst>
                <a:gd name="adj" fmla="val 19565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1594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5492" y="503469"/>
              <a:ext cx="3027564" cy="10156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en-US" sz="6000" b="1" dirty="0" err="1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90600" y="4796850"/>
            <a:ext cx="71628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প্রশ্ন: মানুষকে মেরুদন্ডী প্রাণী বলা হয় কেন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205916"/>
              </p:ext>
            </p:extLst>
          </p:nvPr>
        </p:nvGraphicFramePr>
        <p:xfrm>
          <a:off x="3106941" y="1770258"/>
          <a:ext cx="2944089" cy="28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Picture (32-bit)" r:id="rId4" imgW="4095720" imgH="4095720" progId="">
                  <p:embed/>
                </p:oleObj>
              </mc:Choice>
              <mc:Fallback>
                <p:oleObj name="Picture (32-bit)" r:id="rId4" imgW="4095720" imgH="409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41" y="1770258"/>
                        <a:ext cx="2944089" cy="2832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418034" y="2525249"/>
            <a:ext cx="342222" cy="1395599"/>
            <a:chOff x="-1339053" y="1442190"/>
            <a:chExt cx="342222" cy="1771463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00052" y="3690611"/>
            <a:ext cx="1233606" cy="2326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আবদুল মান্নান</a:t>
            </a:r>
            <a:endParaRPr lang="en-US" sz="1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8034" y="2343475"/>
            <a:ext cx="342222" cy="1771463"/>
            <a:chOff x="-1339053" y="1442190"/>
            <a:chExt cx="342222" cy="1771463"/>
          </a:xfrm>
        </p:grpSpPr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84061" y="3042694"/>
            <a:ext cx="385049" cy="348392"/>
            <a:chOff x="749528" y="2488738"/>
            <a:chExt cx="481442" cy="439213"/>
          </a:xfrm>
        </p:grpSpPr>
        <p:sp>
          <p:nvSpPr>
            <p:cNvPr id="23" name="Oval 22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32320" y="45377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652789"/>
            <a:ext cx="176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28" name="Rectangle 27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2163-90F4-4B12-8BFE-4B4B77FA94D0}" type="datetime13">
              <a:rPr lang="en-US" smtClean="0"/>
              <a:t>2:28:32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2" name="Picture 3" descr="C:\Users\DOEL\Desktop\Book Immage\8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0" y="2140718"/>
            <a:ext cx="1597874" cy="18039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DOEL\Desktop\Book Immage\8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8202" y="2282971"/>
            <a:ext cx="1624342" cy="18039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2400" y="6122721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bn-BD" sz="2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মোঃ আবদুল মান্নান,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বি.এসসি-বি.এড (গণিত),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আতাতুর্ক মডেল হাই স্কুল।</a:t>
            </a:r>
          </a:p>
        </p:txBody>
      </p:sp>
    </p:spTree>
    <p:extLst>
      <p:ext uri="{BB962C8B-B14F-4D97-AF65-F5344CB8AC3E}">
        <p14:creationId xmlns:p14="http://schemas.microsoft.com/office/powerpoint/2010/main" val="12096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BBE-EBB7-42B2-8230-A2FCAAFC8CC1}" type="datetime13">
              <a:rPr lang="en-US" smtClean="0"/>
              <a:t>2:28:33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5" name="Rectangle 4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1276" y="1772483"/>
            <a:ext cx="8153400" cy="4247317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just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যে সকল প্রাণীর মেরুদন্ড আছে তাদেরকে মেরুদন্ডী প্রাণী বলা হয়। যেহেতু মানুষ প্রাণী এবং মানুষের মেরুদন্ড আছে তাই মানুষকে মেরুদন্ডী প্রাণী বলা হয়।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9296" y="299112"/>
            <a:ext cx="7577331" cy="796120"/>
            <a:chOff x="986123" y="639403"/>
            <a:chExt cx="7577331" cy="796120"/>
          </a:xfrm>
        </p:grpSpPr>
        <p:sp>
          <p:nvSpPr>
            <p:cNvPr id="9" name="TextBox 8"/>
            <p:cNvSpPr txBox="1"/>
            <p:nvPr/>
          </p:nvSpPr>
          <p:spPr>
            <a:xfrm>
              <a:off x="1235101" y="645090"/>
              <a:ext cx="7086600" cy="741591"/>
            </a:xfrm>
            <a:prstGeom prst="rect">
              <a:avLst/>
            </a:prstGeom>
            <a:pattFill prst="lgCheck">
              <a:fgClr>
                <a:schemeClr val="accent4">
                  <a:lumMod val="40000"/>
                  <a:lumOff val="60000"/>
                </a:schemeClr>
              </a:fgClr>
              <a:bgClr>
                <a:srgbClr val="66FF66"/>
              </a:bgClr>
            </a:pattFill>
            <a:ln w="76200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6032" y="720015"/>
              <a:ext cx="7217344" cy="64633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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একক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কাজের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</a:t>
              </a:r>
              <a:r>
                <a:rPr lang="bn-BD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মিলিয়ে নাও 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endPara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Plaque 10"/>
            <p:cNvSpPr/>
            <p:nvPr/>
          </p:nvSpPr>
          <p:spPr>
            <a:xfrm>
              <a:off x="986123" y="639403"/>
              <a:ext cx="7577331" cy="796120"/>
            </a:xfrm>
            <a:prstGeom prst="plaque">
              <a:avLst>
                <a:gd name="adj" fmla="val 20265"/>
              </a:avLst>
            </a:prstGeom>
            <a:noFill/>
            <a:ln w="107950">
              <a:gradFill>
                <a:gsLst>
                  <a:gs pos="0">
                    <a:srgbClr val="FF3399"/>
                  </a:gs>
                  <a:gs pos="18736">
                    <a:srgbClr val="FF9E20"/>
                  </a:gs>
                  <a:gs pos="13348">
                    <a:srgbClr val="FF8D26"/>
                  </a:gs>
                  <a:gs pos="1000">
                    <a:srgbClr val="FF6633"/>
                  </a:gs>
                  <a:gs pos="50000">
                    <a:srgbClr val="FFFF00"/>
                  </a:gs>
                  <a:gs pos="93750">
                    <a:srgbClr val="21B27E"/>
                  </a:gs>
                  <a:gs pos="87500">
                    <a:srgbClr val="41BD6C"/>
                  </a:gs>
                  <a:gs pos="75000">
                    <a:srgbClr val="80D348"/>
                  </a:gs>
                  <a:gs pos="100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95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92050" y="204688"/>
            <a:ext cx="3886200" cy="1173162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slope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2393" y="6105189"/>
            <a:ext cx="8978074" cy="16653"/>
          </a:xfrm>
          <a:prstGeom prst="line">
            <a:avLst/>
          </a:prstGeom>
          <a:ln w="889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29780" y="3146935"/>
            <a:ext cx="8303300" cy="1897505"/>
            <a:chOff x="424720" y="2979294"/>
            <a:chExt cx="8303300" cy="1897505"/>
          </a:xfrm>
        </p:grpSpPr>
        <p:sp>
          <p:nvSpPr>
            <p:cNvPr id="6" name="TextBox 5"/>
            <p:cNvSpPr txBox="1"/>
            <p:nvPr/>
          </p:nvSpPr>
          <p:spPr>
            <a:xfrm>
              <a:off x="724520" y="3184160"/>
              <a:ext cx="7809880" cy="144655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প্রশ্ন: আমাদের দেহের </a:t>
              </a:r>
              <a:r>
                <a:rPr lang="bn-IN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দৃঢ়তা প্রদান ও চলনে</a:t>
              </a:r>
              <a:endPara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কঙ্কালের ভূমিকা </a:t>
              </a:r>
              <a:r>
                <a:rPr lang="bn-BD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কী?</a:t>
              </a:r>
              <a:endParaRPr lang="bn-IN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Plaque 1"/>
            <p:cNvSpPr/>
            <p:nvPr/>
          </p:nvSpPr>
          <p:spPr>
            <a:xfrm>
              <a:off x="424720" y="2979294"/>
              <a:ext cx="8303300" cy="1897505"/>
            </a:xfrm>
            <a:prstGeom prst="plaque">
              <a:avLst>
                <a:gd name="adj" fmla="val 23224"/>
              </a:avLst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Users\DOEL\Desktop\Book Immage\io9fd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93" y="1375594"/>
            <a:ext cx="2510613" cy="180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2340" y="45220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১৫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8041" y="45470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১৫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6" name="Rectangle 15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51FA-CF25-4B0C-9905-474A37B75C7B}" type="datetime13">
              <a:rPr lang="en-US" smtClean="0"/>
              <a:t>2:28:33 PM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2341" y="5217803"/>
            <a:ext cx="8490740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FF"/>
                </a:solidFill>
                <a:sym typeface="Wingdings 3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ছাত্র-ছাত্র্রী দলীয় ভাবে নির্দেশ মত সমস্যাটির সমাধান করবে। প্রয়োজনে আমি সহযোগিতা করব।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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" y="6183681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bn-BD" sz="2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মোঃ আবদুল মান্নান,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বি.এসসি-বি.এড (গণিত),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আতাতুর্ক মডেল হাই স্কুল।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2692" y="353520"/>
            <a:ext cx="4262908" cy="1167518"/>
            <a:chOff x="2442692" y="321364"/>
            <a:chExt cx="4262908" cy="1167518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15" name="Oval 14"/>
            <p:cNvSpPr/>
            <p:nvPr/>
          </p:nvSpPr>
          <p:spPr>
            <a:xfrm>
              <a:off x="2442692" y="321364"/>
              <a:ext cx="4262908" cy="1167518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57567" y="469962"/>
              <a:ext cx="3718623" cy="92333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5400" b="1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73197" y="2301652"/>
            <a:ext cx="4842856" cy="3943034"/>
          </a:xfrm>
          <a:prstGeom prst="rect">
            <a:avLst/>
          </a:prstGeom>
          <a:noFill/>
          <a:ln w="1460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274320" indent="-274320" algn="ctr">
              <a:spcBef>
                <a:spcPts val="600"/>
              </a:spcBef>
            </a:pPr>
            <a:r>
              <a:rPr lang="bn-BD" sz="4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মোঃ আবদুল মান্নান</a:t>
            </a:r>
            <a:endParaRPr lang="bn-BD" sz="4800" b="1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বি.এসসি-বি.এড (গণিত)</a:t>
            </a:r>
            <a:endParaRPr lang="bn-BD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সিনিয়র সহকারী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bn-BD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আতাতুর্ক মডেল হাই স্কুল, ফেনী।</a:t>
            </a:r>
            <a:endParaRPr lang="en-US" sz="32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2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Mobile: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01816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2400" dirty="0" smtClean="0">
                <a:solidFill>
                  <a:srgbClr val="3333CC"/>
                </a:solidFill>
                <a:latin typeface="Mongolian Baiti" pitchFamily="66" charset="0"/>
                <a:cs typeface="Mongolian Baiti" pitchFamily="66" charset="0"/>
              </a:rPr>
              <a:t>83  </a:t>
            </a:r>
            <a:r>
              <a:rPr lang="en-US" sz="2400" dirty="0" smtClean="0">
                <a:solidFill>
                  <a:srgbClr val="009900"/>
                </a:solidFill>
                <a:latin typeface="Mongolian Baiti" pitchFamily="66" charset="0"/>
                <a:cs typeface="Mongolian Baiti" pitchFamily="66" charset="0"/>
              </a:rPr>
              <a:t>01</a:t>
            </a:r>
            <a:r>
              <a:rPr lang="en-US" sz="2400" dirty="0" smtClean="0">
                <a:solidFill>
                  <a:srgbClr val="3333CC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2400" dirty="0" smtClean="0">
                <a:solidFill>
                  <a:srgbClr val="FF00FF"/>
                </a:solidFill>
                <a:latin typeface="Mongolian Baiti" pitchFamily="66" charset="0"/>
                <a:cs typeface="Mongolian Baiti" pitchFamily="66" charset="0"/>
              </a:rPr>
              <a:t>55</a:t>
            </a:r>
            <a:r>
              <a:rPr lang="en-US" sz="24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-Mail: 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abdulmannanamhs@gmail.com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83122" y="-23623"/>
            <a:ext cx="9236645" cy="6799031"/>
            <a:chOff x="-81619" y="-35620"/>
            <a:chExt cx="9165059" cy="6907475"/>
          </a:xfrm>
        </p:grpSpPr>
        <p:sp>
          <p:nvSpPr>
            <p:cNvPr id="21" name="Oval 20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31638" y="2133600"/>
            <a:ext cx="3364714" cy="4179980"/>
            <a:chOff x="506542" y="1530628"/>
            <a:chExt cx="3364714" cy="4139560"/>
          </a:xfrm>
        </p:grpSpPr>
        <p:grpSp>
          <p:nvGrpSpPr>
            <p:cNvPr id="29" name="Group 28"/>
            <p:cNvGrpSpPr/>
            <p:nvPr/>
          </p:nvGrpSpPr>
          <p:grpSpPr>
            <a:xfrm>
              <a:off x="506542" y="1530628"/>
              <a:ext cx="3364714" cy="4139560"/>
              <a:chOff x="304800" y="51440"/>
              <a:chExt cx="3350157" cy="4139560"/>
            </a:xfrm>
          </p:grpSpPr>
          <p:pic>
            <p:nvPicPr>
              <p:cNvPr id="33" name="Picture 6" descr="C:\Users\DOEL\Desktop\C=PPP\Animation Image\gjkjhjh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4152" flipH="1">
                <a:off x="2691970" y="111236"/>
                <a:ext cx="962987" cy="1082030"/>
              </a:xfrm>
              <a:prstGeom prst="ellipse">
                <a:avLst/>
              </a:prstGeom>
              <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C:\Users\DOEL\Desktop\C=PPP\Animation Image\gjkjhjh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4152">
                <a:off x="304800" y="51440"/>
                <a:ext cx="1127840" cy="1082030"/>
              </a:xfrm>
              <a:prstGeom prst="ellipse">
                <a:avLst/>
              </a:prstGeom>
              <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C:\Users\DOEL\Desktop\C=PPP\Animation Image\gjkjhjh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4152" flipH="1">
                <a:off x="2645150" y="3104869"/>
                <a:ext cx="966638" cy="1086131"/>
              </a:xfrm>
              <a:prstGeom prst="ellipse">
                <a:avLst/>
              </a:prstGeom>
              <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C:\Users\DOEL\Desktop\C=PPP\Animation Image\gjkjhjh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11690">
                <a:off x="308220" y="3105031"/>
                <a:ext cx="1127840" cy="1082030"/>
              </a:xfrm>
              <a:prstGeom prst="ellipse">
                <a:avLst/>
              </a:prstGeom>
              <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414415" y="217867"/>
                <a:ext cx="3192803" cy="3886627"/>
              </a:xfrm>
              <a:prstGeom prst="rect">
                <a:avLst/>
              </a:prstGeom>
              <a:noFill/>
              <a:ln w="1428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/>
              <a:lstStyle/>
              <a:p>
                <a:pPr marL="274320" indent="-274320" algn="ctr">
                  <a:spcBef>
                    <a:spcPts val="600"/>
                  </a:spcBef>
                </a:pPr>
                <a:endParaRPr lang="en-US" sz="3200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06397" y="1715036"/>
              <a:ext cx="3148365" cy="3854998"/>
              <a:chOff x="8761264" y="1622072"/>
              <a:chExt cx="3505200" cy="4234606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5000" contras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1264" y="1622072"/>
                <a:ext cx="3505200" cy="4234606"/>
              </a:xfrm>
              <a:prstGeom prst="ellipse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angl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2" name="Oval 31"/>
              <p:cNvSpPr/>
              <p:nvPr/>
            </p:nvSpPr>
            <p:spPr>
              <a:xfrm>
                <a:off x="8870119" y="1735520"/>
                <a:ext cx="3359624" cy="4007709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9" name="Picture 38" descr="d56cd79a5ec90eeda7afb599ba8b40b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2" y="515910"/>
            <a:ext cx="1450191" cy="1752600"/>
          </a:xfrm>
          <a:prstGeom prst="rect">
            <a:avLst/>
          </a:prstGeom>
        </p:spPr>
      </p:pic>
      <p:pic>
        <p:nvPicPr>
          <p:cNvPr id="40" name="Picture 39" descr="d56cd79a5ec90eeda7afb599ba8b40b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21459" y="506772"/>
            <a:ext cx="1608740" cy="1752600"/>
          </a:xfrm>
          <a:prstGeom prst="rect">
            <a:avLst/>
          </a:prstGeom>
        </p:spPr>
      </p:pic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71AF-F905-4C49-9F4F-93D4323C2CCE}" type="datetime13">
              <a:rPr lang="en-US" smtClean="0"/>
              <a:t>2:28:27 PM</a:t>
            </a:fld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eft-Right Arrow 46"/>
          <p:cNvSpPr/>
          <p:nvPr/>
        </p:nvSpPr>
        <p:spPr>
          <a:xfrm>
            <a:off x="2203561" y="166140"/>
            <a:ext cx="4634459" cy="1469220"/>
          </a:xfrm>
          <a:prstGeom prst="leftRightArrow">
            <a:avLst>
              <a:gd name="adj1" fmla="val 50000"/>
              <a:gd name="adj2" fmla="val 9267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bn-IN" sz="5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2" descr="C:\Documents and Settings\Administrator\Desktop\New Folder (2)\human_skeleton_12029879_by_stockproject1-d37nw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40" y="1777580"/>
            <a:ext cx="2237281" cy="4197113"/>
          </a:xfrm>
          <a:prstGeom prst="rect">
            <a:avLst/>
          </a:prstGeom>
          <a:noFill/>
          <a:ln w="12065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50" name="TextBox 49"/>
          <p:cNvSpPr txBox="1"/>
          <p:nvPr/>
        </p:nvSpPr>
        <p:spPr>
          <a:xfrm>
            <a:off x="2588133" y="1635360"/>
            <a:ext cx="33528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প্রঃ মানব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কঙ্কাল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84386" y="2154115"/>
            <a:ext cx="6008557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উঃ মানব দেহ যে শক্ত</a:t>
            </a:r>
            <a:r>
              <a:rPr lang="bn-BD" sz="2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কাঠামো দ্বারা গঠিত তাকে কংকাল বলে।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03123" y="2606503"/>
            <a:ext cx="588122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প্রঃ মাথার খুলির ভিতরে কী সুরক্ষিত থাকে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8133" y="3129723"/>
            <a:ext cx="5244059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উ: মস্তিষ্ক মাথার খুলির ভিতরে সুরক্ষিত থাকে।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11933" y="3652600"/>
            <a:ext cx="436971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প্র: বক্ষপিঞ্জর দেখতে কিসের মত?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39349" y="4126040"/>
            <a:ext cx="201243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উ:  খাঁচার মত।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74392" y="5497640"/>
            <a:ext cx="5896213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প্র: সবচেয়ে লম্বা অস্থির নাম কী?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(ক) ফিমার   (খ) স্টেপস  (গ) টিবিয়া (ঘ) প্যাটেলা।</a:t>
            </a:r>
            <a:endParaRPr lang="en-US" sz="2800" dirty="0">
              <a:solidFill>
                <a:srgbClr val="008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588132" y="4538270"/>
            <a:ext cx="6174867" cy="1000273"/>
            <a:chOff x="2362199" y="4208490"/>
            <a:chExt cx="6174867" cy="10002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8" name="TextBox 57"/>
            <p:cNvSpPr txBox="1"/>
            <p:nvPr/>
          </p:nvSpPr>
          <p:spPr>
            <a:xfrm>
              <a:off x="2362199" y="4208490"/>
              <a:ext cx="6174867" cy="95410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 প্র: মানবদেহে অস্থির সংখ্যা কতটি?</a:t>
              </a:r>
            </a:p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(ক) ১০৬ টি                    (গ) ২০৮টি (ঘ) ২১২ টি।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92486" y="4685543"/>
              <a:ext cx="1404079" cy="523220"/>
            </a:xfrm>
            <a:prstGeom prst="rect">
              <a:avLst/>
            </a:prstGeom>
            <a:noFill/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(খ) ২০৬টি</a:t>
              </a:r>
              <a:endParaRPr lang="en-US" sz="2800" dirty="0"/>
            </a:p>
          </p:txBody>
        </p:sp>
      </p:grpSp>
      <p:sp>
        <p:nvSpPr>
          <p:cNvPr id="60" name="Oval 59"/>
          <p:cNvSpPr/>
          <p:nvPr/>
        </p:nvSpPr>
        <p:spPr>
          <a:xfrm>
            <a:off x="4145364" y="5000333"/>
            <a:ext cx="1645836" cy="5243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517553" y="5911614"/>
            <a:ext cx="1645836" cy="5243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22" name="Rectangle 21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52931" y="69454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010" y="6991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694B-1213-4631-9BB2-EF074B18FED8}" type="datetime13">
              <a:rPr lang="en-US" smtClean="0"/>
              <a:t>2:28:33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 animBg="1"/>
      <p:bldP spid="60" grpId="1" animBg="1"/>
      <p:bldP spid="61" grpId="0" animBg="1"/>
      <p:bldP spid="6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92393" y="6211869"/>
            <a:ext cx="8978074" cy="16653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71007" y="3721560"/>
            <a:ext cx="8403236" cy="2192060"/>
            <a:chOff x="371007" y="3721560"/>
            <a:chExt cx="8403236" cy="2192060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800100" y="4393620"/>
              <a:ext cx="7658100" cy="853440"/>
            </a:xfrm>
            <a:prstGeom prst="rect">
              <a:avLst/>
            </a:prstGeom>
            <a:noFill/>
            <a:ln w="920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r>
                <a:rPr lang="bn-BD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প্র:</a:t>
              </a:r>
              <a:r>
                <a:rPr lang="bn-IN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মানব  কঙ্কা</a:t>
              </a:r>
              <a:r>
                <a:rPr lang="bn-BD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লের</a:t>
              </a:r>
              <a:r>
                <a:rPr lang="bn-IN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চিত্র এ</a:t>
              </a:r>
              <a:r>
                <a:rPr lang="bn-BD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bn-IN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কে </a:t>
              </a:r>
              <a:r>
                <a:rPr lang="bn-BD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এর বিভিন্ন অংশ </a:t>
              </a:r>
              <a:r>
                <a:rPr lang="bn-IN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চিহ্নিত কর</a:t>
              </a:r>
              <a:r>
                <a:rPr lang="bn-IN" sz="24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71007" y="3721560"/>
              <a:ext cx="8403236" cy="2192060"/>
            </a:xfrm>
            <a:prstGeom prst="ellipse">
              <a:avLst/>
            </a:prstGeom>
            <a:noFill/>
            <a:ln w="149225" cmpd="thickThin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400" y="6183681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bn-BD" sz="2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মোঃ আবদুল মান্নান,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বি.এসসি-বি.এড (গণিত),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আতাতুর্ক মডেল হাই স্কুল।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05314" y="88692"/>
            <a:ext cx="4024086" cy="3417758"/>
            <a:chOff x="2585952" y="88692"/>
            <a:chExt cx="4024086" cy="3417758"/>
          </a:xfrm>
        </p:grpSpPr>
        <p:sp>
          <p:nvSpPr>
            <p:cNvPr id="13" name="TextBox 12"/>
            <p:cNvSpPr txBox="1"/>
            <p:nvPr/>
          </p:nvSpPr>
          <p:spPr>
            <a:xfrm>
              <a:off x="2585952" y="2737009"/>
              <a:ext cx="4024086" cy="769441"/>
            </a:xfrm>
            <a:prstGeom prst="rect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    বাড়ির কাজ</a:t>
              </a:r>
              <a:endPara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952" y="88692"/>
              <a:ext cx="4024086" cy="264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7" name="Rectangle 1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73051" y="17288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২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007" y="171885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২ মিনিট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024D-C425-49E6-B354-81B702D0F520}" type="datetime13">
              <a:rPr lang="en-US" smtClean="0"/>
              <a:t>2:28:33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176B-E3C8-4982-95BB-0F8E31B6A225}" type="datetime13">
              <a:rPr lang="en-US" smtClean="0"/>
              <a:t>2:28:33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peace_dove_olive_branch_hg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97" y="81880"/>
            <a:ext cx="871543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3994566"/>
            <a:ext cx="2714625" cy="1257300"/>
          </a:xfrm>
          <a:prstGeom prst="round2DiagRect">
            <a:avLst>
              <a:gd name="adj1" fmla="val 16667"/>
              <a:gd name="adj2" fmla="val 253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6583" y="382253"/>
            <a:ext cx="7730836" cy="5485147"/>
          </a:xfrm>
          <a:prstGeom prst="ellipse">
            <a:avLst/>
          </a:prstGeom>
          <a:noFill/>
          <a:ln w="3365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DOEL\Desktop\AM=Skeleton\hhuug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9" y="224546"/>
            <a:ext cx="1393191" cy="8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OEL\Desktop\AM=Skeleton\hhuug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799" y="224545"/>
            <a:ext cx="1366599" cy="8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92393" y="6106939"/>
            <a:ext cx="8978074" cy="16653"/>
          </a:xfrm>
          <a:prstGeom prst="line">
            <a:avLst/>
          </a:prstGeom>
          <a:ln w="1143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20" name="Rectangle 19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6170429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মোঃ আবদুল মান্নান, বি.এসসি-বি.এড (গণিত),  সহকারী </a:t>
            </a:r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আতাতুর্ক মডেল হাই স্কুল।</a:t>
            </a:r>
          </a:p>
        </p:txBody>
      </p:sp>
    </p:spTree>
    <p:extLst>
      <p:ext uri="{BB962C8B-B14F-4D97-AF65-F5344CB8AC3E}">
        <p14:creationId xmlns:p14="http://schemas.microsoft.com/office/powerpoint/2010/main" val="39997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254 C 0.00694 -0.0125 0.01406 -0.02361 0.02101 -0.0375 C 0.03993 -0.07754 0.04497 -0.11643 0.03108 -0.12245 C 0.01701 -0.12963 -0.01007 -0.10162 -0.02899 -0.06157 C -0.03906 -0.04051 -0.04497 -0.0206 -0.04705 -0.00555 C -0.05 0.00649 -0.05104 0.01852 -0.05104 0.03241 C -0.05104 0.07755 -0.03802 0.11436 -0.02292 0.11436 C -0.00799 0.11436 0.00503 0.07755 0.00503 0.03241 C 0.00503 0.01135 0.00208 -0.00856 -0.00295 -0.02245 C -0.00503 -0.03449 -0.01007 -0.04745 -0.01597 -0.06064 C -0.03594 -0.10162 -0.06302 -0.12963 -0.07708 -0.12245 C -0.09097 -0.11551 -0.08594 -0.07754 -0.06597 -0.03657 C -0.05799 -0.01759 -0.04705 -0.00162 -0.03594 0.00949 C -0.02795 0.01945 -0.01892 0.02848 -0.00694 0.0375 C 0.02899 0.06644 0.06493 0.0794 0.075 0.06737 C 0.08403 0.05556 0.06406 0.02246 0.02795 -0.00555 C 0.01302 -0.01759 -0.00295 -0.02662 -0.01597 -0.03263 C -0.02795 -0.03865 -0.04306 -0.04351 -0.05903 -0.04652 C -0.10295 -0.05648 -0.14097 -0.05347 -0.14392 -0.0375 C -0.14792 -0.02245 -0.11493 -0.00254 -0.07101 0.00741 C -0.05104 0.01135 -0.03194 0.01343 -0.01701 0.0125 C -0.00399 0.0125 0.01007 0.01042 0.025 0.00741 C 0.06892 -0.00254 0.10208 -0.02361 0.09792 -0.03865 C 0.09497 -0.05347 0.05694 -0.05763 0.01302 -0.04745 C -0.00799 -0.04259 -0.02708 -0.03564 -0.03993 -0.02754 C -0.05104 -0.02152 -0.06198 -0.01458 -0.07396 -0.00555 C -0.10903 0.02338 -0.13003 0.05556 -0.11997 0.06737 C -0.11094 0.0794 -0.07396 0.06644 -0.03906 0.03843 C -0.02205 0.02454 -0.00799 0.01042 0 -0.00254 Z " pathEditMode="relative" rAng="0" ptsTypes="ffffffffffffffffffffffff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1408" y="0"/>
            <a:ext cx="6070999" cy="6093976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1594000" scaled="0"/>
            <a:tileRect/>
          </a:gradFill>
          <a:ln w="193675" cmpd="thickThin">
            <a:solidFill>
              <a:srgbClr val="00CC00"/>
            </a:solidFill>
          </a:ln>
          <a:scene3d>
            <a:camera prst="isometricTopUp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Georgia" pitchFamily="18" charset="0"/>
              <a:buNone/>
            </a:pPr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Georgia" pitchFamily="18" charset="0"/>
              <a:buNone/>
            </a:pPr>
            <a:r>
              <a:rPr lang="bn-IN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ণি:</a:t>
            </a:r>
            <a:r>
              <a:rPr lang="bn-IN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নবম</a:t>
            </a:r>
          </a:p>
          <a:p>
            <a:pPr algn="ctr">
              <a:buFont typeface="Georgia" pitchFamily="18" charset="0"/>
              <a:buNone/>
            </a:pPr>
            <a:r>
              <a:rPr lang="bn-IN" sz="48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জীব বিজ্ঞান</a:t>
            </a:r>
            <a:endParaRPr lang="bn-IN" sz="4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Georgia" pitchFamily="18" charset="0"/>
              <a:buNone/>
            </a:pP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অধ্যায়ঃ নবম</a:t>
            </a:r>
            <a:r>
              <a:rPr lang="bn-IN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তারিখ: ২৩-১২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২০১৩ ইং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:\Users\DOEL\Desktop\Book Immage\giu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" y="764154"/>
            <a:ext cx="1400667" cy="1156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DOEL\Desktop\Book Immage\giu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57" y="764154"/>
            <a:ext cx="1400667" cy="1156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83122" y="-23623"/>
            <a:ext cx="9236645" cy="6799031"/>
            <a:chOff x="-81619" y="-35620"/>
            <a:chExt cx="9165059" cy="6907475"/>
          </a:xfrm>
        </p:grpSpPr>
        <p:sp>
          <p:nvSpPr>
            <p:cNvPr id="13" name="Oval 12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2" y="4800600"/>
            <a:ext cx="1450191" cy="1752600"/>
          </a:xfrm>
          <a:prstGeom prst="rect">
            <a:avLst/>
          </a:prstGeom>
        </p:spPr>
      </p:pic>
      <p:pic>
        <p:nvPicPr>
          <p:cNvPr id="19" name="Picture 18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32730" y="4821198"/>
            <a:ext cx="1447800" cy="1752600"/>
          </a:xfrm>
          <a:prstGeom prst="rect">
            <a:avLst/>
          </a:prstGeom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C999-A6FF-4692-8ECE-E0DC786EE090}" type="datetime13">
              <a:rPr lang="en-US" smtClean="0"/>
              <a:t>2:28:27 PM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357" y="286573"/>
            <a:ext cx="3146061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আাবেগ সৃষ্টি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4869359"/>
                <a:ext cx="7467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ছাত্র-ছাত্রীরা উত্তর দিবে </a:t>
                </a:r>
                <a14:m>
                  <m:oMath xmlns:m="http://schemas.openxmlformats.org/officeDocument/2006/math">
                    <m:r>
                      <a:rPr lang="bn-BD" sz="4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≫</m:t>
                    </m:r>
                  </m:oMath>
                </a14:m>
                <a:r>
                  <a:rPr lang="bn-BD" sz="4400" dirty="0" smtClean="0">
                    <a:solidFill>
                      <a:schemeClr val="bg1">
                        <a:lumMod val="8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মানব কঙ্কালের</a:t>
                </a:r>
                <a:endParaRPr lang="en-US" sz="5400" dirty="0">
                  <a:solidFill>
                    <a:schemeClr val="bg1">
                      <a:lumMod val="8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69359"/>
                <a:ext cx="746760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265" t="-14286" r="-65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678770"/>
            <a:ext cx="8153400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তাহলে আজ আমরা ‘মানব কঙ্কাল’ নিয়ে আলোচনা করব।</a:t>
            </a:r>
            <a:endParaRPr lang="en-US" sz="3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981062"/>
            <a:ext cx="4785568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এটি কিসের ভিডিও?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1786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3122" y="-23623"/>
            <a:ext cx="9236645" cy="6799031"/>
            <a:chOff x="-81619" y="-35620"/>
            <a:chExt cx="9165059" cy="6907475"/>
          </a:xfrm>
        </p:grpSpPr>
        <p:sp>
          <p:nvSpPr>
            <p:cNvPr id="13" name="Oval 12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905000" y="1676400"/>
            <a:ext cx="58674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6000" b="1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Video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 দেখ: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3B0-36E0-4304-AB34-E6E25A1AE25D}" type="datetime13">
              <a:rPr lang="en-US" smtClean="0"/>
              <a:t>2:28:27 PM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2870" y="283567"/>
            <a:ext cx="7486650" cy="5964833"/>
            <a:chOff x="742950" y="180982"/>
            <a:chExt cx="7639050" cy="6122381"/>
          </a:xfrm>
        </p:grpSpPr>
        <p:pic>
          <p:nvPicPr>
            <p:cNvPr id="2" name="Picture 1" descr="human_skeleton_12029879_by_stockproject1-d37nw3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2286000"/>
              <a:ext cx="3657600" cy="4017363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646847" y="180982"/>
              <a:ext cx="3751866" cy="1042490"/>
            </a:xfrm>
            <a:prstGeom prst="rect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শিরোনাম</a:t>
              </a:r>
              <a:endPara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2950" y="1371600"/>
              <a:ext cx="7639050" cy="180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IN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মানব কঙ্কালের</a:t>
              </a:r>
              <a:r>
                <a:rPr lang="bn-BD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সাধার</a:t>
              </a:r>
              <a:r>
                <a:rPr lang="bn-BD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bn-IN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  <a:p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83122" y="-23623"/>
            <a:ext cx="9236645" cy="6799031"/>
            <a:chOff x="-81619" y="-35620"/>
            <a:chExt cx="9165059" cy="6907475"/>
          </a:xfrm>
        </p:grpSpPr>
        <p:sp>
          <p:nvSpPr>
            <p:cNvPr id="12" name="Oval 11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BD2-FBB8-4945-A70C-D61CA49BFD36}" type="datetime13">
              <a:rPr lang="en-US" smtClean="0"/>
              <a:t>2:28:27 PM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66010" y="2435335"/>
            <a:ext cx="1038004" cy="1482863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544403" rIns="25400" bIns="54440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404014" y="2435265"/>
            <a:ext cx="7420195" cy="964367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rgbClr val="33CC33">
              <a:alpha val="89804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929" tIns="75016" rIns="75016" bIns="75018" numCol="1" spcCol="1270" anchor="ctr" anchorCtr="0">
            <a:noAutofit/>
          </a:bodyPr>
          <a:lstStyle/>
          <a:p>
            <a:pPr marL="285750" lvl="1" indent="-285750" algn="l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IN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BD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কঙ্কাল  </a:t>
            </a:r>
            <a:r>
              <a:rPr lang="bn-BD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তা বলতে </a:t>
            </a:r>
            <a:r>
              <a:rPr lang="bn-BD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kern="1200" dirty="0">
              <a:solidFill>
                <a:srgbClr val="FFFF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66010" y="3722731"/>
            <a:ext cx="1038004" cy="1482862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544402" rIns="25400" bIns="54440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404013" y="3722705"/>
            <a:ext cx="7420196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FF9933">
              <a:alpha val="89804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69912" rIns="69912" bIns="69913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IN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মানব কঙ্কালতন্তের </a:t>
            </a:r>
            <a:r>
              <a:rPr lang="bn-BD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বিভিন্ন অংশ </a:t>
            </a:r>
            <a:r>
              <a:rPr lang="bn-IN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kern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6010" y="5040358"/>
            <a:ext cx="1038004" cy="1482862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544402" rIns="25400" bIns="54440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404013" y="5040358"/>
            <a:ext cx="7420196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0070C0">
              <a:alpha val="9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929" tIns="74992" rIns="74992" bIns="74993" numCol="1" spcCol="1270" anchor="ctr" anchorCtr="0">
            <a:noAutofit/>
          </a:bodyPr>
          <a:lstStyle/>
          <a:p>
            <a:pPr marL="285750" lvl="1" indent="-285750" algn="l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IN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কঙ্কালের </a:t>
            </a:r>
            <a:r>
              <a:rPr lang="bn-BD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কাজ </a:t>
            </a:r>
            <a:r>
              <a:rPr lang="bn-IN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12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kern="1200" dirty="0">
              <a:solidFill>
                <a:srgbClr val="99FF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012" y="1690140"/>
            <a:ext cx="459518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 </a:t>
            </a:r>
            <a:endParaRPr lang="en-US" sz="4000" dirty="0">
              <a:solidFill>
                <a:srgbClr val="FF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83122" y="-23623"/>
            <a:ext cx="9236645" cy="6799031"/>
            <a:chOff x="-81619" y="-35620"/>
            <a:chExt cx="9165059" cy="6907475"/>
          </a:xfrm>
        </p:grpSpPr>
        <p:sp>
          <p:nvSpPr>
            <p:cNvPr id="19" name="Oval 18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239124" y="232365"/>
            <a:ext cx="6912357" cy="1505138"/>
            <a:chOff x="1239124" y="232365"/>
            <a:chExt cx="6912357" cy="1505138"/>
          </a:xfrm>
        </p:grpSpPr>
        <p:sp>
          <p:nvSpPr>
            <p:cNvPr id="30" name="Down Ribbon 29"/>
            <p:cNvSpPr/>
            <p:nvPr/>
          </p:nvSpPr>
          <p:spPr>
            <a:xfrm>
              <a:off x="1239124" y="232365"/>
              <a:ext cx="6912357" cy="1397815"/>
            </a:xfrm>
            <a:prstGeom prst="ribbon">
              <a:avLst>
                <a:gd name="adj1" fmla="val 18812"/>
                <a:gd name="adj2" fmla="val 50000"/>
              </a:avLst>
            </a:prstGeom>
            <a:gradFill>
              <a:gsLst>
                <a:gs pos="0">
                  <a:srgbClr val="FF3399"/>
                </a:gs>
                <a:gs pos="9000">
                  <a:srgbClr val="FF6633"/>
                </a:gs>
                <a:gs pos="50000">
                  <a:srgbClr val="FFFF00"/>
                </a:gs>
                <a:gs pos="98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3498" y="537174"/>
              <a:ext cx="2961142" cy="1200329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BD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0396-D65F-425B-874C-6893EB7BDE2B}" type="datetime13">
              <a:rPr lang="en-US" smtClean="0"/>
              <a:t>2:28:27 PM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913628" y="1909431"/>
            <a:ext cx="3079614" cy="2973818"/>
          </a:xfrm>
          <a:prstGeom prst="ellipse">
            <a:avLst/>
          </a:prstGeom>
          <a:solidFill>
            <a:srgbClr val="008000"/>
          </a:solidFill>
          <a:ln w="3175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43616" y="2438400"/>
            <a:ext cx="2430440" cy="137931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 rot="10800000" flipH="1" flipV="1">
            <a:off x="1285747" y="607781"/>
            <a:ext cx="6409204" cy="5563168"/>
          </a:xfrm>
          <a:prstGeom prst="ellipse">
            <a:avLst/>
          </a:prstGeom>
          <a:noFill/>
          <a:ln w="615950" cmpd="thickThin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2" name="Rectangle 11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05412" y="391391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 : ২০ মিনিট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EA9D-276C-4CB7-8769-5F250726E41E}" type="datetime13">
              <a:rPr lang="en-US" smtClean="0"/>
              <a:t>2:28:30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9152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 descr="C:\Documents and Settings\Administrator\Desktop\New Folder (2)\human_skeleton_12029879_by_stockproject1-d37nw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34668"/>
            <a:ext cx="5334000" cy="66294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637572" y="3604227"/>
            <a:ext cx="2122539" cy="528539"/>
            <a:chOff x="5637572" y="3484307"/>
            <a:chExt cx="2122539" cy="528539"/>
          </a:xfrm>
        </p:grpSpPr>
        <p:sp>
          <p:nvSpPr>
            <p:cNvPr id="8" name="TextBox 7"/>
            <p:cNvSpPr txBox="1"/>
            <p:nvPr/>
          </p:nvSpPr>
          <p:spPr>
            <a:xfrm>
              <a:off x="6614838" y="3612736"/>
              <a:ext cx="1145273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মেটাকার্পাল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5637572" y="3484307"/>
              <a:ext cx="977266" cy="328484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562602" y="3290204"/>
            <a:ext cx="2197511" cy="369332"/>
            <a:chOff x="5562602" y="3199780"/>
            <a:chExt cx="219751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6614839" y="3199780"/>
              <a:ext cx="1145274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কার্পাল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562602" y="3292114"/>
              <a:ext cx="1052236" cy="6068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65291" y="424720"/>
            <a:ext cx="2794821" cy="1022122"/>
            <a:chOff x="4965291" y="304800"/>
            <a:chExt cx="2794821" cy="1022122"/>
          </a:xfrm>
        </p:grpSpPr>
        <p:sp>
          <p:nvSpPr>
            <p:cNvPr id="15" name="TextBox 14"/>
            <p:cNvSpPr txBox="1"/>
            <p:nvPr/>
          </p:nvSpPr>
          <p:spPr>
            <a:xfrm>
              <a:off x="6693312" y="304800"/>
              <a:ext cx="10668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ক্লাভিক্লল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980039" y="489466"/>
              <a:ext cx="0" cy="83745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65291" y="504214"/>
              <a:ext cx="1725561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965291" y="1053310"/>
            <a:ext cx="2794821" cy="589990"/>
            <a:chOff x="4965291" y="933390"/>
            <a:chExt cx="2794821" cy="589990"/>
          </a:xfrm>
        </p:grpSpPr>
        <p:sp>
          <p:nvSpPr>
            <p:cNvPr id="19" name="TextBox 18"/>
            <p:cNvSpPr txBox="1"/>
            <p:nvPr/>
          </p:nvSpPr>
          <p:spPr>
            <a:xfrm>
              <a:off x="6717888" y="933390"/>
              <a:ext cx="1042224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স্ক্যাপুলা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965291" y="1140540"/>
              <a:ext cx="910715" cy="382840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28071" y="1155288"/>
              <a:ext cx="879989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181600" y="1643300"/>
            <a:ext cx="2590800" cy="400110"/>
            <a:chOff x="5181600" y="1523380"/>
            <a:chExt cx="25908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6629400" y="1523380"/>
              <a:ext cx="11430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হিউমেরাস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5181600" y="1723435"/>
              <a:ext cx="1447800" cy="179977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461206" y="2223109"/>
            <a:ext cx="2311194" cy="609911"/>
            <a:chOff x="5461206" y="2235921"/>
            <a:chExt cx="2311194" cy="609911"/>
          </a:xfrm>
        </p:grpSpPr>
        <p:sp>
          <p:nvSpPr>
            <p:cNvPr id="26" name="TextBox 25"/>
            <p:cNvSpPr txBox="1"/>
            <p:nvPr/>
          </p:nvSpPr>
          <p:spPr>
            <a:xfrm>
              <a:off x="6614838" y="2235921"/>
              <a:ext cx="1157562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রেডিয়াস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461206" y="2435976"/>
              <a:ext cx="1168194" cy="40985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387466" y="2774028"/>
            <a:ext cx="2384934" cy="400110"/>
            <a:chOff x="5387466" y="2845832"/>
            <a:chExt cx="2384934" cy="400110"/>
          </a:xfrm>
        </p:grpSpPr>
        <p:sp>
          <p:nvSpPr>
            <p:cNvPr id="29" name="TextBox 28"/>
            <p:cNvSpPr txBox="1"/>
            <p:nvPr/>
          </p:nvSpPr>
          <p:spPr>
            <a:xfrm>
              <a:off x="6629400" y="2845832"/>
              <a:ext cx="11430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আলনা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387466" y="3045887"/>
              <a:ext cx="1241934" cy="2113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696565" y="3809786"/>
            <a:ext cx="2063546" cy="776440"/>
            <a:chOff x="5696565" y="3689866"/>
            <a:chExt cx="2063546" cy="776440"/>
          </a:xfrm>
        </p:grpSpPr>
        <p:sp>
          <p:nvSpPr>
            <p:cNvPr id="32" name="TextBox 31"/>
            <p:cNvSpPr txBox="1"/>
            <p:nvPr/>
          </p:nvSpPr>
          <p:spPr>
            <a:xfrm>
              <a:off x="6623869" y="4096974"/>
              <a:ext cx="1136242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ফ্যালাঞ্জেস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5696565" y="3689866"/>
              <a:ext cx="918273" cy="523101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855362" y="1680428"/>
            <a:ext cx="1053893" cy="1475824"/>
            <a:chOff x="7855362" y="1560508"/>
            <a:chExt cx="1053893" cy="1475824"/>
          </a:xfrm>
        </p:grpSpPr>
        <p:sp>
          <p:nvSpPr>
            <p:cNvPr id="35" name="TextBox 34"/>
            <p:cNvSpPr txBox="1"/>
            <p:nvPr/>
          </p:nvSpPr>
          <p:spPr>
            <a:xfrm>
              <a:off x="8223455" y="2044334"/>
              <a:ext cx="685800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বাহু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ight Brace 35"/>
            <p:cNvSpPr/>
            <p:nvPr/>
          </p:nvSpPr>
          <p:spPr>
            <a:xfrm>
              <a:off x="7855362" y="1560508"/>
              <a:ext cx="266700" cy="147582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10500" y="424720"/>
            <a:ext cx="1303520" cy="1022122"/>
            <a:chOff x="7810500" y="304800"/>
            <a:chExt cx="1303520" cy="1022122"/>
          </a:xfrm>
        </p:grpSpPr>
        <p:sp>
          <p:nvSpPr>
            <p:cNvPr id="38" name="Right Brace 37"/>
            <p:cNvSpPr/>
            <p:nvPr/>
          </p:nvSpPr>
          <p:spPr>
            <a:xfrm>
              <a:off x="7810500" y="304800"/>
              <a:ext cx="266700" cy="1022122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92082" y="465131"/>
              <a:ext cx="1021938" cy="5847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পেকটোরাল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গার্ডল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24401" y="2901223"/>
            <a:ext cx="3039914" cy="2343207"/>
            <a:chOff x="4724401" y="2781303"/>
            <a:chExt cx="3039914" cy="2343207"/>
          </a:xfrm>
        </p:grpSpPr>
        <p:sp>
          <p:nvSpPr>
            <p:cNvPr id="41" name="TextBox 40"/>
            <p:cNvSpPr txBox="1"/>
            <p:nvPr/>
          </p:nvSpPr>
          <p:spPr>
            <a:xfrm>
              <a:off x="6623869" y="4724400"/>
              <a:ext cx="1140446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ইলিয়াম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 flipV="1">
              <a:off x="4724401" y="2781303"/>
              <a:ext cx="1431300" cy="2054937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18216" y="4836240"/>
              <a:ext cx="496622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525297" y="3412881"/>
            <a:ext cx="3247103" cy="2451225"/>
            <a:chOff x="4525297" y="3292961"/>
            <a:chExt cx="3247103" cy="2451225"/>
          </a:xfrm>
        </p:grpSpPr>
        <p:sp>
          <p:nvSpPr>
            <p:cNvPr id="45" name="TextBox 44"/>
            <p:cNvSpPr txBox="1"/>
            <p:nvPr/>
          </p:nvSpPr>
          <p:spPr>
            <a:xfrm>
              <a:off x="6629400" y="5374854"/>
              <a:ext cx="1143000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পিউবিস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4525297" y="3292961"/>
              <a:ext cx="2089542" cy="2272100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825248" y="3256540"/>
            <a:ext cx="1084007" cy="1321080"/>
            <a:chOff x="7825248" y="3136620"/>
            <a:chExt cx="1084007" cy="1321080"/>
          </a:xfrm>
        </p:grpSpPr>
        <p:sp>
          <p:nvSpPr>
            <p:cNvPr id="48" name="TextBox 47"/>
            <p:cNvSpPr txBox="1"/>
            <p:nvPr/>
          </p:nvSpPr>
          <p:spPr>
            <a:xfrm>
              <a:off x="8210550" y="3589085"/>
              <a:ext cx="698705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হাত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Right Brace 48"/>
            <p:cNvSpPr/>
            <p:nvPr/>
          </p:nvSpPr>
          <p:spPr>
            <a:xfrm>
              <a:off x="7825248" y="3136620"/>
              <a:ext cx="266700" cy="132108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10500" y="4797861"/>
            <a:ext cx="1181100" cy="1066245"/>
            <a:chOff x="7825248" y="4677941"/>
            <a:chExt cx="1181100" cy="1066245"/>
          </a:xfrm>
        </p:grpSpPr>
        <p:sp>
          <p:nvSpPr>
            <p:cNvPr id="13" name="TextBox 12"/>
            <p:cNvSpPr txBox="1"/>
            <p:nvPr/>
          </p:nvSpPr>
          <p:spPr>
            <a:xfrm>
              <a:off x="8136810" y="4869047"/>
              <a:ext cx="869538" cy="707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পেলভিক 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গার্ডল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7825248" y="4677941"/>
              <a:ext cx="251952" cy="1066245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19200" y="3842486"/>
            <a:ext cx="2590800" cy="349879"/>
            <a:chOff x="1219200" y="3642840"/>
            <a:chExt cx="2590800" cy="400110"/>
          </a:xfrm>
        </p:grpSpPr>
        <p:sp>
          <p:nvSpPr>
            <p:cNvPr id="52" name="TextBox 51"/>
            <p:cNvSpPr txBox="1"/>
            <p:nvPr/>
          </p:nvSpPr>
          <p:spPr>
            <a:xfrm>
              <a:off x="1219200" y="3642840"/>
              <a:ext cx="990600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ফিমার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209800" y="3842895"/>
              <a:ext cx="1600200" cy="108521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225344" y="4235668"/>
            <a:ext cx="2660856" cy="445176"/>
            <a:chOff x="1225344" y="4086257"/>
            <a:chExt cx="2660856" cy="445174"/>
          </a:xfrm>
        </p:grpSpPr>
        <p:sp>
          <p:nvSpPr>
            <p:cNvPr id="55" name="TextBox 54"/>
            <p:cNvSpPr txBox="1"/>
            <p:nvPr/>
          </p:nvSpPr>
          <p:spPr>
            <a:xfrm>
              <a:off x="1225344" y="4086257"/>
              <a:ext cx="984456" cy="400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প্যাটেলা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6" name="Straight Arrow Connector 55"/>
            <p:cNvCxnSpPr>
              <a:stCxn id="55" idx="3"/>
            </p:cNvCxnSpPr>
            <p:nvPr/>
          </p:nvCxnSpPr>
          <p:spPr>
            <a:xfrm>
              <a:off x="2209800" y="4286310"/>
              <a:ext cx="1676400" cy="245121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217970" y="4680844"/>
            <a:ext cx="3354030" cy="402281"/>
            <a:chOff x="1217970" y="4560924"/>
            <a:chExt cx="3354030" cy="402281"/>
          </a:xfrm>
        </p:grpSpPr>
        <p:sp>
          <p:nvSpPr>
            <p:cNvPr id="6" name="TextBox 5"/>
            <p:cNvSpPr txBox="1"/>
            <p:nvPr/>
          </p:nvSpPr>
          <p:spPr>
            <a:xfrm>
              <a:off x="1217970" y="4560924"/>
              <a:ext cx="99183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টিবিয়া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209800" y="4692689"/>
              <a:ext cx="2362200" cy="27051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225344" y="5127611"/>
            <a:ext cx="3499056" cy="400110"/>
            <a:chOff x="1225344" y="4963205"/>
            <a:chExt cx="3499056" cy="400110"/>
          </a:xfrm>
        </p:grpSpPr>
        <p:sp>
          <p:nvSpPr>
            <p:cNvPr id="59" name="TextBox 58"/>
            <p:cNvSpPr txBox="1"/>
            <p:nvPr/>
          </p:nvSpPr>
          <p:spPr>
            <a:xfrm>
              <a:off x="1225344" y="4963205"/>
              <a:ext cx="984456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ফিবুলা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2209800" y="5211063"/>
              <a:ext cx="2514600" cy="44724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206910" y="5571430"/>
            <a:ext cx="3365090" cy="485489"/>
            <a:chOff x="1206910" y="5407024"/>
            <a:chExt cx="3365090" cy="485489"/>
          </a:xfrm>
        </p:grpSpPr>
        <p:sp>
          <p:nvSpPr>
            <p:cNvPr id="62" name="TextBox 61"/>
            <p:cNvSpPr txBox="1"/>
            <p:nvPr/>
          </p:nvSpPr>
          <p:spPr>
            <a:xfrm>
              <a:off x="1206910" y="5407024"/>
              <a:ext cx="100289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টার্সাল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2209800" y="5621997"/>
              <a:ext cx="2362200" cy="27051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206910" y="6007069"/>
            <a:ext cx="3328219" cy="400110"/>
            <a:chOff x="1206910" y="5857653"/>
            <a:chExt cx="3328219" cy="400110"/>
          </a:xfrm>
        </p:grpSpPr>
        <p:sp>
          <p:nvSpPr>
            <p:cNvPr id="65" name="TextBox 64"/>
            <p:cNvSpPr txBox="1"/>
            <p:nvPr/>
          </p:nvSpPr>
          <p:spPr>
            <a:xfrm>
              <a:off x="1206910" y="5857653"/>
              <a:ext cx="100289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মেটাটার্সল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2209800" y="6057708"/>
              <a:ext cx="2325329" cy="4447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206910" y="6361653"/>
            <a:ext cx="3517490" cy="400110"/>
            <a:chOff x="1206910" y="6212237"/>
            <a:chExt cx="3517490" cy="400110"/>
          </a:xfrm>
        </p:grpSpPr>
        <p:sp>
          <p:nvSpPr>
            <p:cNvPr id="68" name="TextBox 67"/>
            <p:cNvSpPr txBox="1"/>
            <p:nvPr/>
          </p:nvSpPr>
          <p:spPr>
            <a:xfrm>
              <a:off x="1206910" y="6212237"/>
              <a:ext cx="100289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ফ্যালাঞ্জেস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2209800" y="6335027"/>
              <a:ext cx="2514600" cy="7726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90499" y="3842486"/>
            <a:ext cx="943898" cy="2889780"/>
            <a:chOff x="190499" y="3642839"/>
            <a:chExt cx="943898" cy="2969507"/>
          </a:xfrm>
        </p:grpSpPr>
        <p:sp>
          <p:nvSpPr>
            <p:cNvPr id="71" name="TextBox 70"/>
            <p:cNvSpPr txBox="1"/>
            <p:nvPr/>
          </p:nvSpPr>
          <p:spPr>
            <a:xfrm>
              <a:off x="190499" y="4924455"/>
              <a:ext cx="571501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Right Brace 71"/>
            <p:cNvSpPr/>
            <p:nvPr/>
          </p:nvSpPr>
          <p:spPr>
            <a:xfrm flipH="1">
              <a:off x="848649" y="3642839"/>
              <a:ext cx="285748" cy="2969507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25343" y="378016"/>
            <a:ext cx="2660857" cy="400110"/>
            <a:chOff x="1225343" y="272844"/>
            <a:chExt cx="2660857" cy="400110"/>
          </a:xfrm>
        </p:grpSpPr>
        <p:sp>
          <p:nvSpPr>
            <p:cNvPr id="74" name="TextBox 73"/>
            <p:cNvSpPr txBox="1"/>
            <p:nvPr/>
          </p:nvSpPr>
          <p:spPr>
            <a:xfrm>
              <a:off x="1225343" y="272844"/>
              <a:ext cx="964801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করোটিকা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2209800" y="472899"/>
              <a:ext cx="1676400" cy="3195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241322" y="848062"/>
            <a:ext cx="2873478" cy="400110"/>
            <a:chOff x="1241322" y="742890"/>
            <a:chExt cx="2873478" cy="400110"/>
          </a:xfrm>
        </p:grpSpPr>
        <p:sp>
          <p:nvSpPr>
            <p:cNvPr id="77" name="TextBox 76"/>
            <p:cNvSpPr txBox="1"/>
            <p:nvPr/>
          </p:nvSpPr>
          <p:spPr>
            <a:xfrm>
              <a:off x="1241322" y="742890"/>
              <a:ext cx="952500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ম্যাক্সিলা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2209800" y="908194"/>
              <a:ext cx="1905000" cy="1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217970" y="1121858"/>
            <a:ext cx="3280290" cy="586925"/>
            <a:chOff x="1217970" y="1016686"/>
            <a:chExt cx="3280290" cy="586925"/>
          </a:xfrm>
        </p:grpSpPr>
        <p:sp>
          <p:nvSpPr>
            <p:cNvPr id="80" name="TextBox 79"/>
            <p:cNvSpPr txBox="1"/>
            <p:nvPr/>
          </p:nvSpPr>
          <p:spPr>
            <a:xfrm>
              <a:off x="1217970" y="1203501"/>
              <a:ext cx="991830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ম্যান্ডিবল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2209800" y="1016686"/>
              <a:ext cx="2288460" cy="386870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8131" y="345483"/>
            <a:ext cx="1131013" cy="1378048"/>
            <a:chOff x="18131" y="225563"/>
            <a:chExt cx="1131013" cy="1378048"/>
          </a:xfrm>
        </p:grpSpPr>
        <p:sp>
          <p:nvSpPr>
            <p:cNvPr id="83" name="TextBox 82"/>
            <p:cNvSpPr txBox="1"/>
            <p:nvPr/>
          </p:nvSpPr>
          <p:spPr>
            <a:xfrm>
              <a:off x="18131" y="755178"/>
              <a:ext cx="771526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করোটি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4" name="Right Brace 83"/>
            <p:cNvSpPr/>
            <p:nvPr/>
          </p:nvSpPr>
          <p:spPr>
            <a:xfrm flipH="1">
              <a:off x="806244" y="225563"/>
              <a:ext cx="342900" cy="137804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6910" y="1752076"/>
            <a:ext cx="3098390" cy="400110"/>
            <a:chOff x="1206910" y="1661652"/>
            <a:chExt cx="3098390" cy="400110"/>
          </a:xfrm>
        </p:grpSpPr>
        <p:sp>
          <p:nvSpPr>
            <p:cNvPr id="86" name="TextBox 85"/>
            <p:cNvSpPr txBox="1"/>
            <p:nvPr/>
          </p:nvSpPr>
          <p:spPr>
            <a:xfrm>
              <a:off x="1206910" y="1661652"/>
              <a:ext cx="1002890" cy="400110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স্টার্ণাম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7" name="Straight Arrow Connector 86"/>
            <p:cNvCxnSpPr>
              <a:stCxn id="86" idx="3"/>
            </p:cNvCxnSpPr>
            <p:nvPr/>
          </p:nvCxnSpPr>
          <p:spPr>
            <a:xfrm flipV="1">
              <a:off x="2209800" y="1723435"/>
              <a:ext cx="2095500" cy="138272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206910" y="2175418"/>
            <a:ext cx="2620298" cy="406745"/>
            <a:chOff x="1206910" y="2084994"/>
            <a:chExt cx="2620298" cy="406745"/>
          </a:xfrm>
        </p:grpSpPr>
        <p:sp>
          <p:nvSpPr>
            <p:cNvPr id="89" name="TextBox 88"/>
            <p:cNvSpPr txBox="1"/>
            <p:nvPr/>
          </p:nvSpPr>
          <p:spPr>
            <a:xfrm>
              <a:off x="1206910" y="2122407"/>
              <a:ext cx="1002890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রশ‌ু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কা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2209800" y="2084994"/>
              <a:ext cx="1617408" cy="25306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1200619" y="2534869"/>
            <a:ext cx="3104681" cy="411832"/>
            <a:chOff x="1200619" y="2444445"/>
            <a:chExt cx="3104681" cy="488318"/>
          </a:xfrm>
        </p:grpSpPr>
        <p:sp>
          <p:nvSpPr>
            <p:cNvPr id="92" name="TextBox 91"/>
            <p:cNvSpPr txBox="1"/>
            <p:nvPr/>
          </p:nvSpPr>
          <p:spPr>
            <a:xfrm>
              <a:off x="1200619" y="2563431"/>
              <a:ext cx="989525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কশেরুকা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2209800" y="2444445"/>
              <a:ext cx="2095500" cy="268655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8132" y="1805625"/>
            <a:ext cx="1091376" cy="758740"/>
            <a:chOff x="1" y="1685705"/>
            <a:chExt cx="1109506" cy="758740"/>
          </a:xfrm>
        </p:grpSpPr>
        <p:sp>
          <p:nvSpPr>
            <p:cNvPr id="95" name="TextBox 94"/>
            <p:cNvSpPr txBox="1"/>
            <p:nvPr/>
          </p:nvSpPr>
          <p:spPr>
            <a:xfrm>
              <a:off x="1" y="1892856"/>
              <a:ext cx="951887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বক্ষপি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ণ্জর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Right Brace 95"/>
            <p:cNvSpPr/>
            <p:nvPr/>
          </p:nvSpPr>
          <p:spPr>
            <a:xfrm flipH="1">
              <a:off x="951885" y="1685705"/>
              <a:ext cx="157622" cy="75874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-14748" y="2677934"/>
            <a:ext cx="1193389" cy="1087608"/>
            <a:chOff x="-14748" y="2558014"/>
            <a:chExt cx="1193389" cy="1087608"/>
          </a:xfrm>
        </p:grpSpPr>
        <p:sp>
          <p:nvSpPr>
            <p:cNvPr id="98" name="TextBox 97"/>
            <p:cNvSpPr txBox="1"/>
            <p:nvPr/>
          </p:nvSpPr>
          <p:spPr>
            <a:xfrm>
              <a:off x="-14748" y="2936565"/>
              <a:ext cx="764919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মেরুদন্ড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9" name="Right Brace 98"/>
            <p:cNvSpPr/>
            <p:nvPr/>
          </p:nvSpPr>
          <p:spPr>
            <a:xfrm flipH="1">
              <a:off x="759541" y="2558014"/>
              <a:ext cx="419100" cy="1087608"/>
            </a:xfrm>
            <a:prstGeom prst="rightBrace">
              <a:avLst>
                <a:gd name="adj1" fmla="val 8333"/>
                <a:gd name="adj2" fmla="val 5135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916136" y="6407179"/>
            <a:ext cx="23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চিত্র :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মানব কঙ্কা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ল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ea typeface="MS Mincho" pitchFamily="49" charset="-128"/>
              <a:cs typeface="NikoshBAN" pitchFamily="2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200618" y="2939320"/>
            <a:ext cx="3089934" cy="428778"/>
            <a:chOff x="1200618" y="2826782"/>
            <a:chExt cx="3089934" cy="428778"/>
          </a:xfrm>
        </p:grpSpPr>
        <p:sp>
          <p:nvSpPr>
            <p:cNvPr id="102" name="TextBox 101"/>
            <p:cNvSpPr txBox="1"/>
            <p:nvPr/>
          </p:nvSpPr>
          <p:spPr>
            <a:xfrm>
              <a:off x="1200618" y="2886228"/>
              <a:ext cx="1009181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স্যাক্রাম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2195051" y="2826782"/>
              <a:ext cx="2095501" cy="244112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1194114" y="3221738"/>
            <a:ext cx="3156156" cy="575138"/>
            <a:chOff x="1200618" y="2680422"/>
            <a:chExt cx="3156156" cy="575138"/>
          </a:xfrm>
        </p:grpSpPr>
        <p:sp>
          <p:nvSpPr>
            <p:cNvPr id="110" name="TextBox 109"/>
            <p:cNvSpPr txBox="1"/>
            <p:nvPr/>
          </p:nvSpPr>
          <p:spPr>
            <a:xfrm>
              <a:off x="1200618" y="2886228"/>
              <a:ext cx="1009181" cy="369332"/>
            </a:xfrm>
            <a:prstGeom prst="rect">
              <a:avLst/>
            </a:prstGeom>
            <a:noFill/>
            <a:ln w="28575"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কক্কিক্স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V="1">
              <a:off x="2195051" y="2680422"/>
              <a:ext cx="2161723" cy="390472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>
          <a:xfrm>
            <a:off x="3810000" y="6292120"/>
            <a:ext cx="1828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05184" y="-17152"/>
            <a:ext cx="344072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মানব কঙ্কা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লের বিভিন্ন অংশের পরিচয়:</a:t>
            </a:r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ea typeface="MS Mincho" pitchFamily="49" charset="-128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-134910" y="-59960"/>
            <a:ext cx="9372600" cy="70104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Date Placeholder 10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65FF-308C-40DB-BD26-E2CC35B9DF36}" type="datetime13">
              <a:rPr lang="en-US" smtClean="0"/>
              <a:t>2:28:30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mananato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34209"/>
            <a:ext cx="3200661" cy="5089011"/>
          </a:xfrm>
          <a:prstGeom prst="rect">
            <a:avLst/>
          </a:prstGeom>
          <a:ln w="57150">
            <a:solidFill>
              <a:srgbClr val="FF00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886201" y="1429917"/>
            <a:ext cx="4876800" cy="5078313"/>
          </a:xfrm>
          <a:prstGeom prst="rect">
            <a:avLst/>
          </a:prstGeom>
          <a:noFill/>
          <a:ln w="5715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7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BD" sz="27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কঙ্কাল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আমাদের অতি প্রয়োজনীয় 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অঙ্গ। কঙ্কালের কারণে আমাদের দেহ কাঠামো ঠিক থাকে। আমাদের  দেহে মোট ২০৬ টি হাড় বা অস্থি রয়েছে।</a:t>
            </a:r>
            <a:r>
              <a:rPr lang="bn-BD" sz="2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হাড়গুলি কোনটি লম্বা এবং কোনটি ছোট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সবচেয়ে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বড় অস্থির নাম ফিমার এবং সবচেয়ে ছোট অস্থির 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স্টেপস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মানব কংকাল ৪ ভাগে বিভক্ত। যথা-১&gt; মাথার খুলি, ২&gt; 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দেহকান্ড, ৩</a:t>
            </a:r>
            <a:r>
              <a:rPr lang="bn-BD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&gt; উর্ধ্বঙ্গ এবং ৪&gt; নিম্নাঙ্গ</a:t>
            </a:r>
            <a:r>
              <a:rPr lang="bn-BD" sz="2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কংকাল আমাদের ত্বক থেকে শুরু করে দেহের ভিতরে যাবতীয় নরম অঙ্গ ধারণ করে আছে। নিচে মানব কংকালের কাজ সংক্ষেপে আলোচনা করা হলো:</a:t>
            </a:r>
            <a:endParaRPr lang="bn-BD" sz="27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82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76200" y="76200"/>
            <a:ext cx="8978073" cy="1229380"/>
          </a:xfrm>
          <a:prstGeom prst="leftRightArrow">
            <a:avLst>
              <a:gd name="adj1" fmla="val 50000"/>
              <a:gd name="adj2" fmla="val 79264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কঙ্কালের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বিবরণ ও কাজ: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11AA-2E64-47F5-99E9-E295AC8BBCF2}" type="datetime13">
              <a:rPr lang="en-US" smtClean="0"/>
              <a:t>2:28:30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2831</TotalTime>
  <Words>821</Words>
  <Application>Microsoft Office PowerPoint</Application>
  <PresentationFormat>On-screen Show (4:3)</PresentationFormat>
  <Paragraphs>173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Slipstream</vt:lpstr>
      <vt:lpstr>Packager Shell Object</vt:lpstr>
      <vt:lpstr>Picture (32-bit)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581</cp:revision>
  <dcterms:created xsi:type="dcterms:W3CDTF">2006-08-16T00:00:00Z</dcterms:created>
  <dcterms:modified xsi:type="dcterms:W3CDTF">2013-12-23T08:29:18Z</dcterms:modified>
</cp:coreProperties>
</file>