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4" r:id="rId1"/>
    <p:sldMasterId id="2147484152" r:id="rId2"/>
    <p:sldMasterId id="2147484164" r:id="rId3"/>
    <p:sldMasterId id="2147484176" r:id="rId4"/>
    <p:sldMasterId id="2147484212" r:id="rId5"/>
    <p:sldMasterId id="2147484248" r:id="rId6"/>
    <p:sldMasterId id="2147484260" r:id="rId7"/>
    <p:sldMasterId id="2147484296" r:id="rId8"/>
    <p:sldMasterId id="2147484308" r:id="rId9"/>
    <p:sldMasterId id="2147484356" r:id="rId10"/>
    <p:sldMasterId id="2147484368" r:id="rId11"/>
    <p:sldMasterId id="2147484392" r:id="rId12"/>
  </p:sldMasterIdLst>
  <p:notesMasterIdLst>
    <p:notesMasterId r:id="rId28"/>
  </p:notesMasterIdLst>
  <p:sldIdLst>
    <p:sldId id="283" r:id="rId13"/>
    <p:sldId id="257" r:id="rId14"/>
    <p:sldId id="258" r:id="rId15"/>
    <p:sldId id="285" r:id="rId16"/>
    <p:sldId id="260" r:id="rId17"/>
    <p:sldId id="278" r:id="rId18"/>
    <p:sldId id="290" r:id="rId19"/>
    <p:sldId id="273" r:id="rId20"/>
    <p:sldId id="264" r:id="rId21"/>
    <p:sldId id="265" r:id="rId22"/>
    <p:sldId id="274" r:id="rId23"/>
    <p:sldId id="275" r:id="rId24"/>
    <p:sldId id="288" r:id="rId25"/>
    <p:sldId id="276" r:id="rId26"/>
    <p:sldId id="277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60"/>
  </p:normalViewPr>
  <p:slideViewPr>
    <p:cSldViewPr>
      <p:cViewPr>
        <p:scale>
          <a:sx n="52" d="100"/>
          <a:sy n="52" d="100"/>
        </p:scale>
        <p:origin x="-1133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48D0F2-7A12-4A44-B27A-B7CCA57BA837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0811E6-545E-48E3-B3EF-4FB692DFD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105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811E6-545E-48E3-B3EF-4FB692DFD4F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146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811E6-545E-48E3-B3EF-4FB692DFD4F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932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85CD0E6-7203-4AF6-A0AD-FD302A154D5D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1F781C7-FC37-4735-96B6-B4968DD1FD0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D0E6-7203-4AF6-A0AD-FD302A154D5D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781C7-FC37-4735-96B6-B4968DD1FD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D0E6-7203-4AF6-A0AD-FD302A154D5D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781C7-FC37-4735-96B6-B4968DD1F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83892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D0E6-7203-4AF6-A0AD-FD302A154D5D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781C7-FC37-4735-96B6-B4968DD1F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84617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D0E6-7203-4AF6-A0AD-FD302A154D5D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781C7-FC37-4735-96B6-B4968DD1F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0821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D0E6-7203-4AF6-A0AD-FD302A154D5D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781C7-FC37-4735-96B6-B4968DD1F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2027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D0E6-7203-4AF6-A0AD-FD302A154D5D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781C7-FC37-4735-96B6-B4968DD1F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32434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D0E6-7203-4AF6-A0AD-FD302A154D5D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781C7-FC37-4735-96B6-B4968DD1F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00274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D0E6-7203-4AF6-A0AD-FD302A154D5D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781C7-FC37-4735-96B6-B4968DD1F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95619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D0E6-7203-4AF6-A0AD-FD302A154D5D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781C7-FC37-4735-96B6-B4968DD1F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44831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D0E6-7203-4AF6-A0AD-FD302A154D5D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781C7-FC37-4735-96B6-B4968DD1F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35770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D0E6-7203-4AF6-A0AD-FD302A154D5D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781C7-FC37-4735-96B6-B4968DD1F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124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D0E6-7203-4AF6-A0AD-FD302A154D5D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1F781C7-FC37-4735-96B6-B4968DD1FD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D0E6-7203-4AF6-A0AD-FD302A154D5D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781C7-FC37-4735-96B6-B4968DD1F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4577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D0E6-7203-4AF6-A0AD-FD302A154D5D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781C7-FC37-4735-96B6-B4968DD1FD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D0E6-7203-4AF6-A0AD-FD302A154D5D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781C7-FC37-4735-96B6-B4968DD1FD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D0E6-7203-4AF6-A0AD-FD302A154D5D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781C7-FC37-4735-96B6-B4968DD1FD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D0E6-7203-4AF6-A0AD-FD302A154D5D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781C7-FC37-4735-96B6-B4968DD1FD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D0E6-7203-4AF6-A0AD-FD302A154D5D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781C7-FC37-4735-96B6-B4968DD1FD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D0E6-7203-4AF6-A0AD-FD302A154D5D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781C7-FC37-4735-96B6-B4968DD1FD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D0E6-7203-4AF6-A0AD-FD302A154D5D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781C7-FC37-4735-96B6-B4968DD1FD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D0E6-7203-4AF6-A0AD-FD302A154D5D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781C7-FC37-4735-96B6-B4968DD1FD0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D0E6-7203-4AF6-A0AD-FD302A154D5D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F781C7-FC37-4735-96B6-B4968DD1FD0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D0E6-7203-4AF6-A0AD-FD302A154D5D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781C7-FC37-4735-96B6-B4968DD1FD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D0E6-7203-4AF6-A0AD-FD302A154D5D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781C7-FC37-4735-96B6-B4968DD1FD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D0E6-7203-4AF6-A0AD-FD302A154D5D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781C7-FC37-4735-96B6-B4968DD1FD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B85CD0E6-7203-4AF6-A0AD-FD302A154D5D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61F781C7-FC37-4735-96B6-B4968DD1FD0E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D0E6-7203-4AF6-A0AD-FD302A154D5D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F781C7-FC37-4735-96B6-B4968DD1FD0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B85CD0E6-7203-4AF6-A0AD-FD302A154D5D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61F781C7-FC37-4735-96B6-B4968DD1FD0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D0E6-7203-4AF6-A0AD-FD302A154D5D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F781C7-FC37-4735-96B6-B4968DD1FD0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D0E6-7203-4AF6-A0AD-FD302A154D5D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F781C7-FC37-4735-96B6-B4968DD1FD0E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D0E6-7203-4AF6-A0AD-FD302A154D5D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F781C7-FC37-4735-96B6-B4968DD1FD0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D0E6-7203-4AF6-A0AD-FD302A154D5D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F781C7-FC37-4735-96B6-B4968DD1FD0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D0E6-7203-4AF6-A0AD-FD302A154D5D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F781C7-FC37-4735-96B6-B4968DD1FD0E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D0E6-7203-4AF6-A0AD-FD302A154D5D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781C7-FC37-4735-96B6-B4968DD1FD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D0E6-7203-4AF6-A0AD-FD302A154D5D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F781C7-FC37-4735-96B6-B4968DD1FD0E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D0E6-7203-4AF6-A0AD-FD302A154D5D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F781C7-FC37-4735-96B6-B4968DD1FD0E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D0E6-7203-4AF6-A0AD-FD302A154D5D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F781C7-FC37-4735-96B6-B4968DD1FD0E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D0E6-7203-4AF6-A0AD-FD302A154D5D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781C7-FC37-4735-96B6-B4968DD1FD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D0E6-7203-4AF6-A0AD-FD302A154D5D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781C7-FC37-4735-96B6-B4968DD1FD0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D0E6-7203-4AF6-A0AD-FD302A154D5D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781C7-FC37-4735-96B6-B4968DD1FD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D0E6-7203-4AF6-A0AD-FD302A154D5D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781C7-FC37-4735-96B6-B4968DD1FD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D0E6-7203-4AF6-A0AD-FD302A154D5D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781C7-FC37-4735-96B6-B4968DD1FD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D0E6-7203-4AF6-A0AD-FD302A154D5D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1F781C7-FC37-4735-96B6-B4968DD1FD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D0E6-7203-4AF6-A0AD-FD302A154D5D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781C7-FC37-4735-96B6-B4968DD1FD0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D0E6-7203-4AF6-A0AD-FD302A154D5D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781C7-FC37-4735-96B6-B4968DD1FD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D0E6-7203-4AF6-A0AD-FD302A154D5D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781C7-FC37-4735-96B6-B4968DD1FD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D0E6-7203-4AF6-A0AD-FD302A154D5D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781C7-FC37-4735-96B6-B4968DD1FD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85CD0E6-7203-4AF6-A0AD-FD302A154D5D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1F781C7-FC37-4735-96B6-B4968DD1FD0E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D0E6-7203-4AF6-A0AD-FD302A154D5D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781C7-FC37-4735-96B6-B4968DD1FD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D0E6-7203-4AF6-A0AD-FD302A154D5D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781C7-FC37-4735-96B6-B4968DD1FD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D0E6-7203-4AF6-A0AD-FD302A154D5D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781C7-FC37-4735-96B6-B4968DD1FD0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D0E6-7203-4AF6-A0AD-FD302A154D5D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781C7-FC37-4735-96B6-B4968DD1FD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D0E6-7203-4AF6-A0AD-FD302A154D5D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781C7-FC37-4735-96B6-B4968DD1FD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D0E6-7203-4AF6-A0AD-FD302A154D5D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781C7-FC37-4735-96B6-B4968DD1FD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85CD0E6-7203-4AF6-A0AD-FD302A154D5D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1F781C7-FC37-4735-96B6-B4968DD1FD0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D0E6-7203-4AF6-A0AD-FD302A154D5D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781C7-FC37-4735-96B6-B4968DD1FD0E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D0E6-7203-4AF6-A0AD-FD302A154D5D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781C7-FC37-4735-96B6-B4968DD1FD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D0E6-7203-4AF6-A0AD-FD302A154D5D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781C7-FC37-4735-96B6-B4968DD1FD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D0E6-7203-4AF6-A0AD-FD302A154D5D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781C7-FC37-4735-96B6-B4968DD1FD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D0E6-7203-4AF6-A0AD-FD302A154D5D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781C7-FC37-4735-96B6-B4968DD1FD0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D0E6-7203-4AF6-A0AD-FD302A154D5D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781C7-FC37-4735-96B6-B4968DD1FD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D0E6-7203-4AF6-A0AD-FD302A154D5D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781C7-FC37-4735-96B6-B4968DD1FD0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D0E6-7203-4AF6-A0AD-FD302A154D5D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781C7-FC37-4735-96B6-B4968DD1FD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D0E6-7203-4AF6-A0AD-FD302A154D5D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781C7-FC37-4735-96B6-B4968DD1FD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D0E6-7203-4AF6-A0AD-FD302A154D5D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781C7-FC37-4735-96B6-B4968DD1FD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D0E6-7203-4AF6-A0AD-FD302A154D5D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781C7-FC37-4735-96B6-B4968DD1FD0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D0E6-7203-4AF6-A0AD-FD302A154D5D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781C7-FC37-4735-96B6-B4968DD1FD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D0E6-7203-4AF6-A0AD-FD302A154D5D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781C7-FC37-4735-96B6-B4968DD1FD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D0E6-7203-4AF6-A0AD-FD302A154D5D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1F781C7-FC37-4735-96B6-B4968DD1FD0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D0E6-7203-4AF6-A0AD-FD302A154D5D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781C7-FC37-4735-96B6-B4968DD1FD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D0E6-7203-4AF6-A0AD-FD302A154D5D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781C7-FC37-4735-96B6-B4968DD1FD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B85CD0E6-7203-4AF6-A0AD-FD302A154D5D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61F781C7-FC37-4735-96B6-B4968DD1FD0E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D0E6-7203-4AF6-A0AD-FD302A154D5D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781C7-FC37-4735-96B6-B4968DD1FD0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B85CD0E6-7203-4AF6-A0AD-FD302A154D5D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61F781C7-FC37-4735-96B6-B4968DD1FD0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D0E6-7203-4AF6-A0AD-FD302A154D5D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781C7-FC37-4735-96B6-B4968DD1FD0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D0E6-7203-4AF6-A0AD-FD302A154D5D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781C7-FC37-4735-96B6-B4968DD1FD0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D0E6-7203-4AF6-A0AD-FD302A154D5D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781C7-FC37-4735-96B6-B4968DD1FD0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D0E6-7203-4AF6-A0AD-FD302A154D5D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781C7-FC37-4735-96B6-B4968DD1FD0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D0E6-7203-4AF6-A0AD-FD302A154D5D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781C7-FC37-4735-96B6-B4968DD1FD0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D0E6-7203-4AF6-A0AD-FD302A154D5D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781C7-FC37-4735-96B6-B4968DD1FD0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D0E6-7203-4AF6-A0AD-FD302A154D5D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781C7-FC37-4735-96B6-B4968DD1FD0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D0E6-7203-4AF6-A0AD-FD302A154D5D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781C7-FC37-4735-96B6-B4968DD1FD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D0E6-7203-4AF6-A0AD-FD302A154D5D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781C7-FC37-4735-96B6-B4968DD1FD0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D0E6-7203-4AF6-A0AD-FD302A154D5D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781C7-FC37-4735-96B6-B4968DD1FD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D0E6-7203-4AF6-A0AD-FD302A154D5D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781C7-FC37-4735-96B6-B4968DD1FD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D0E6-7203-4AF6-A0AD-FD302A154D5D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781C7-FC37-4735-96B6-B4968DD1FD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D0E6-7203-4AF6-A0AD-FD302A154D5D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781C7-FC37-4735-96B6-B4968DD1FD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D0E6-7203-4AF6-A0AD-FD302A154D5D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781C7-FC37-4735-96B6-B4968DD1FD0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D0E6-7203-4AF6-A0AD-FD302A154D5D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781C7-FC37-4735-96B6-B4968DD1FD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D0E6-7203-4AF6-A0AD-FD302A154D5D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781C7-FC37-4735-96B6-B4968DD1FD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D0E6-7203-4AF6-A0AD-FD302A154D5D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781C7-FC37-4735-96B6-B4968DD1FD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D0E6-7203-4AF6-A0AD-FD302A154D5D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781C7-FC37-4735-96B6-B4968DD1FD0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D0E6-7203-4AF6-A0AD-FD302A154D5D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F781C7-FC37-4735-96B6-B4968DD1FD0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D0E6-7203-4AF6-A0AD-FD302A154D5D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781C7-FC37-4735-96B6-B4968DD1FD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D0E6-7203-4AF6-A0AD-FD302A154D5D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781C7-FC37-4735-96B6-B4968DD1FD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85CD0E6-7203-4AF6-A0AD-FD302A154D5D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1F781C7-FC37-4735-96B6-B4968DD1FD0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D0E6-7203-4AF6-A0AD-FD302A154D5D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781C7-FC37-4735-96B6-B4968DD1FD0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85CD0E6-7203-4AF6-A0AD-FD302A154D5D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1F781C7-FC37-4735-96B6-B4968DD1FD0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D0E6-7203-4AF6-A0AD-FD302A154D5D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781C7-FC37-4735-96B6-B4968DD1FD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D0E6-7203-4AF6-A0AD-FD302A154D5D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781C7-FC37-4735-96B6-B4968DD1FD0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D0E6-7203-4AF6-A0AD-FD302A154D5D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781C7-FC37-4735-96B6-B4968DD1FD0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D0E6-7203-4AF6-A0AD-FD302A154D5D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781C7-FC37-4735-96B6-B4968DD1FD0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D0E6-7203-4AF6-A0AD-FD302A154D5D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781C7-FC37-4735-96B6-B4968DD1FD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D0E6-7203-4AF6-A0AD-FD302A154D5D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1F781C7-FC37-4735-96B6-B4968DD1FD0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D0E6-7203-4AF6-A0AD-FD302A154D5D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781C7-FC37-4735-96B6-B4968DD1FD0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D0E6-7203-4AF6-A0AD-FD302A154D5D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781C7-FC37-4735-96B6-B4968DD1FD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D0E6-7203-4AF6-A0AD-FD302A154D5D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1F781C7-FC37-4735-96B6-B4968DD1FD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85CD0E6-7203-4AF6-A0AD-FD302A154D5D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1F781C7-FC37-4735-96B6-B4968DD1FD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5CD0E6-7203-4AF6-A0AD-FD302A154D5D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F781C7-FC37-4735-96B6-B4968DD1FD0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D0E6-7203-4AF6-A0AD-FD302A154D5D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1F781C7-FC37-4735-96B6-B4968DD1FD0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5CD0E6-7203-4AF6-A0AD-FD302A154D5D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F781C7-FC37-4735-96B6-B4968DD1FD0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5CD0E6-7203-4AF6-A0AD-FD302A154D5D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F781C7-FC37-4735-96B6-B4968DD1FD0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5CD0E6-7203-4AF6-A0AD-FD302A154D5D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F781C7-FC37-4735-96B6-B4968DD1FD0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5CD0E6-7203-4AF6-A0AD-FD302A154D5D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F781C7-FC37-4735-96B6-B4968DD1FD0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5CD0E6-7203-4AF6-A0AD-FD302A154D5D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F781C7-FC37-4735-96B6-B4968DD1FD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85CD0E6-7203-4AF6-A0AD-FD302A154D5D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F781C7-FC37-4735-96B6-B4968DD1FD0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85CD0E6-7203-4AF6-A0AD-FD302A154D5D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1F781C7-FC37-4735-96B6-B4968DD1FD0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5CD0E6-7203-4AF6-A0AD-FD302A154D5D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F781C7-FC37-4735-96B6-B4968DD1FD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5CD0E6-7203-4AF6-A0AD-FD302A154D5D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F781C7-FC37-4735-96B6-B4968DD1FD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D0E6-7203-4AF6-A0AD-FD302A154D5D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781C7-FC37-4735-96B6-B4968DD1FD0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D0E6-7203-4AF6-A0AD-FD302A154D5D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781C7-FC37-4735-96B6-B4968DD1FD0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D0E6-7203-4AF6-A0AD-FD302A154D5D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781C7-FC37-4735-96B6-B4968DD1FD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D0E6-7203-4AF6-A0AD-FD302A154D5D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1F781C7-FC37-4735-96B6-B4968DD1FD0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D0E6-7203-4AF6-A0AD-FD302A154D5D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781C7-FC37-4735-96B6-B4968DD1FD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D0E6-7203-4AF6-A0AD-FD302A154D5D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781C7-FC37-4735-96B6-B4968DD1FD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D0E6-7203-4AF6-A0AD-FD302A154D5D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781C7-FC37-4735-96B6-B4968DD1FD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D0E6-7203-4AF6-A0AD-FD302A154D5D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781C7-FC37-4735-96B6-B4968DD1FD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D0E6-7203-4AF6-A0AD-FD302A154D5D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781C7-FC37-4735-96B6-B4968DD1FD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D0E6-7203-4AF6-A0AD-FD302A154D5D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781C7-FC37-4735-96B6-B4968DD1FD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D0E6-7203-4AF6-A0AD-FD302A154D5D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781C7-FC37-4735-96B6-B4968DD1FD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D0E6-7203-4AF6-A0AD-FD302A154D5D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781C7-FC37-4735-96B6-B4968DD1FD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B85CD0E6-7203-4AF6-A0AD-FD302A154D5D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61F781C7-FC37-4735-96B6-B4968DD1FD0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CD0E6-7203-4AF6-A0AD-FD302A154D5D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781C7-FC37-4735-96B6-B4968DD1F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213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7" r:id="rId1"/>
    <p:sldLayoutId id="2147484358" r:id="rId2"/>
    <p:sldLayoutId id="2147484359" r:id="rId3"/>
    <p:sldLayoutId id="2147484360" r:id="rId4"/>
    <p:sldLayoutId id="2147484361" r:id="rId5"/>
    <p:sldLayoutId id="2147484362" r:id="rId6"/>
    <p:sldLayoutId id="2147484363" r:id="rId7"/>
    <p:sldLayoutId id="2147484364" r:id="rId8"/>
    <p:sldLayoutId id="2147484365" r:id="rId9"/>
    <p:sldLayoutId id="2147484366" r:id="rId10"/>
    <p:sldLayoutId id="21474843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1F781C7-FC37-4735-96B6-B4968DD1FD0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85CD0E6-7203-4AF6-A0AD-FD302A154D5D}" type="datetimeFigureOut">
              <a:rPr lang="en-US" smtClean="0"/>
              <a:t>12/17/2013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9" r:id="rId1"/>
    <p:sldLayoutId id="2147484370" r:id="rId2"/>
    <p:sldLayoutId id="2147484371" r:id="rId3"/>
    <p:sldLayoutId id="2147484372" r:id="rId4"/>
    <p:sldLayoutId id="2147484373" r:id="rId5"/>
    <p:sldLayoutId id="2147484374" r:id="rId6"/>
    <p:sldLayoutId id="2147484375" r:id="rId7"/>
    <p:sldLayoutId id="2147484376" r:id="rId8"/>
    <p:sldLayoutId id="2147484377" r:id="rId9"/>
    <p:sldLayoutId id="2147484378" r:id="rId10"/>
    <p:sldLayoutId id="21474843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1F781C7-FC37-4735-96B6-B4968DD1FD0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85CD0E6-7203-4AF6-A0AD-FD302A154D5D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3" r:id="rId1"/>
    <p:sldLayoutId id="2147484394" r:id="rId2"/>
    <p:sldLayoutId id="2147484395" r:id="rId3"/>
    <p:sldLayoutId id="2147484396" r:id="rId4"/>
    <p:sldLayoutId id="2147484397" r:id="rId5"/>
    <p:sldLayoutId id="2147484398" r:id="rId6"/>
    <p:sldLayoutId id="2147484399" r:id="rId7"/>
    <p:sldLayoutId id="2147484400" r:id="rId8"/>
    <p:sldLayoutId id="2147484401" r:id="rId9"/>
    <p:sldLayoutId id="2147484402" r:id="rId10"/>
    <p:sldLayoutId id="2147484403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85CD0E6-7203-4AF6-A0AD-FD302A154D5D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61F781C7-FC37-4735-96B6-B4968DD1FD0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85CD0E6-7203-4AF6-A0AD-FD302A154D5D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61F781C7-FC37-4735-96B6-B4968DD1FD0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85CD0E6-7203-4AF6-A0AD-FD302A154D5D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1F781C7-FC37-4735-96B6-B4968DD1FD0E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85CD0E6-7203-4AF6-A0AD-FD302A154D5D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1F781C7-FC37-4735-96B6-B4968DD1FD0E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3" r:id="rId1"/>
    <p:sldLayoutId id="2147484214" r:id="rId2"/>
    <p:sldLayoutId id="2147484215" r:id="rId3"/>
    <p:sldLayoutId id="2147484216" r:id="rId4"/>
    <p:sldLayoutId id="2147484217" r:id="rId5"/>
    <p:sldLayoutId id="2147484218" r:id="rId6"/>
    <p:sldLayoutId id="2147484219" r:id="rId7"/>
    <p:sldLayoutId id="2147484220" r:id="rId8"/>
    <p:sldLayoutId id="2147484221" r:id="rId9"/>
    <p:sldLayoutId id="2147484222" r:id="rId10"/>
    <p:sldLayoutId id="214748422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1F781C7-FC37-4735-96B6-B4968DD1FD0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85CD0E6-7203-4AF6-A0AD-FD302A154D5D}" type="datetimeFigureOut">
              <a:rPr lang="en-US" smtClean="0"/>
              <a:t>12/17/2013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B85CD0E6-7203-4AF6-A0AD-FD302A154D5D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61F781C7-FC37-4735-96B6-B4968DD1FD0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1" r:id="rId1"/>
    <p:sldLayoutId id="2147484262" r:id="rId2"/>
    <p:sldLayoutId id="2147484263" r:id="rId3"/>
    <p:sldLayoutId id="2147484264" r:id="rId4"/>
    <p:sldLayoutId id="2147484265" r:id="rId5"/>
    <p:sldLayoutId id="2147484266" r:id="rId6"/>
    <p:sldLayoutId id="2147484267" r:id="rId7"/>
    <p:sldLayoutId id="2147484268" r:id="rId8"/>
    <p:sldLayoutId id="2147484269" r:id="rId9"/>
    <p:sldLayoutId id="2147484270" r:id="rId10"/>
    <p:sldLayoutId id="21474842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85CD0E6-7203-4AF6-A0AD-FD302A154D5D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1F781C7-FC37-4735-96B6-B4968DD1FD0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7" r:id="rId1"/>
    <p:sldLayoutId id="2147484298" r:id="rId2"/>
    <p:sldLayoutId id="2147484299" r:id="rId3"/>
    <p:sldLayoutId id="2147484300" r:id="rId4"/>
    <p:sldLayoutId id="2147484301" r:id="rId5"/>
    <p:sldLayoutId id="2147484302" r:id="rId6"/>
    <p:sldLayoutId id="2147484303" r:id="rId7"/>
    <p:sldLayoutId id="2147484304" r:id="rId8"/>
    <p:sldLayoutId id="2147484305" r:id="rId9"/>
    <p:sldLayoutId id="2147484306" r:id="rId10"/>
    <p:sldLayoutId id="21474843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85CD0E6-7203-4AF6-A0AD-FD302A154D5D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1F781C7-FC37-4735-96B6-B4968DD1FD0E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309" r:id="rId1"/>
    <p:sldLayoutId id="2147484310" r:id="rId2"/>
    <p:sldLayoutId id="2147484311" r:id="rId3"/>
    <p:sldLayoutId id="2147484312" r:id="rId4"/>
    <p:sldLayoutId id="2147484313" r:id="rId5"/>
    <p:sldLayoutId id="2147484314" r:id="rId6"/>
    <p:sldLayoutId id="2147484315" r:id="rId7"/>
    <p:sldLayoutId id="2147484316" r:id="rId8"/>
    <p:sldLayoutId id="2147484317" r:id="rId9"/>
    <p:sldLayoutId id="2147484318" r:id="rId10"/>
    <p:sldLayoutId id="21474843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0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7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209800" y="2286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66800" y="413266"/>
            <a:ext cx="6781800" cy="11079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সবাইকে আন্তরিক শুভেচ্ছা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1" y="2133598"/>
            <a:ext cx="6248400" cy="426720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4160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0"/>
            <a:ext cx="3581400" cy="1143000"/>
          </a:xfrm>
          <a:solidFill>
            <a:schemeClr val="accent6"/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কর্মপত্র-১</a:t>
            </a:r>
            <a:endParaRPr lang="en-US" sz="72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295400"/>
                <a:ext cx="6629400" cy="5181600"/>
              </a:xfrm>
              <a:solidFill>
                <a:schemeClr val="accent1"/>
              </a:solidFill>
              <a:ln w="38100">
                <a:solidFill>
                  <a:schemeClr val="tx1"/>
                </a:solidFill>
              </a:ln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সমাধানঃ</a:t>
                </a:r>
                <a:r>
                  <a:rPr lang="bn-BD" sz="3600" dirty="0" smtClean="0">
                    <a:solidFill>
                      <a:schemeClr val="tx1"/>
                    </a:solidFill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𝑎</m:t>
                    </m:r>
                    <m:r>
                      <a:rPr lang="en-US" sz="3600" i="1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3600" i="1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5</m:t>
                    </m:r>
                    <m:r>
                      <a:rPr lang="en-US" sz="3600" i="1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sz="36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বর্গ</a:t>
                </a:r>
                <a:endParaRPr lang="bn-BD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marL="0" indent="0">
                  <a:buNone/>
                </a:pPr>
                <a:r>
                  <a:rPr lang="bn-BD" sz="36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 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             </a:t>
                </a:r>
                <a:r>
                  <a:rPr lang="bn-BD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3600" dirty="0">
                    <a:solidFill>
                      <a:schemeClr val="tx1"/>
                    </a:solidFill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(</m:t>
                        </m:r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𝑎</m:t>
                        </m:r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3600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5</m:t>
                        </m:r>
                        <m:r>
                          <a:rPr lang="en-US" sz="3600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)</m:t>
                        </m:r>
                      </m:e>
                      <m:sup>
                        <m:r>
                          <a:rPr lang="en-US" sz="3600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600" i="1" dirty="0" smtClean="0">
                  <a:solidFill>
                    <a:schemeClr val="tx1"/>
                  </a:solidFill>
                  <a:latin typeface="Cambria Math"/>
                  <a:cs typeface="NikoshBAN" pitchFamily="2" charset="0"/>
                </a:endParaRPr>
              </a:p>
              <a:p>
                <a:pPr marL="0" indent="0">
                  <a:buNone/>
                </a:pPr>
                <a:r>
                  <a:rPr lang="en-US" sz="3600" b="0" dirty="0" smtClean="0">
                    <a:solidFill>
                      <a:schemeClr val="tx1"/>
                    </a:solidFill>
                    <a:cs typeface="NikoshBAN" pitchFamily="2" charset="0"/>
                  </a:rPr>
                  <a:t>                      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sSup>
                      <m:sSupPr>
                        <m:ctrlP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𝑎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2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.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𝑎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.</m:t>
                    </m:r>
                    <m:r>
                      <a:rPr lang="en-US" sz="3600" i="1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5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+</m:t>
                    </m:r>
                    <m:sSup>
                      <m:sSupPr>
                        <m:ctrlP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5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600" b="0" i="1" dirty="0" smtClean="0">
                  <a:solidFill>
                    <a:schemeClr val="tx1"/>
                  </a:solidFill>
                  <a:latin typeface="Cambria Math"/>
                  <a:cs typeface="NikoshBAN" pitchFamily="2" charset="0"/>
                </a:endParaRPr>
              </a:p>
              <a:p>
                <a:pPr marL="0" indent="0">
                  <a:buNone/>
                </a:pPr>
                <a:r>
                  <a:rPr lang="en-US" sz="36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সমাধান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ঃ</a:t>
                </a:r>
                <a:r>
                  <a:rPr lang="bn-BD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  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sSup>
                      <m:sSupPr>
                        <m:ctrlP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𝑎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10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𝑎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25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cs typeface="NikoshBAN" pitchFamily="2" charset="0"/>
                </a:endParaRPr>
              </a:p>
              <a:p>
                <a:pPr marL="0" indent="0">
                  <a:buNone/>
                </a:pPr>
                <a:r>
                  <a:rPr lang="bn-BD" sz="3600" b="1" dirty="0" smtClean="0">
                    <a:solidFill>
                      <a:schemeClr val="tx1"/>
                    </a:solidFill>
                    <a:cs typeface="NikoshBAN" pitchFamily="2" charset="0"/>
                  </a:rPr>
                  <a:t>        </a:t>
                </a:r>
                <a:r>
                  <a:rPr lang="en-US" sz="3600" b="1" dirty="0" smtClean="0">
                    <a:solidFill>
                      <a:schemeClr val="tx1"/>
                    </a:solidFill>
                    <a:cs typeface="NikoshBAN" pitchFamily="2" charset="0"/>
                  </a:rPr>
                  <a:t>50+5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36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বর্গ</a:t>
                </a:r>
                <a:endParaRPr lang="bn-BD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marL="0" indent="0">
                  <a:buNone/>
                </a:pPr>
                <a:r>
                  <a:rPr lang="bn-BD" sz="3600" dirty="0" smtClean="0">
                    <a:solidFill>
                      <a:schemeClr val="tx1"/>
                    </a:solidFill>
                    <a:cs typeface="NikoshBAN" pitchFamily="2" charset="0"/>
                  </a:rPr>
                  <a:t>          </a:t>
                </a:r>
                <a:r>
                  <a:rPr lang="en-US" sz="3600" dirty="0" smtClean="0">
                    <a:solidFill>
                      <a:schemeClr val="tx1"/>
                    </a:solidFill>
                    <a:cs typeface="NikoshBAN" pitchFamily="2" charset="0"/>
                  </a:rPr>
                  <a:t>        </a:t>
                </a:r>
                <a:r>
                  <a:rPr lang="bn-BD" sz="3600" dirty="0" smtClean="0">
                    <a:solidFill>
                      <a:schemeClr val="tx1"/>
                    </a:solidFill>
                    <a:cs typeface="NikoshBAN" pitchFamily="2" charset="0"/>
                  </a:rPr>
                  <a:t> </a:t>
                </a:r>
                <a:r>
                  <a:rPr lang="en-US" sz="3600" dirty="0" smtClean="0">
                    <a:solidFill>
                      <a:schemeClr val="tx1"/>
                    </a:solidFill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(</m:t>
                        </m:r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50</m:t>
                        </m:r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5</m:t>
                        </m:r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)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600" b="0" dirty="0" smtClean="0">
                  <a:solidFill>
                    <a:schemeClr val="tx1"/>
                  </a:solidFill>
                  <a:cs typeface="NikoshBAN" pitchFamily="2" charset="0"/>
                </a:endParaRPr>
              </a:p>
              <a:p>
                <a:pPr marL="0" indent="0">
                  <a:buNone/>
                </a:pPr>
                <a:r>
                  <a:rPr lang="en-US" sz="3600" dirty="0" smtClean="0">
                    <a:cs typeface="NikoshBAN" pitchFamily="2" charset="0"/>
                  </a:rPr>
                  <a:t>                    =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latin typeface="Cambria Math"/>
                        <a:cs typeface="NikoshBAN" pitchFamily="2" charset="0"/>
                      </a:rPr>
                      <m:t>(</m:t>
                    </m:r>
                    <m:sSup>
                      <m:sSupPr>
                        <m:ctrlPr>
                          <a:rPr lang="en-US" sz="3600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/>
                            <a:cs typeface="NikoshBAN" pitchFamily="2" charset="0"/>
                          </a:rPr>
                          <m:t>50</m:t>
                        </m:r>
                        <m:r>
                          <a:rPr lang="en-US" sz="3600" b="0" i="1" smtClean="0">
                            <a:latin typeface="Cambria Math"/>
                            <a:cs typeface="NikoshBAN" pitchFamily="2" charset="0"/>
                          </a:rPr>
                          <m:t>)</m:t>
                        </m:r>
                      </m:e>
                      <m:sup>
                        <m:r>
                          <a:rPr lang="en-US" sz="3600" b="0" i="1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  <m:r>
                      <a:rPr lang="en-US" sz="3600" b="0" i="1" smtClean="0"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3600" b="0" i="1" smtClean="0">
                        <a:latin typeface="Cambria Math"/>
                        <a:cs typeface="NikoshBAN" pitchFamily="2" charset="0"/>
                      </a:rPr>
                      <m:t>2</m:t>
                    </m:r>
                    <m:r>
                      <a:rPr lang="en-US" sz="3600" b="0" i="1" smtClean="0">
                        <a:latin typeface="Cambria Math"/>
                        <a:cs typeface="NikoshBAN" pitchFamily="2" charset="0"/>
                      </a:rPr>
                      <m:t>.</m:t>
                    </m:r>
                    <m:r>
                      <a:rPr lang="en-US" sz="3600" b="0" i="1" smtClean="0">
                        <a:latin typeface="Cambria Math"/>
                        <a:cs typeface="NikoshBAN" pitchFamily="2" charset="0"/>
                      </a:rPr>
                      <m:t>50</m:t>
                    </m:r>
                    <m:r>
                      <a:rPr lang="en-US" sz="3600" b="0" i="1" smtClean="0">
                        <a:latin typeface="Cambria Math"/>
                        <a:cs typeface="NikoshBAN" pitchFamily="2" charset="0"/>
                      </a:rPr>
                      <m:t>.</m:t>
                    </m:r>
                    <m:r>
                      <a:rPr lang="en-US" sz="3600" b="0" i="1" smtClean="0">
                        <a:latin typeface="Cambria Math"/>
                        <a:cs typeface="NikoshBAN" pitchFamily="2" charset="0"/>
                      </a:rPr>
                      <m:t>5</m:t>
                    </m:r>
                    <m:r>
                      <a:rPr lang="en-US" sz="3600" b="0" i="1" smtClean="0">
                        <a:latin typeface="Cambria Math"/>
                        <a:cs typeface="NikoshBAN" pitchFamily="2" charset="0"/>
                      </a:rPr>
                      <m:t>+</m:t>
                    </m:r>
                    <m:sSup>
                      <m:sSupPr>
                        <m:ctrlPr>
                          <a:rPr lang="en-US" sz="3600" b="0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/>
                            <a:cs typeface="NikoshBAN" pitchFamily="2" charset="0"/>
                          </a:rPr>
                          <m:t>5</m:t>
                        </m:r>
                      </m:e>
                      <m:sup>
                        <m:r>
                          <a:rPr lang="en-US" sz="3600" b="0" i="1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b="0" dirty="0" smtClean="0">
                    <a:solidFill>
                      <a:schemeClr val="tx1"/>
                    </a:solidFill>
                    <a:latin typeface="Cambria Math"/>
                    <a:cs typeface="NikoshBAN" pitchFamily="2" charset="0"/>
                  </a:rPr>
                  <a:t>             		=2500+500+25</a:t>
                </a:r>
              </a:p>
              <a:p>
                <a:pPr marL="0" indent="0">
                  <a:buNone/>
                </a:pPr>
                <a:endParaRPr lang="en-US" sz="3600" b="0" dirty="0" smtClean="0">
                  <a:solidFill>
                    <a:schemeClr val="tx1"/>
                  </a:solidFill>
                  <a:latin typeface="Cambria Math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295400"/>
                <a:ext cx="6629400" cy="5181600"/>
              </a:xfrm>
              <a:blipFill rotWithShape="1">
                <a:blip r:embed="rId2"/>
                <a:stretch>
                  <a:fillRect l="-2562" t="-1168" b="-3154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8604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838200"/>
            <a:ext cx="6400800" cy="1143000"/>
          </a:xfrm>
          <a:solidFill>
            <a:schemeClr val="bg2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কর্মপত্র-২</a:t>
            </a:r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(জোড়ায় কাজ)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819400"/>
            <a:ext cx="7315200" cy="2133600"/>
          </a:xfrm>
          <a:solidFill>
            <a:schemeClr val="accent2"/>
          </a:soli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করঃ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4200" dirty="0" smtClean="0">
                <a:cs typeface="NikoshBAN" pitchFamily="2" charset="0"/>
              </a:rPr>
              <a:t>990</a:t>
            </a:r>
            <a:endParaRPr lang="en-US" sz="4200" dirty="0"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359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609600"/>
                <a:ext cx="8458200" cy="5715000"/>
              </a:xfrm>
              <a:solidFill>
                <a:schemeClr val="accent3"/>
              </a:solidFill>
              <a:ln w="57150">
                <a:solidFill>
                  <a:schemeClr val="tx1"/>
                </a:solidFill>
              </a:ln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bn-BD" sz="4000" dirty="0" smtClean="0">
                    <a:latin typeface="NikoshBAN" pitchFamily="2" charset="0"/>
                    <a:cs typeface="NikoshBAN" pitchFamily="2" charset="0"/>
                  </a:rPr>
                  <a:t>         	</a:t>
                </a:r>
                <a:r>
                  <a:rPr lang="bn-BD" sz="40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	</a:t>
                </a:r>
                <a:r>
                  <a:rPr lang="en-US" sz="66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সমাধানঃ</a:t>
                </a:r>
                <a:r>
                  <a:rPr lang="bn-BD" sz="40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				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bn-BD" sz="40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             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990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sz="40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40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বর্গ</a:t>
                </a:r>
                <a:r>
                  <a:rPr lang="bn-BD" sz="40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	</a:t>
                </a:r>
              </a:p>
              <a:p>
                <a:pPr marL="0" indent="0" algn="ctr">
                  <a:buNone/>
                </a:pPr>
                <a:r>
                  <a:rPr lang="bn-BD" sz="4000" dirty="0" smtClean="0">
                    <a:solidFill>
                      <a:schemeClr val="tx1"/>
                    </a:solidFill>
                    <a:cs typeface="NikoshBAN" pitchFamily="2" charset="0"/>
                  </a:rPr>
                  <a:t>          </a:t>
                </a:r>
                <a:r>
                  <a:rPr lang="en-US" sz="4000" dirty="0" smtClean="0">
                    <a:solidFill>
                      <a:schemeClr val="tx1"/>
                    </a:solidFill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(</m:t>
                        </m:r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1000</m:t>
                        </m:r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10</m:t>
                        </m:r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)</m:t>
                        </m:r>
                      </m:e>
                      <m:sup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bn-BD" sz="4000" i="1" dirty="0" smtClean="0">
                    <a:solidFill>
                      <a:schemeClr val="tx1"/>
                    </a:solidFill>
                    <a:latin typeface="Cambria Math"/>
                    <a:cs typeface="NikoshBAN" pitchFamily="2" charset="0"/>
                  </a:rPr>
                  <a:t>			</a:t>
                </a:r>
                <a:r>
                  <a:rPr lang="bn-BD" sz="4000" i="1" dirty="0">
                    <a:solidFill>
                      <a:schemeClr val="tx1"/>
                    </a:solidFill>
                    <a:latin typeface="Cambria Math"/>
                    <a:cs typeface="NikoshBAN" pitchFamily="2" charset="0"/>
                  </a:rPr>
                  <a:t>	</a:t>
                </a:r>
                <a:r>
                  <a:rPr lang="bn-BD" sz="4000" i="1" dirty="0" smtClean="0">
                    <a:solidFill>
                      <a:schemeClr val="tx1"/>
                    </a:solidFill>
                    <a:latin typeface="Cambria Math"/>
                    <a:cs typeface="NikoshBAN" pitchFamily="2" charset="0"/>
                  </a:rPr>
                  <a:t>	</a:t>
                </a:r>
                <a:endParaRPr lang="en-US" sz="4000" i="1" dirty="0" smtClean="0">
                  <a:solidFill>
                    <a:schemeClr val="tx1"/>
                  </a:solidFill>
                  <a:latin typeface="Cambria Math"/>
                  <a:cs typeface="NikoshBAN" pitchFamily="2" charset="0"/>
                </a:endParaRPr>
              </a:p>
              <a:p>
                <a:pPr marL="0" indent="0">
                  <a:buNone/>
                </a:pPr>
                <a:r>
                  <a:rPr lang="en-US" sz="4000" dirty="0" smtClean="0">
                    <a:solidFill>
                      <a:schemeClr val="tx1"/>
                    </a:solidFill>
                    <a:cs typeface="NikoshBAN" pitchFamily="2" charset="0"/>
                  </a:rPr>
                  <a:t>	</a:t>
                </a:r>
                <a:r>
                  <a:rPr lang="bn-BD" sz="4000" dirty="0" smtClean="0">
                    <a:solidFill>
                      <a:schemeClr val="tx1"/>
                    </a:solidFill>
                    <a:cs typeface="NikoshBAN" pitchFamily="2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(</m:t>
                        </m:r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1000</m:t>
                        </m:r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)</m:t>
                        </m:r>
                      </m:e>
                      <m:sup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sz="4000" i="1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2</m:t>
                    </m:r>
                    <m:r>
                      <a:rPr lang="en-US" sz="4000" i="1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.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1000</m:t>
                    </m:r>
                    <m:r>
                      <a:rPr lang="en-US" sz="4000" i="1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.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10</m:t>
                    </m:r>
                    <m:r>
                      <a:rPr lang="en-US" sz="400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+</m:t>
                    </m:r>
                    <m:sSup>
                      <m:sSupPr>
                        <m:ctrlPr>
                          <a:rPr lang="en-US" sz="400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(</m:t>
                        </m:r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10</m:t>
                        </m:r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)</m:t>
                        </m:r>
                      </m:e>
                      <m:sup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4000" i="1" dirty="0" smtClean="0">
                  <a:solidFill>
                    <a:schemeClr val="tx1"/>
                  </a:solidFill>
                  <a:latin typeface="Cambria Math"/>
                  <a:cs typeface="NikoshBAN" pitchFamily="2" charset="0"/>
                </a:endParaRPr>
              </a:p>
              <a:p>
                <a:pPr marL="0" indent="0">
                  <a:buNone/>
                </a:pPr>
                <a:r>
                  <a:rPr lang="bn-BD" sz="4000" dirty="0" smtClean="0">
                    <a:solidFill>
                      <a:schemeClr val="tx1"/>
                    </a:solidFill>
                    <a:cs typeface="NikoshBAN" pitchFamily="2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bn-BD" sz="4000" b="0" i="0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    </m:t>
                    </m:r>
                    <m:r>
                      <a:rPr lang="en-US" sz="4000" i="1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1000000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2000</m:t>
                    </m:r>
                    <m:r>
                      <a:rPr lang="en-US" sz="4000" i="1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0</m:t>
                    </m:r>
                    <m:r>
                      <a:rPr lang="en-US" sz="4000" i="1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100</m:t>
                    </m:r>
                  </m:oMath>
                </a14:m>
                <a:endParaRPr lang="bn-BD" sz="4000" b="0" dirty="0" smtClean="0">
                  <a:solidFill>
                    <a:schemeClr val="tx1"/>
                  </a:solidFill>
                  <a:cs typeface="NikoshBAN" pitchFamily="2" charset="0"/>
                </a:endParaRPr>
              </a:p>
              <a:p>
                <a:pPr marL="0" indent="0">
                  <a:buNone/>
                </a:pPr>
                <a:r>
                  <a:rPr lang="bn-BD" sz="4000" dirty="0" smtClean="0">
                    <a:solidFill>
                      <a:schemeClr val="tx1"/>
                    </a:solidFill>
                    <a:cs typeface="NikoshBAN" pitchFamily="2" charset="0"/>
                  </a:rPr>
                  <a:t>           </a:t>
                </a:r>
                <a:r>
                  <a:rPr lang="en-US" sz="4000" dirty="0" smtClean="0">
                    <a:solidFill>
                      <a:schemeClr val="tx1"/>
                    </a:solidFill>
                    <a:cs typeface="NikoshBAN" pitchFamily="2" charset="0"/>
                  </a:rPr>
                  <a:t>=1000100-20000</a:t>
                </a:r>
                <a:r>
                  <a:rPr lang="bn-BD" sz="4000" dirty="0" smtClean="0">
                    <a:solidFill>
                      <a:schemeClr val="tx1"/>
                    </a:solidFill>
                    <a:cs typeface="NikoshBAN" pitchFamily="2" charset="0"/>
                  </a:rPr>
                  <a:t>		        </a:t>
                </a:r>
              </a:p>
              <a:p>
                <a:pPr marL="0" indent="0">
                  <a:buNone/>
                </a:pPr>
                <a:r>
                  <a:rPr lang="bn-BD" sz="4000" dirty="0" smtClean="0">
                    <a:solidFill>
                      <a:schemeClr val="tx1"/>
                    </a:solidFill>
                    <a:cs typeface="NikoshBAN" pitchFamily="2" charset="0"/>
                  </a:rPr>
                  <a:t>           </a:t>
                </a:r>
                <a:r>
                  <a:rPr lang="en-US" sz="4000" dirty="0" smtClean="0">
                    <a:solidFill>
                      <a:schemeClr val="tx1"/>
                    </a:solidFill>
                    <a:cs typeface="NikoshBAN" pitchFamily="2" charset="0"/>
                  </a:rPr>
                  <a:t>=980100</a:t>
                </a:r>
                <a:endParaRPr lang="en-US" sz="4000" dirty="0">
                  <a:solidFill>
                    <a:schemeClr val="tx1"/>
                  </a:solidFill>
                  <a:cs typeface="NikoshBAN" pitchFamily="2" charset="0"/>
                </a:endParaRPr>
              </a:p>
              <a:p>
                <a:endParaRPr lang="en-US" sz="4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381000" y="609600"/>
                <a:ext cx="8458200" cy="5715000"/>
              </a:xfrm>
              <a:blipFill rotWithShape="1">
                <a:blip r:embed="rId3"/>
                <a:stretch>
                  <a:fillRect l="-2292" t="-3273" b="-4224"/>
                </a:stretch>
              </a:blipFill>
              <a:ln w="571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384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1776" y="1120370"/>
            <a:ext cx="457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বর্গ নির্ণয়ের সূত্র কয়টি 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5126" y="1863387"/>
            <a:ext cx="12001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ক)১টি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45785" y="1833446"/>
            <a:ext cx="11160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খ)২টি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38600" y="1876155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গ)৩টি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697794" y="1878461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ঘ)৪টি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701776" y="2590800"/>
            <a:ext cx="394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৭ বর্গ নিচের কোনটি?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892276" y="3276600"/>
            <a:ext cx="1143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ক)৫৬   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2418746" y="3276600"/>
            <a:ext cx="1232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খ)৪৯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4100052" y="3318143"/>
            <a:ext cx="1145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গ)৫৩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5773994" y="3276600"/>
            <a:ext cx="1066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ঘ)৪৩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914400" y="3886200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(</a:t>
            </a:r>
            <a:r>
              <a:rPr lang="en-US" sz="3200" dirty="0" err="1" smtClean="0"/>
              <a:t>a+b</a:t>
            </a:r>
            <a:r>
              <a:rPr lang="en-US" sz="3200" dirty="0" smtClean="0"/>
              <a:t>) </a:t>
            </a:r>
            <a:r>
              <a:rPr lang="bn-BD" sz="3200" dirty="0" smtClean="0"/>
              <a:t>এর বর্গ  কত ?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14400" y="4724400"/>
                <a:ext cx="3276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 smtClean="0"/>
                  <a:t>ক)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/>
                      </a:rPr>
                      <m:t>+</m:t>
                    </m:r>
                    <m:r>
                      <a:rPr lang="en-US" sz="3200" b="0" i="1" smtClean="0">
                        <a:latin typeface="Cambria Math"/>
                      </a:rPr>
                      <m:t>2</m:t>
                    </m:r>
                    <m:r>
                      <a:rPr lang="en-US" sz="3200" b="0" i="1" smtClean="0">
                        <a:latin typeface="Cambria Math"/>
                      </a:rPr>
                      <m:t>𝑎𝑏</m:t>
                    </m:r>
                    <m:r>
                      <a:rPr lang="en-US" sz="3200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4724400"/>
                <a:ext cx="3276600" cy="584775"/>
              </a:xfrm>
              <a:prstGeom prst="rect">
                <a:avLst/>
              </a:prstGeom>
              <a:blipFill rotWithShape="1">
                <a:blip r:embed="rId2"/>
                <a:stretch>
                  <a:fillRect l="-4647" t="-11458" b="-35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419600" y="4748416"/>
                <a:ext cx="3352799" cy="598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bn-BD" sz="3200" b="0" i="1" smtClean="0">
                              <a:latin typeface="Cambria Math"/>
                            </a:rPr>
                            <m:t>খ</m:t>
                          </m:r>
                          <m:r>
                            <a:rPr lang="bn-BD" sz="3200" b="0" i="1" smtClean="0">
                              <a:latin typeface="Cambria Math"/>
                            </a:rPr>
                            <m:t>)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latin typeface="Cambria Math"/>
                        </a:rPr>
                        <m:t>−</m:t>
                      </m:r>
                      <m:r>
                        <a:rPr lang="en-US" sz="3200" b="0" i="1" smtClean="0">
                          <a:latin typeface="Cambria Math"/>
                        </a:rPr>
                        <m:t>2</m:t>
                      </m:r>
                      <m:r>
                        <a:rPr lang="en-US" sz="3200" b="0" i="1" smtClean="0">
                          <a:latin typeface="Cambria Math"/>
                        </a:rPr>
                        <m:t>𝑎𝑏</m:t>
                      </m:r>
                      <m:r>
                        <a:rPr lang="en-US" sz="32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4748416"/>
                <a:ext cx="3352799" cy="59849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85800" y="5410200"/>
                <a:ext cx="3429000" cy="662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bn-BD" sz="3600" b="0" i="1" smtClean="0">
                              <a:latin typeface="Cambria Math"/>
                            </a:rPr>
                            <m:t>গ</m:t>
                          </m:r>
                          <m:r>
                            <a:rPr lang="bn-BD" sz="3600" b="0" i="1" smtClean="0">
                              <a:latin typeface="Cambria Math"/>
                            </a:rPr>
                            <m:t>)</m:t>
                          </m:r>
                          <m:r>
                            <a:rPr lang="en-US" sz="3600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600" b="0" i="1" smtClean="0">
                          <a:latin typeface="Cambria Math"/>
                        </a:rPr>
                        <m:t>−</m:t>
                      </m:r>
                      <m:r>
                        <a:rPr lang="en-US" sz="3600" b="0" i="1" smtClean="0">
                          <a:latin typeface="Cambria Math"/>
                        </a:rPr>
                        <m:t>𝑎𝑏</m:t>
                      </m:r>
                      <m:r>
                        <a:rPr lang="en-US" sz="36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5410200"/>
                <a:ext cx="3429000" cy="66204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313903" y="5448832"/>
                <a:ext cx="329749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 smtClean="0"/>
                  <a:t>ঘ)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/>
                      </a:rPr>
                      <m:t>+</m:t>
                    </m:r>
                    <m:r>
                      <a:rPr lang="en-US" sz="3200" b="0" i="1" smtClean="0">
                        <a:latin typeface="Cambria Math"/>
                      </a:rPr>
                      <m:t>𝑎𝑏</m:t>
                    </m:r>
                    <m:r>
                      <a:rPr lang="en-US" sz="3200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3903" y="5448832"/>
                <a:ext cx="3297494" cy="584775"/>
              </a:xfrm>
              <a:prstGeom prst="rect">
                <a:avLst/>
              </a:prstGeom>
              <a:blipFill rotWithShape="1">
                <a:blip r:embed="rId5"/>
                <a:stretch>
                  <a:fillRect l="-4806" t="-11458" b="-35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124201" y="120188"/>
            <a:ext cx="2590800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 মূল্যায়ণ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678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7" grpId="0"/>
      <p:bldP spid="18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8800"/>
                <a:ext cx="7467600" cy="3352800"/>
              </a:xfrm>
              <a:solidFill>
                <a:schemeClr val="accent3">
                  <a:lumMod val="60000"/>
                  <a:lumOff val="40000"/>
                </a:schemeClr>
              </a:solidFill>
              <a:ln w="57150">
                <a:solidFill>
                  <a:schemeClr val="tx1"/>
                </a:solidFill>
              </a:ln>
            </p:spPr>
            <p:txBody>
              <a:bodyPr>
                <a:normAutofit fontScale="25000" lnSpcReduction="20000"/>
              </a:bodyPr>
              <a:lstStyle/>
              <a:p>
                <a:endParaRPr lang="en-US" sz="14800" b="0" dirty="0" smtClean="0">
                  <a:solidFill>
                    <a:schemeClr val="tx1"/>
                  </a:solidFill>
                </a:endParaRPr>
              </a:p>
              <a:p>
                <a:r>
                  <a:rPr lang="bn-BD" sz="14800" b="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4800" b="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14800" b="0" i="1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en-US" sz="14800" b="0" i="1" smtClean="0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r>
                      <a:rPr lang="en-US" sz="14800" b="0" i="1" smtClean="0">
                        <a:solidFill>
                          <a:schemeClr val="tx1"/>
                        </a:solidFill>
                        <a:latin typeface="Cambria Math"/>
                      </a:rPr>
                      <m:t>, </m:t>
                    </m:r>
                    <m:r>
                      <a:rPr lang="en-US" sz="14800" b="0" i="1" smtClean="0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r>
                      <a:rPr lang="en-US" sz="14800" b="0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sz="14800" b="0" i="1" smtClean="0">
                        <a:solidFill>
                          <a:schemeClr val="tx1"/>
                        </a:solidFill>
                        <a:latin typeface="Cambria Math"/>
                      </a:rPr>
                      <m:t>6</m:t>
                    </m:r>
                  </m:oMath>
                </a14:m>
                <a:r>
                  <a:rPr lang="en-US" sz="14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14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দুইটি</a:t>
                </a:r>
                <a:r>
                  <a:rPr lang="en-US" sz="14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14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বীজগণিতীয়</a:t>
                </a:r>
                <a:r>
                  <a:rPr lang="en-US" sz="14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14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রাশি</a:t>
                </a:r>
                <a:r>
                  <a:rPr lang="en-US" sz="14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।</a:t>
                </a:r>
              </a:p>
              <a:p>
                <a:pPr marL="0" indent="0">
                  <a:buNone/>
                </a:pPr>
                <a:r>
                  <a:rPr lang="bn-BD" sz="14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14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ক) </a:t>
                </a:r>
                <a:r>
                  <a:rPr lang="en-US" sz="14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বর্গ</a:t>
                </a:r>
                <a:r>
                  <a:rPr lang="en-US" sz="14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14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নির্ণয়ের</a:t>
                </a:r>
                <a:r>
                  <a:rPr lang="en-US" sz="14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14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সূত্র</a:t>
                </a:r>
                <a:r>
                  <a:rPr lang="en-US" sz="14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14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কয়টি</a:t>
                </a:r>
                <a:r>
                  <a:rPr lang="en-US" sz="14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ও </a:t>
                </a:r>
                <a:r>
                  <a:rPr lang="en-US" sz="14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কী</a:t>
                </a:r>
                <a:r>
                  <a:rPr lang="en-US" sz="14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14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কী</a:t>
                </a:r>
                <a:r>
                  <a:rPr lang="bn-BD" sz="14800" dirty="0" smtClean="0">
                    <a:latin typeface="NikoshBAN" pitchFamily="2" charset="0"/>
                    <a:cs typeface="NikoshBAN" pitchFamily="2" charset="0"/>
                  </a:rPr>
                  <a:t>?</a:t>
                </a:r>
                <a:endParaRPr lang="en-US" sz="14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marL="0" indent="0">
                  <a:buNone/>
                </a:pPr>
                <a:r>
                  <a:rPr lang="bn-BD" sz="14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14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খ) </a:t>
                </a:r>
                <a:r>
                  <a:rPr lang="en-US" sz="14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দ্বিতীয়</a:t>
                </a:r>
                <a:r>
                  <a:rPr lang="en-US" sz="14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14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রাশিটির</a:t>
                </a:r>
                <a:r>
                  <a:rPr lang="en-US" sz="14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14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বর্গ</a:t>
                </a:r>
                <a:r>
                  <a:rPr lang="en-US" sz="14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14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নির্ণয়</a:t>
                </a:r>
                <a:r>
                  <a:rPr lang="en-US" sz="14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14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কর</a:t>
                </a:r>
                <a:r>
                  <a:rPr lang="en-US" sz="14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।		</a:t>
                </a:r>
              </a:p>
              <a:p>
                <a:pPr marL="0" indent="0">
                  <a:buNone/>
                </a:pPr>
                <a:r>
                  <a:rPr lang="bn-BD" sz="14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14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গ) </a:t>
                </a:r>
                <a:r>
                  <a:rPr lang="en-US" sz="14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দেখাও</a:t>
                </a:r>
                <a:r>
                  <a:rPr lang="en-US" sz="14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14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যে</a:t>
                </a:r>
                <a:r>
                  <a:rPr lang="en-US" sz="14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, ১ম ও ২য় </a:t>
                </a:r>
                <a:r>
                  <a:rPr lang="en-US" sz="14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রাশির</a:t>
                </a:r>
                <a:r>
                  <a:rPr lang="en-US" sz="14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14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বর্গ</a:t>
                </a:r>
                <a:r>
                  <a:rPr lang="bn-BD" sz="14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ের </a:t>
                </a:r>
                <a:r>
                  <a:rPr lang="en-US" sz="14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সমষ্টি</a:t>
                </a:r>
                <a:endParaRPr lang="en-US" sz="14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marL="0" indent="0">
                  <a:buNone/>
                </a:pPr>
                <a:r>
                  <a:rPr lang="en-US" sz="14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	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800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14800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𝑥</m:t>
                        </m:r>
                      </m:e>
                      <m:sup>
                        <m:r>
                          <a:rPr lang="en-US" sz="14800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  <m:r>
                      <a:rPr lang="en-US" sz="14800" i="1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14800" i="1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12</m:t>
                    </m:r>
                    <m:r>
                      <a:rPr lang="en-US" sz="14800" i="1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𝑥</m:t>
                    </m:r>
                    <m:r>
                      <a:rPr lang="en-US" sz="14800" i="1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14800" i="1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36</m:t>
                    </m:r>
                  </m:oMath>
                </a14:m>
                <a:r>
                  <a:rPr lang="en-US" sz="14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			</a:t>
                </a:r>
                <a:r>
                  <a:rPr lang="en-US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	</a:t>
                </a:r>
                <a:endParaRPr lang="en-US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8800"/>
                <a:ext cx="7467600" cy="3352800"/>
              </a:xfrm>
              <a:blipFill rotWithShape="1">
                <a:blip r:embed="rId2"/>
                <a:stretch>
                  <a:fillRect l="-2269"/>
                </a:stretch>
              </a:blipFill>
              <a:ln w="571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04800"/>
            <a:ext cx="4267200" cy="1143000"/>
          </a:xfrm>
          <a:solidFill>
            <a:srgbClr val="92D050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bn-BD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ড়ির </a:t>
            </a:r>
            <a:r>
              <a:rPr lang="en-US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8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304800"/>
            <a:ext cx="4267200" cy="1417638"/>
          </a:xfrm>
          <a:solidFill>
            <a:schemeClr val="accent3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9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9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Users\DOEL\Pictures\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05000"/>
            <a:ext cx="6096000" cy="457200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33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133600"/>
            <a:ext cx="7162800" cy="4267200"/>
          </a:xfrm>
          <a:solidFill>
            <a:schemeClr val="tx1">
              <a:lumMod val="65000"/>
              <a:lumOff val="35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   </a:t>
            </a:r>
            <a:r>
              <a:rPr lang="bn-BD" sz="4000" dirty="0" smtClean="0">
                <a:solidFill>
                  <a:schemeClr val="bg1"/>
                </a:solidFill>
              </a:rPr>
              <a:t>   গুলেনুর ফেরদৌসী</a:t>
            </a:r>
            <a:endParaRPr lang="en-US" sz="4000" dirty="0" smtClean="0">
              <a:solidFill>
                <a:schemeClr val="bg1"/>
              </a:solidFill>
            </a:endParaRPr>
          </a:p>
          <a:p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</a:t>
            </a:r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ক্ষিকা</a:t>
            </a:r>
          </a:p>
          <a:p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শিবগঞ্জ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পাইলট</a:t>
            </a:r>
            <a:r>
              <a:rPr lang="bn-BD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উচ্চ বি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দ্যালয়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	    </a:t>
            </a:r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শিবগঞ্জ,বগুড়া।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  </a:t>
            </a:r>
            <a:endParaRPr lang="bn-BD" sz="40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                      </a:t>
            </a:r>
            <a:r>
              <a:rPr lang="bn-BD" sz="3600" dirty="0" smtClean="0">
                <a:solidFill>
                  <a:schemeClr val="bg1"/>
                </a:solidFill>
              </a:rPr>
              <a:t>আইডি </a:t>
            </a:r>
            <a:r>
              <a:rPr lang="bn-BD" sz="3600" dirty="0">
                <a:solidFill>
                  <a:schemeClr val="bg1"/>
                </a:solidFill>
              </a:rPr>
              <a:t>নাম্বারঃ </a:t>
            </a:r>
            <a:r>
              <a:rPr lang="bn-BD" sz="3600" dirty="0" smtClean="0">
                <a:solidFill>
                  <a:schemeClr val="bg1"/>
                </a:solidFill>
              </a:rPr>
              <a:t>০৭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4800600" cy="1447800"/>
          </a:xfrm>
          <a:solidFill>
            <a:schemeClr val="accent3"/>
          </a:solidFill>
          <a:ln w="38100">
            <a:solidFill>
              <a:schemeClr val="bg2">
                <a:lumMod val="1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en-US" sz="10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	</a:t>
            </a:r>
            <a:endParaRPr lang="en-US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02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228600"/>
            <a:ext cx="4343400" cy="1143000"/>
          </a:xfrm>
          <a:solidFill>
            <a:schemeClr val="bg2">
              <a:lumMod val="25000"/>
            </a:schemeClr>
          </a:soli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bn-BD" sz="6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6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828800"/>
            <a:ext cx="6477000" cy="3962400"/>
          </a:xfrm>
          <a:solidFill>
            <a:schemeClr val="accent3">
              <a:lumMod val="50000"/>
            </a:schemeClr>
          </a:solidFill>
          <a:ln w="19050">
            <a:solidFill>
              <a:schemeClr val="tx1"/>
            </a:solidFill>
          </a:ln>
        </p:spPr>
        <p:txBody>
          <a:bodyPr>
            <a:normAutofit fontScale="32500" lnSpcReduction="20000"/>
          </a:bodyPr>
          <a:lstStyle/>
          <a:p>
            <a:r>
              <a:rPr lang="bn-BD" sz="131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         </a:t>
            </a:r>
            <a:r>
              <a:rPr lang="en-US" sz="131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131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131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৭ম</a:t>
            </a:r>
            <a:endParaRPr lang="en-US" sz="131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131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131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131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131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131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গণিত</a:t>
            </a:r>
            <a:endParaRPr lang="bn-BD" sz="131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131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        </a:t>
            </a:r>
            <a:r>
              <a:rPr lang="en-US" sz="131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131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131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en-US" sz="131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</a:t>
            </a:r>
          </a:p>
          <a:p>
            <a:r>
              <a:rPr lang="bn-BD" sz="131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131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sz="131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-বীজগণিতীয় সূত্রাবলি ও প্রয়োগ</a:t>
            </a:r>
          </a:p>
          <a:p>
            <a:r>
              <a:rPr lang="bn-BD" sz="131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131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সময়-45 </a:t>
            </a:r>
            <a:r>
              <a:rPr lang="en-US" sz="131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131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131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131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তাং-10/12/2013</a:t>
            </a:r>
          </a:p>
          <a:p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17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533" y="2438600"/>
            <a:ext cx="2607867" cy="24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236081" y="639078"/>
            <a:ext cx="6340100" cy="1015663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নিচের ছবিগুলি দেখে বল।</a:t>
            </a:r>
            <a:endParaRPr lang="en-US" sz="6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2" descr="C:\Users\AMIN\Desktop\8\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84151"/>
            <a:ext cx="2819400" cy="2501521"/>
          </a:xfrm>
          <a:prstGeom prst="rect">
            <a:avLst/>
          </a:prstGeom>
          <a:solidFill>
            <a:srgbClr val="FF0000"/>
          </a:solidFill>
          <a:extLst/>
        </p:spPr>
      </p:pic>
      <p:sp>
        <p:nvSpPr>
          <p:cNvPr id="23" name="Rectangle 22"/>
          <p:cNvSpPr/>
          <p:nvPr/>
        </p:nvSpPr>
        <p:spPr>
          <a:xfrm>
            <a:off x="6175247" y="2451969"/>
            <a:ext cx="2663953" cy="23486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FF0000"/>
                </a:solidFill>
              </a:rPr>
              <a:t>বর্গ</a:t>
            </a:r>
            <a:r>
              <a:rPr lang="bn-BD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03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3500" y="3124200"/>
            <a:ext cx="6172200" cy="1219200"/>
          </a:xfrm>
          <a:solidFill>
            <a:schemeClr val="accent2"/>
          </a:soli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bn-BD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সূত্রের সাহায্যে বর্গ নির্ণয়  </a:t>
            </a:r>
            <a:endParaRPr lang="en-US" sz="5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533400"/>
            <a:ext cx="4800600" cy="1393825"/>
          </a:xfrm>
          <a:solidFill>
            <a:srgbClr val="92D050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7200" dirty="0" smtClean="0">
                <a:latin typeface="NikoshBAN" pitchFamily="2" charset="0"/>
                <a:cs typeface="NikoshBAN" pitchFamily="2" charset="0"/>
              </a:rPr>
              <a:t>		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62200" y="609600"/>
            <a:ext cx="4114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cap="all" spc="150" dirty="0" err="1">
                <a:solidFill>
                  <a:prstClr val="white"/>
                </a:solidFill>
                <a:latin typeface="NikoshBAN" pitchFamily="2" charset="0"/>
                <a:ea typeface="+mj-ea"/>
                <a:cs typeface="NikoshBAN" pitchFamily="2" charset="0"/>
              </a:rPr>
              <a:t>আজকের</a:t>
            </a:r>
            <a:r>
              <a:rPr lang="en-US" sz="7200" cap="all" spc="150" dirty="0">
                <a:solidFill>
                  <a:prstClr val="white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7200" cap="all" spc="150" dirty="0" err="1">
                <a:solidFill>
                  <a:prstClr val="white"/>
                </a:solidFill>
                <a:latin typeface="NikoshBAN" pitchFamily="2" charset="0"/>
                <a:ea typeface="+mj-ea"/>
                <a:cs typeface="NikoshBAN" pitchFamily="2" charset="0"/>
              </a:rPr>
              <a:t>পাঠ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6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1762" y="457200"/>
            <a:ext cx="4114800" cy="1200329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7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8826" y="1917758"/>
            <a:ext cx="5696273" cy="70788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bg1"/>
                </a:solidFill>
                <a:latin typeface="Algerian" pitchFamily="82" charset="0"/>
              </a:rPr>
              <a:t> এই পাঠ শেষে শিক্ষার্থীরা</a:t>
            </a:r>
            <a:endParaRPr lang="en-US" sz="4000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8827" y="3329553"/>
            <a:ext cx="7639373" cy="28007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১। বর্গ নির্ণয়ে বীজগনিতীয় সূত্রের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বর্ননা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	করতে পারবে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।</a:t>
            </a:r>
            <a:endParaRPr lang="bn-BD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২। বর্গ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নির্ণয়ে বীজগনিতীয় সূত্রের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	করতে পারবে।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39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2895600" y="609600"/>
            <a:ext cx="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1279423" y="609600"/>
            <a:ext cx="15977" cy="13344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259758" y="1941373"/>
            <a:ext cx="16358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295400" y="609600"/>
            <a:ext cx="160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 flipH="1">
            <a:off x="1279423" y="1968318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 flipH="1">
            <a:off x="2931242" y="6096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 flipH="1">
            <a:off x="898423" y="656614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 flipH="1">
            <a:off x="1279423" y="215065"/>
            <a:ext cx="377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931242" y="157474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914400" y="161186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2514599" y="1941373"/>
            <a:ext cx="381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2514600" y="24026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927634" y="287282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951678" y="1964335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2895600" y="1941373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2954452" y="215065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cxnSp>
        <p:nvCxnSpPr>
          <p:cNvPr id="40" name="Straight Arrow Connector 39"/>
          <p:cNvCxnSpPr>
            <a:stCxn id="26" idx="2"/>
            <a:endCxn id="29" idx="0"/>
          </p:cNvCxnSpPr>
          <p:nvPr/>
        </p:nvCxnSpPr>
        <p:spPr>
          <a:xfrm>
            <a:off x="3121742" y="978932"/>
            <a:ext cx="0" cy="59581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28" idx="1"/>
            <a:endCxn id="32" idx="1"/>
          </p:cNvCxnSpPr>
          <p:nvPr/>
        </p:nvCxnSpPr>
        <p:spPr>
          <a:xfrm>
            <a:off x="1656736" y="399731"/>
            <a:ext cx="857864" cy="2520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27" idx="2"/>
            <a:endCxn id="30" idx="0"/>
          </p:cNvCxnSpPr>
          <p:nvPr/>
        </p:nvCxnSpPr>
        <p:spPr>
          <a:xfrm>
            <a:off x="1088923" y="1025946"/>
            <a:ext cx="15977" cy="58592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endCxn id="31" idx="1"/>
          </p:cNvCxnSpPr>
          <p:nvPr/>
        </p:nvCxnSpPr>
        <p:spPr>
          <a:xfrm flipV="1">
            <a:off x="1656736" y="2126039"/>
            <a:ext cx="857863" cy="2296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52284" y="1205416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a+b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45840" y="2195611"/>
            <a:ext cx="663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a+b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114800" y="656614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AB </a:t>
            </a:r>
            <a:r>
              <a:rPr lang="bn-BD" sz="3600" dirty="0" smtClean="0"/>
              <a:t>বাহু</a:t>
            </a:r>
            <a:r>
              <a:rPr lang="en-US" sz="3600" dirty="0" smtClean="0"/>
              <a:t> = a + b </a:t>
            </a:r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4129548" y="1611868"/>
            <a:ext cx="3185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BC </a:t>
            </a:r>
            <a:r>
              <a:rPr lang="bn-BD" sz="3600" dirty="0" smtClean="0"/>
              <a:t>বাহু</a:t>
            </a:r>
            <a:r>
              <a:rPr lang="en-US" sz="3600" dirty="0" smtClean="0"/>
              <a:t> = a + b</a:t>
            </a:r>
            <a:endParaRPr lang="en-US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780117" y="2675709"/>
            <a:ext cx="4302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P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এর ক্ষেত্রফল =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a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×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a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286000" y="609600"/>
            <a:ext cx="0" cy="13317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295400" y="1390082"/>
            <a:ext cx="160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1594997" y="88157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2409517" y="827636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1656736" y="1427202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2400299" y="1510278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824999" y="4921280"/>
            <a:ext cx="4787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</a:t>
            </a:r>
            <a:r>
              <a:rPr lang="bn-BD" sz="3600" dirty="0" smtClean="0"/>
              <a:t> এর ক্ষেত্রফল </a:t>
            </a:r>
            <a:r>
              <a:rPr lang="en-US" sz="3600" dirty="0" smtClean="0"/>
              <a:t>=</a:t>
            </a:r>
            <a:r>
              <a:rPr lang="bn-BD" sz="3600" dirty="0" smtClean="0"/>
              <a:t> </a:t>
            </a:r>
            <a:r>
              <a:rPr lang="en-US" sz="3600" dirty="0" smtClean="0"/>
              <a:t>b</a:t>
            </a:r>
            <a:r>
              <a:rPr lang="bn-BD" sz="3600" dirty="0" smtClean="0"/>
              <a:t> </a:t>
            </a:r>
            <a:r>
              <a:rPr lang="en-US" sz="3600" dirty="0" smtClean="0"/>
              <a:t>×</a:t>
            </a:r>
            <a:r>
              <a:rPr lang="bn-BD" sz="3600" dirty="0" smtClean="0"/>
              <a:t> </a:t>
            </a:r>
            <a:r>
              <a:rPr lang="en-US" sz="3600" dirty="0" smtClean="0"/>
              <a:t>b</a:t>
            </a:r>
            <a:endParaRPr lang="en-US" sz="3600" dirty="0"/>
          </a:p>
        </p:txBody>
      </p:sp>
      <p:sp>
        <p:nvSpPr>
          <p:cNvPr id="59" name="TextBox 58"/>
          <p:cNvSpPr txBox="1"/>
          <p:nvPr/>
        </p:nvSpPr>
        <p:spPr>
          <a:xfrm>
            <a:off x="831029" y="4256466"/>
            <a:ext cx="4962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R</a:t>
            </a:r>
            <a:r>
              <a:rPr lang="bn-BD" sz="3600" dirty="0" smtClean="0"/>
              <a:t> এর ক্ষেত্রফল </a:t>
            </a:r>
            <a:r>
              <a:rPr lang="en-US" sz="3600" dirty="0" smtClean="0"/>
              <a:t>=</a:t>
            </a:r>
            <a:r>
              <a:rPr lang="bn-BD" sz="3600" dirty="0" smtClean="0"/>
              <a:t> </a:t>
            </a:r>
            <a:r>
              <a:rPr lang="en-US" sz="3600" dirty="0" smtClean="0"/>
              <a:t>a</a:t>
            </a:r>
            <a:r>
              <a:rPr lang="bn-BD" sz="3600" dirty="0" smtClean="0"/>
              <a:t> </a:t>
            </a:r>
            <a:r>
              <a:rPr lang="en-US" sz="3600" dirty="0" smtClean="0"/>
              <a:t>×</a:t>
            </a:r>
            <a:r>
              <a:rPr lang="bn-BD" sz="3600" dirty="0" smtClean="0"/>
              <a:t> </a:t>
            </a:r>
            <a:r>
              <a:rPr lang="en-US" sz="3600" dirty="0" smtClean="0"/>
              <a:t>b</a:t>
            </a:r>
            <a:endParaRPr lang="en-US" sz="3600" dirty="0"/>
          </a:p>
        </p:txBody>
      </p:sp>
      <p:sp>
        <p:nvSpPr>
          <p:cNvPr id="42" name="TextBox 41"/>
          <p:cNvSpPr txBox="1"/>
          <p:nvPr/>
        </p:nvSpPr>
        <p:spPr>
          <a:xfrm>
            <a:off x="630352" y="3495644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Q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এর ক্ষেত্রফল =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a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×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b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591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5" grpId="0"/>
      <p:bldP spid="36" grpId="0"/>
      <p:bldP spid="37" grpId="0"/>
      <p:bldP spid="38" grpId="0"/>
      <p:bldP spid="2" grpId="0"/>
      <p:bldP spid="4" grpId="0"/>
      <p:bldP spid="12" grpId="0"/>
      <p:bldP spid="13" grpId="0"/>
      <p:bldP spid="14" grpId="0"/>
      <p:bldP spid="51" grpId="0"/>
      <p:bldP spid="52" grpId="0"/>
      <p:bldP spid="53" grpId="0"/>
      <p:bldP spid="55" grpId="0"/>
      <p:bldP spid="58" grpId="0"/>
      <p:bldP spid="59" grpId="0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399" y="1752600"/>
                <a:ext cx="8785123" cy="2438400"/>
              </a:xfrm>
              <a:solidFill>
                <a:schemeClr val="accent3">
                  <a:lumMod val="60000"/>
                  <a:lumOff val="40000"/>
                </a:schemeClr>
              </a:solidFill>
              <a:ln w="57150">
                <a:solidFill>
                  <a:schemeClr val="tx1"/>
                </a:solidFill>
              </a:ln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600" b="0" dirty="0" smtClean="0">
                    <a:solidFill>
                      <a:schemeClr val="tx1"/>
                    </a:solidFill>
                  </a:rPr>
                  <a:t>A</a:t>
                </a:r>
                <a:r>
                  <a:rPr lang="en-US" sz="3600" dirty="0" smtClean="0"/>
                  <a:t>BCD </a:t>
                </a:r>
                <a:r>
                  <a:rPr lang="bn-BD" sz="3600" dirty="0" smtClean="0">
                    <a:latin typeface="NikoshBAN" pitchFamily="2" charset="0"/>
                    <a:cs typeface="NikoshBAN" pitchFamily="2" charset="0"/>
                  </a:rPr>
                  <a:t>বর্গক্ষেত্রেরক্ষেত্রফল</a:t>
                </a:r>
                <a:r>
                  <a:rPr lang="en-US" sz="3600" b="0" dirty="0" smtClean="0">
                    <a:solidFill>
                      <a:schemeClr val="tx1"/>
                    </a:solidFill>
                  </a:rPr>
                  <a:t>=(</a:t>
                </a:r>
                <a:r>
                  <a:rPr lang="en-US" sz="3600" b="0" dirty="0" smtClean="0">
                    <a:solidFill>
                      <a:schemeClr val="tx1"/>
                    </a:solidFill>
                  </a:rPr>
                  <a:t>P+Q+R+S</a:t>
                </a:r>
                <a:r>
                  <a:rPr lang="en-US" sz="3600" dirty="0" smtClean="0"/>
                  <a:t>)</a:t>
                </a:r>
                <a:r>
                  <a:rPr lang="bn-BD" sz="3600" b="0" dirty="0" smtClean="0">
                    <a:solidFill>
                      <a:schemeClr val="tx1"/>
                    </a:solidFill>
                  </a:rPr>
                  <a:t>এর</a:t>
                </a:r>
                <a:r>
                  <a:rPr lang="bn-BD" sz="3200" b="0" dirty="0" smtClean="0">
                    <a:solidFill>
                      <a:schemeClr val="tx1"/>
                    </a:solidFill>
                  </a:rPr>
                  <a:t>ক্ষেত্রফল</a:t>
                </a:r>
                <a:endParaRPr lang="en-US" sz="4000" b="0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sz="4000" b="0" dirty="0" smtClean="0">
                    <a:solidFill>
                      <a:schemeClr val="tx1"/>
                    </a:solidFill>
                  </a:rPr>
                  <a:t> (a+b)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sz="4000" i="1">
                        <a:solidFill>
                          <a:schemeClr val="tx1"/>
                        </a:solidFill>
                        <a:latin typeface="Cambria Math"/>
                      </a:rPr>
                      <m:t>𝑎𝑏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/>
                      </a:rPr>
                      <m:t>𝑎𝑏</m:t>
                    </m:r>
                    <m:r>
                      <a:rPr lang="en-US" sz="4000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4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bn-BD" sz="40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sz="4000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sz="4000" b="0" dirty="0" smtClean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𝑏</m:t>
                        </m:r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b="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/>
                      </a:rPr>
                      <m:t>𝑎𝑏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4000" dirty="0" smtClean="0">
                  <a:solidFill>
                    <a:schemeClr val="tx1"/>
                  </a:solidFill>
                </a:endParaRPr>
              </a:p>
              <a:p>
                <a:endParaRPr lang="en-US" sz="4000" dirty="0">
                  <a:solidFill>
                    <a:schemeClr val="tx1"/>
                  </a:solidFill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399" y="1752600"/>
                <a:ext cx="8785123" cy="2438400"/>
              </a:xfrm>
              <a:blipFill rotWithShape="1">
                <a:blip r:embed="rId3"/>
                <a:stretch>
                  <a:fillRect l="-1793" t="-3667" r="-552"/>
                </a:stretch>
              </a:blipFill>
              <a:ln w="571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014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5943600" cy="1143000"/>
          </a:xfr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bn-BD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কর্মপত্র-1 (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6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209800"/>
            <a:ext cx="6629400" cy="2133600"/>
          </a:xfr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dirty="0" smtClean="0">
                <a:cs typeface="NikoshBAN" pitchFamily="2" charset="0"/>
              </a:rPr>
              <a:t>a+5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 algn="ctr">
              <a:buNone/>
            </a:pPr>
            <a:r>
              <a:rPr lang="en-US" sz="5400" b="1" dirty="0">
                <a:cs typeface="NikoshBAN" pitchFamily="2" charset="0"/>
              </a:rPr>
              <a:t>55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 algn="ctr">
              <a:buNone/>
            </a:pP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71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_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2439</TotalTime>
  <Words>374</Words>
  <Application>Microsoft Office PowerPoint</Application>
  <PresentationFormat>On-screen Show (4:3)</PresentationFormat>
  <Paragraphs>96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12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Grid</vt:lpstr>
      <vt:lpstr>Angles</vt:lpstr>
      <vt:lpstr>Austin</vt:lpstr>
      <vt:lpstr>Flow</vt:lpstr>
      <vt:lpstr>Origin</vt:lpstr>
      <vt:lpstr>Adjacency</vt:lpstr>
      <vt:lpstr>1_Grid</vt:lpstr>
      <vt:lpstr>Concourse</vt:lpstr>
      <vt:lpstr>Apex</vt:lpstr>
      <vt:lpstr>Office Theme</vt:lpstr>
      <vt:lpstr>1_Adjacency</vt:lpstr>
      <vt:lpstr>Composite</vt:lpstr>
      <vt:lpstr>PowerPoint Presentation</vt:lpstr>
      <vt:lpstr>  শিক্ষক পরিচিতি    </vt:lpstr>
      <vt:lpstr>  পাঠ পরিচিতি</vt:lpstr>
      <vt:lpstr>PowerPoint Presentation</vt:lpstr>
      <vt:lpstr>  </vt:lpstr>
      <vt:lpstr>PowerPoint Presentation</vt:lpstr>
      <vt:lpstr>PowerPoint Presentation</vt:lpstr>
      <vt:lpstr>PowerPoint Presentation</vt:lpstr>
      <vt:lpstr> কর্মপত্র-1 (একক কাজ)</vt:lpstr>
      <vt:lpstr>  কর্মপত্র-১</vt:lpstr>
      <vt:lpstr>কর্মপত্র-২ (জোড়ায় কাজ)</vt:lpstr>
      <vt:lpstr>PowerPoint Presentation</vt:lpstr>
      <vt:lpstr>PowerPoint Presentation</vt:lpstr>
      <vt:lpstr>   বাড়ির কাজ</vt:lpstr>
      <vt:lpstr>  ধন্যবাদ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সবাইকে শুভেচ্ছা</dc:title>
  <dc:creator>TSS</dc:creator>
  <cp:lastModifiedBy>TSS</cp:lastModifiedBy>
  <cp:revision>398</cp:revision>
  <dcterms:created xsi:type="dcterms:W3CDTF">2013-12-09T12:11:55Z</dcterms:created>
  <dcterms:modified xsi:type="dcterms:W3CDTF">2013-12-17T04:27:57Z</dcterms:modified>
</cp:coreProperties>
</file>