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3" r:id="rId6"/>
    <p:sldId id="270" r:id="rId7"/>
    <p:sldId id="265" r:id="rId8"/>
    <p:sldId id="266" r:id="rId9"/>
    <p:sldId id="273" r:id="rId10"/>
    <p:sldId id="274" r:id="rId11"/>
    <p:sldId id="267" r:id="rId12"/>
    <p:sldId id="276" r:id="rId13"/>
    <p:sldId id="269" r:id="rId14"/>
    <p:sldId id="271" r:id="rId15"/>
    <p:sldId id="262" r:id="rId16"/>
    <p:sldId id="264" r:id="rId17"/>
    <p:sldId id="278" r:id="rId18"/>
    <p:sldId id="268" r:id="rId19"/>
    <p:sldId id="27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96633"/>
    <a:srgbClr val="0033CC"/>
    <a:srgbClr val="CC0099"/>
    <a:srgbClr val="D1FFE1"/>
    <a:srgbClr val="B2FECF"/>
    <a:srgbClr val="F3D59F"/>
    <a:srgbClr val="E1FFEC"/>
    <a:srgbClr val="ECCE5E"/>
    <a:srgbClr val="B9F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F7808-EABA-4E2D-8154-6885C8D4A137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3DB8-90B2-4A7A-9ECC-0A1109A0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4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3DB8-90B2-4A7A-9ECC-0A1109A030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7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3DB8-90B2-4A7A-9ECC-0A1109A030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2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1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1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4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0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9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07090-C4D2-43F8-8983-33725C0E377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A7459-4538-416F-9196-027DB1B1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Horizontal Scroll 5"/>
          <p:cNvSpPr/>
          <p:nvPr/>
        </p:nvSpPr>
        <p:spPr>
          <a:xfrm>
            <a:off x="0" y="2688771"/>
            <a:ext cx="6629400" cy="16002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8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085" y="-3326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E1FFEC"/>
              </a:gs>
            </a:gsLst>
            <a:path path="circle">
              <a:fillToRect t="100000" r="100000"/>
            </a:path>
            <a:tileRect l="-100000" b="-100000"/>
          </a:gra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45175" y="480648"/>
            <a:ext cx="536068" cy="511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9856" y="913479"/>
            <a:ext cx="464298" cy="5218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81243" y="94773"/>
            <a:ext cx="457200" cy="3858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23378" y="50915"/>
            <a:ext cx="372138" cy="4297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70492" y="449191"/>
            <a:ext cx="519221" cy="4603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48501" y="67748"/>
            <a:ext cx="501496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08804" y="983243"/>
            <a:ext cx="526311" cy="3982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61581" y="915695"/>
            <a:ext cx="470044" cy="517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73755" y="449191"/>
            <a:ext cx="438595" cy="4846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38476" y="480647"/>
            <a:ext cx="453658" cy="4926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9997" y="40283"/>
            <a:ext cx="442137" cy="484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36099" y="541337"/>
            <a:ext cx="533400" cy="4319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92134" y="77494"/>
            <a:ext cx="482020" cy="4474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81243" y="875587"/>
            <a:ext cx="470044" cy="5059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7491" y="57999"/>
            <a:ext cx="4556051" cy="44603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735609" y="-6678"/>
            <a:ext cx="7974" cy="446035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78409" y="40283"/>
            <a:ext cx="0" cy="446035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95517" y="40283"/>
            <a:ext cx="0" cy="446035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14520" y="67748"/>
            <a:ext cx="23923" cy="446035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48502" y="2678929"/>
            <a:ext cx="45276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74154" y="93667"/>
            <a:ext cx="0" cy="446035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08804" y="94773"/>
            <a:ext cx="33223" cy="442358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473530" y="40283"/>
            <a:ext cx="61585" cy="441339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69009" y="-6678"/>
            <a:ext cx="0" cy="446035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84568" y="23447"/>
            <a:ext cx="0" cy="446035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74195" y="1807059"/>
            <a:ext cx="45020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517491" y="3624340"/>
            <a:ext cx="459503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56473" y="3176888"/>
            <a:ext cx="45560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579071" y="2270461"/>
            <a:ext cx="455605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48501" y="1394162"/>
            <a:ext cx="452769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548501" y="909493"/>
            <a:ext cx="4617192" cy="39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7491" y="480647"/>
            <a:ext cx="464820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76534" y="4132037"/>
            <a:ext cx="45996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36099" y="933861"/>
            <a:ext cx="472705" cy="499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0642" y="4587964"/>
            <a:ext cx="8766547" cy="1172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বড় ক্ষেত্রটিকে কতটি ছোট ক্ষেত্রে বা ঘরে ভাগ করা হয়েছে?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9519" y="5232648"/>
            <a:ext cx="4673010" cy="95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কয়টি ঘর রং করা হয়েছে ?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124" y="5687767"/>
            <a:ext cx="9053855" cy="992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৩। রং করা ঘর গুলো বড় ক্ষেত্রটির  কত অংশ ? 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 rot="19682016">
            <a:off x="-401605" y="478655"/>
            <a:ext cx="2445261" cy="91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দলীয় কাজ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7" grpId="0" animBg="1"/>
      <p:bldP spid="3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endParaRPr lang="en-US" i="1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36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93714" y="2456119"/>
            <a:ext cx="69398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7378" y="2445486"/>
            <a:ext cx="914400" cy="51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59229" y="173310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763" y="609600"/>
            <a:ext cx="2286000" cy="94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 কর -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2051" y="304800"/>
            <a:ext cx="7952949" cy="4529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ভগ্নাংশটিকে পড়া হয় প্রতি শতে পনের বা শতকরা ১৫। </a:t>
            </a: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 লেখা হয় ১৫%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7595" y="3269226"/>
            <a:ext cx="1150991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%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0483" y="3235558"/>
            <a:ext cx="3627464" cy="1100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শতকরা প্রতীক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61740" y="3591339"/>
            <a:ext cx="1194876" cy="3195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rot="17512216">
            <a:off x="5178760" y="4882796"/>
            <a:ext cx="2470509" cy="749099"/>
          </a:xfrm>
          <a:prstGeom prst="mathMinus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14014" y="5199279"/>
            <a:ext cx="595003" cy="944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 flipH="1" flipV="1">
            <a:off x="8159014" y="4554078"/>
            <a:ext cx="197571" cy="280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01545" y="4112530"/>
            <a:ext cx="712469" cy="1163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 flipH="1" flipV="1">
            <a:off x="8159016" y="5717360"/>
            <a:ext cx="197568" cy="2206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Oval 19"/>
          <p:cNvSpPr/>
          <p:nvPr/>
        </p:nvSpPr>
        <p:spPr>
          <a:xfrm flipH="1" flipV="1">
            <a:off x="8159014" y="5210242"/>
            <a:ext cx="197570" cy="2858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ctangle 20"/>
          <p:cNvSpPr/>
          <p:nvPr/>
        </p:nvSpPr>
        <p:spPr>
          <a:xfrm>
            <a:off x="-514452" y="4460566"/>
            <a:ext cx="4768430" cy="1477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 হয়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768701" y="4993114"/>
            <a:ext cx="1260497" cy="49200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13 -0.03998 L -0.2448 0.1929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1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8 -0.12479 C -0.22674 -0.12479 -0.21146 -0.10538 -0.21146 -0.08088 C -0.21146 -0.05639 -0.22674 -0.03605 -0.2448 -0.03605 C -0.26355 -0.03605 -0.27813 -0.05639 -0.27813 -0.08088 C -0.27813 -0.10538 -0.26355 -0.12479 -0.2448 -0.12479 Z " pathEditMode="relative" rAng="0" ptsTypes="fffff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8 -0.04899 C -0.14254 -0.04506 -0.12587 -0.02473 -0.129 -0.00254 C -0.13143 0.01734 -0.15174 0.03213 -0.17205 0.02774 C -0.19202 0.02311 -0.20504 0.00116 -0.20226 -0.01802 C -0.19983 -0.04044 -0.18282 -0.05315 -0.16268 -0.04899 Z " pathEditMode="relative" rAng="554298" ptsTypes="fffff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38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 animBg="1"/>
      <p:bldP spid="12" grpId="0" animBg="1"/>
      <p:bldP spid="14" grpId="0"/>
      <p:bldP spid="15" grpId="0" animBg="1"/>
      <p:bldP spid="15" grpId="1" animBg="1"/>
      <p:bldP spid="18" grpId="0"/>
      <p:bldP spid="19" grpId="0" animBg="1"/>
      <p:bldP spid="19" grpId="1" animBg="1"/>
      <p:bldP spid="20" grpId="0" animBg="1"/>
      <p:bldP spid="20" grpId="1" animBg="1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300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98000">
                <a:srgbClr val="E1FFEC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5433" y="0"/>
            <a:ext cx="1600200" cy="1524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433" y="1524000"/>
            <a:ext cx="1600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সিয়াম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228600"/>
            <a:ext cx="6324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সিয়াম ১ম সাময়িক পরীক্ষায় গনিতে ৮২ নম্বর পেয়েছে । 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3344" y="1066800"/>
            <a:ext cx="7576583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সিয়ামের প্রাপ্ত নম্বরকে ভগ্নাংশের আকারে লিখলে কত হবে ? 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প্রতীকে প্রকাশ করলে কত হবে 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99165"/>
            <a:ext cx="1600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দেখ-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371" y="3265965"/>
            <a:ext cx="9144001" cy="2068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সিয়াম  ১০০ নম্বরে পেয়েছে  ৮২ নম্বর </a:t>
            </a:r>
          </a:p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৮২ নম্বর ১০০ নম্বরের          অংশ । </a:t>
            </a:r>
          </a:p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প্রতীকের সাহায্যে লিখলে হবে ৮২ %   </a:t>
            </a:r>
          </a:p>
          <a:p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68202" y="3452921"/>
            <a:ext cx="717698" cy="373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৮২</a:t>
            </a:r>
            <a:r>
              <a:rPr lang="bn-BD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0484" y="3826831"/>
            <a:ext cx="857693" cy="669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362885" y="3883540"/>
            <a:ext cx="609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0497" y="5085021"/>
            <a:ext cx="205297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 কর -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442" y="5334000"/>
            <a:ext cx="677825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একটি  ভগ্নাংশ যার হর ১০০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E1FFE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4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62400" y="1919620"/>
            <a:ext cx="1200150" cy="13335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450765" y="1943099"/>
            <a:ext cx="1143000" cy="131577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95950" y="1943100"/>
            <a:ext cx="1181100" cy="13335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8314" y="828897"/>
            <a:ext cx="858832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নীচে ৩ জন শিক্ষার্থীর  গণিত বিষয়ে প্রাপ্ত নম্বর দেওয়া হল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4798" y="3276600"/>
            <a:ext cx="1682602" cy="723900"/>
          </a:xfrm>
          <a:prstGeom prst="roundRect">
            <a:avLst/>
          </a:prstGeom>
          <a:solidFill>
            <a:srgbClr val="F3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57400" y="3276600"/>
            <a:ext cx="1752600" cy="723900"/>
          </a:xfrm>
          <a:prstGeom prst="roundRect">
            <a:avLst/>
          </a:prstGeom>
          <a:solidFill>
            <a:srgbClr val="F3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পূর্ণ নম্বর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10000" y="3303182"/>
            <a:ext cx="1752600" cy="723900"/>
          </a:xfrm>
          <a:prstGeom prst="roundRect">
            <a:avLst/>
          </a:prstGeom>
          <a:solidFill>
            <a:srgbClr val="F3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সিরাত 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562600" y="3253120"/>
            <a:ext cx="1600200" cy="723900"/>
          </a:xfrm>
          <a:prstGeom prst="roundRect">
            <a:avLst/>
          </a:prstGeom>
          <a:solidFill>
            <a:srgbClr val="F3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পার্থ 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162799" y="3253120"/>
            <a:ext cx="1676400" cy="723900"/>
          </a:xfrm>
          <a:prstGeom prst="roundRect">
            <a:avLst/>
          </a:prstGeom>
          <a:solidFill>
            <a:srgbClr val="F3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মিতা 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4797" y="4027082"/>
            <a:ext cx="1670197" cy="6472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10000" y="4012905"/>
            <a:ext cx="1752600" cy="661433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৮৫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562600" y="4027082"/>
            <a:ext cx="1600199" cy="6472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৭০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162799" y="3977020"/>
            <a:ext cx="1676400" cy="6973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৭৩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044995" y="4027082"/>
            <a:ext cx="1765005" cy="6472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4800" y="4724400"/>
            <a:ext cx="8534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তাদের প্রাপ্ত নম্বরকে ভগ্নাংশের আকারে ও প্রতীকের সাহায্যে প্রকাশ কর ।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926" y="338470"/>
            <a:ext cx="2819399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frame">
            <a:avLst>
              <a:gd name="adj1" fmla="val 567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5860" y="392481"/>
            <a:ext cx="8553339" cy="60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5486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সাধারণ ভগ্নাংশকে শতকরায় প্রকাশ - 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5989" y="1887277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2062716"/>
            <a:ext cx="6858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51812" y="1321094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638300" y="1778294"/>
            <a:ext cx="6705600" cy="1132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 সাধারণ ভগ্নাংশ । একে শতকরায় </a:t>
            </a:r>
          </a:p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প্রকাশ করা যায় </a:t>
            </a:r>
            <a:r>
              <a:rPr lang="bn-BD" dirty="0" smtClean="0">
                <a:solidFill>
                  <a:srgbClr val="C00000"/>
                </a:solidFill>
              </a:rPr>
              <a:t>।     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যেমনঃ</a:t>
            </a:r>
            <a:r>
              <a:rPr lang="bn-BD" dirty="0" smtClean="0">
                <a:solidFill>
                  <a:srgbClr val="C00000"/>
                </a:solidFill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3555695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93013" y="3666452"/>
            <a:ext cx="831998" cy="2303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38200" y="289819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124200" y="3802902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00622" y="3856068"/>
            <a:ext cx="255247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124200" y="2983313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38547" y="331556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753100" y="3429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000722" y="3117105"/>
            <a:ext cx="666750" cy="76199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4000722" y="3879103"/>
            <a:ext cx="666750" cy="76199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13767" y="2983313"/>
            <a:ext cx="990600" cy="1029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62500" y="3755037"/>
            <a:ext cx="990600" cy="1029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60412" y="2983281"/>
            <a:ext cx="168348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 </a:t>
            </a:r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৮০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827393" y="3932323"/>
            <a:ext cx="1351997" cy="166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660412" y="3920716"/>
            <a:ext cx="1858593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545044" y="466408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47803" y="4807607"/>
            <a:ext cx="2308705" cy="6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৮০%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5860" y="5429571"/>
            <a:ext cx="8553339" cy="1058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 করঃ </a:t>
            </a:r>
            <a:r>
              <a:rPr lang="bn-BD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 হর ১০০ নিয়ে শতকরা হয় । </a:t>
            </a:r>
            <a:endParaRPr 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 animBg="1"/>
      <p:bldP spid="21" grpId="0" animBg="1"/>
      <p:bldP spid="24" grpId="0"/>
      <p:bldP spid="25" grpId="0"/>
      <p:bldP spid="28" grpId="0"/>
      <p:bldP spid="30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E1FFEC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4900" y="2046767"/>
            <a:ext cx="69342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বইয়ের ৮৬ পৃষ্ঠা খোল এবং অনুশীলন কর ।  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3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99FFCC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2438400" y="1066800"/>
            <a:ext cx="4267200" cy="3810000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2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5029200"/>
            <a:ext cx="1905000" cy="1524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34200" y="4920343"/>
            <a:ext cx="1905000" cy="1524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frame">
            <a:avLst>
              <a:gd name="adj1" fmla="val 505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6821" y="378088"/>
            <a:ext cx="8452379" cy="6172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838200"/>
            <a:ext cx="67056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নীচের সাধারণ ভগ্নাংশগুলোকে  শতকরায় প্রকাশ করঃ 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038" y="262345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10178" y="3537857"/>
            <a:ext cx="1066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19038" y="3537857"/>
            <a:ext cx="91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47765" y="25908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47765" y="33528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47765" y="3505200"/>
            <a:ext cx="91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6821" y="2930788"/>
            <a:ext cx="2060944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ক) </a:t>
            </a:r>
            <a:endParaRPr lang="en-US" sz="44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6936" y="3004457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endParaRPr lang="en-US" sz="44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373" y="4166950"/>
            <a:ext cx="8018720" cy="208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তোমার শ্রেণিতে উপস্থিত শিক্ষার্থী  সংখ্যা   শতকরায় প্রকাশ কর ।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258937">
            <a:off x="6902241" y="730666"/>
            <a:ext cx="2012376" cy="820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E1FFE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919960"/>
          </a:xfrm>
          <a:prstGeom prst="frame">
            <a:avLst>
              <a:gd name="adj1" fmla="val 443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16" y="1405270"/>
            <a:ext cx="8681484" cy="507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শতকরা প্রতীকটি হল –</a:t>
            </a:r>
          </a:p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 +  খ )  %  গ )      ঘ)               </a:t>
            </a:r>
          </a:p>
          <a:p>
            <a:r>
              <a:rPr lang="bn-BD" sz="4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শতকরা একটি ভগ্নাংশ যার হর - </a:t>
            </a:r>
          </a:p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১০ খ ) ১০০ গ ) ১০০০ ঘ) ১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 শতকরায়  প্রকাশ করলে কত হবে ? </a:t>
            </a:r>
          </a:p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 ৫২ %খ) ১৫% গ )  ৭৫%</a:t>
            </a:r>
            <a:r>
              <a:rPr lang="bn-BD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কোনটিই নয় । 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4038600" y="2569029"/>
            <a:ext cx="533400" cy="609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 Equal 5"/>
          <p:cNvSpPr/>
          <p:nvPr/>
        </p:nvSpPr>
        <p:spPr>
          <a:xfrm>
            <a:off x="5342103" y="2721429"/>
            <a:ext cx="533400" cy="457200"/>
          </a:xfrm>
          <a:prstGeom prst="mathNot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16" y="381000"/>
            <a:ext cx="6803065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খাতায় লেখঃ  </a:t>
            </a:r>
            <a:r>
              <a:rPr lang="bn-BD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55" y="4567760"/>
            <a:ext cx="712635" cy="160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1000" dirty="0" smtClean="0"/>
              <a:t> 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927355" y="5016732"/>
            <a:ext cx="712635" cy="160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1000" dirty="0" smtClean="0"/>
              <a:t> 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06590" y="4887876"/>
            <a:ext cx="415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426433">
            <a:off x="7319521" y="654654"/>
            <a:ext cx="1474025" cy="552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frame">
            <a:avLst>
              <a:gd name="adj1" fmla="val 567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2498" y="375683"/>
            <a:ext cx="8458200" cy="609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E1FFE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971800"/>
            <a:ext cx="8458200" cy="349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২০১২  সালের সমাপনী পরীক্ষায় তোমাদের বিদ্যালয়ের শতকরা কত জন শিক্ষার্থী উত্তীর্ণ হয়েছিল?  </a:t>
            </a:r>
            <a:endParaRPr lang="en-US" sz="54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048000" y="838200"/>
            <a:ext cx="3962400" cy="19050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 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2" name="Vertical Scroll 1"/>
          <p:cNvSpPr/>
          <p:nvPr/>
        </p:nvSpPr>
        <p:spPr>
          <a:xfrm>
            <a:off x="609600" y="533400"/>
            <a:ext cx="8305800" cy="5638800"/>
          </a:xfrm>
          <a:prstGeom prst="verticalScroll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D1FF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শিমুল রানী দাস  </a:t>
            </a:r>
          </a:p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সহকারি শিক্ষক</a:t>
            </a:r>
          </a:p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ওছখালী আলিয়া মডেল স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বি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হাতিয়া, নোয়াখালী ।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48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1224" y="4469219"/>
            <a:ext cx="1671452" cy="1676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11316" y="245257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0" y="155589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3421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4191001"/>
            <a:ext cx="8686800" cy="1523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35086" y="216549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ধ</a:t>
            </a:r>
            <a:r>
              <a:rPr lang="bn-BD" sz="7200" b="1" dirty="0" smtClean="0"/>
              <a:t> </a:t>
            </a:r>
            <a:endParaRPr lang="en-US" sz="7200" b="1" dirty="0"/>
          </a:p>
        </p:txBody>
      </p:sp>
      <p:sp>
        <p:nvSpPr>
          <p:cNvPr id="18" name="Rectangle 17"/>
          <p:cNvSpPr/>
          <p:nvPr/>
        </p:nvSpPr>
        <p:spPr>
          <a:xfrm>
            <a:off x="4000500" y="2528021"/>
            <a:ext cx="114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ন্য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290977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00800" y="336697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8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33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D1FFE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0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762000"/>
            <a:ext cx="67056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– ৫ম , বিষয়- গণিত </a:t>
            </a:r>
          </a:p>
          <a:p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 – শতকরা ।</a:t>
            </a:r>
          </a:p>
          <a:p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পাঠ্যাংশ- ৮৬ পৃষ্ঠা ।  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0418791">
            <a:off x="514081" y="737726"/>
            <a:ext cx="4368858" cy="1337846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4648200"/>
            <a:ext cx="1547038" cy="1447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D1FFE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35442" y="457200"/>
            <a:ext cx="9448799" cy="64008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শতকরা সম্পর্কে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 । </a:t>
            </a: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শতকরা চিহ্নটি লিখতে পারবে । </a:t>
            </a: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সাধারণ 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ভগ্নাংশকে 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শতকরায়  প্রকাশ করতে পারবে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" y="0"/>
            <a:ext cx="9163492" cy="6858000"/>
          </a:xfrm>
          <a:prstGeom prst="frame">
            <a:avLst>
              <a:gd name="adj1" fmla="val 381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 rot="20195190">
            <a:off x="560588" y="839804"/>
            <a:ext cx="3246519" cy="1207649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09235" y="5138184"/>
            <a:ext cx="1222092" cy="114654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D1FFE1"/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en-US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উঃ ৫০</a:t>
            </a:r>
            <a:r>
              <a:rPr lang="en-US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৫০ ও ৪৯</a:t>
            </a:r>
            <a:r>
              <a:rPr lang="en-US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৫০টা</a:t>
            </a:r>
            <a:r>
              <a:rPr lang="en-US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 </a:t>
            </a:r>
            <a:endParaRPr lang="en-US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19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7401" y="566057"/>
            <a:ext cx="23685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আবেগ সৃষ্টি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514" y="555171"/>
            <a:ext cx="2743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ধাঁধাঁ ও বুদ্ধি </a:t>
            </a:r>
            <a:r>
              <a:rPr lang="en-US" sz="48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8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" y="1210340"/>
            <a:ext cx="81534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একশ টাকা দুজন লোককে এভাবে ভাগ করে দাও যেন </a:t>
            </a:r>
          </a:p>
          <a:p>
            <a:r>
              <a:rPr lang="bn-BD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একজন অন্য জনের চেয়ে এক টাকা বেশি পায় । </a:t>
            </a:r>
            <a:endParaRPr lang="en-US" sz="36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514" y="3553933"/>
            <a:ext cx="81534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টেবিলের ওপর ৫ টা হারিকেন রাখা হল ।</a:t>
            </a:r>
          </a:p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তিনটা নিভিয়ে ফেলা হল । কয়টা  আছে ?  </a:t>
            </a:r>
          </a:p>
          <a:p>
            <a:r>
              <a:rPr lang="bn-BD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উঃ  ৫ টা 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597156"/>
            <a:ext cx="1066800" cy="6512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6200" y="5597156"/>
            <a:ext cx="914399" cy="6477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E1FFEC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2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 rot="16200000">
            <a:off x="-877304" y="2504965"/>
            <a:ext cx="3866938" cy="91440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16200000">
            <a:off x="-31227" y="2495550"/>
            <a:ext cx="382285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16200000">
            <a:off x="-489100" y="2580167"/>
            <a:ext cx="3873797" cy="91440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16200000">
            <a:off x="-1012741" y="2574956"/>
            <a:ext cx="3911019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16200000">
            <a:off x="-602944" y="2568506"/>
            <a:ext cx="4016454" cy="914400"/>
          </a:xfrm>
          <a:prstGeom prst="mathMin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16200000">
            <a:off x="-407135" y="2516311"/>
            <a:ext cx="404303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 rot="16200000">
            <a:off x="-359285" y="2573184"/>
            <a:ext cx="4043036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rot="16200000">
            <a:off x="-277776" y="2574957"/>
            <a:ext cx="4043034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16200000">
            <a:off x="-570178" y="2533647"/>
            <a:ext cx="4043034" cy="9144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16200000">
            <a:off x="299058" y="2662789"/>
            <a:ext cx="3924301" cy="9144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16200000">
            <a:off x="-803182" y="2545719"/>
            <a:ext cx="4012905" cy="914400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16200000">
            <a:off x="-286626" y="2565542"/>
            <a:ext cx="4106826" cy="914400"/>
          </a:xfrm>
          <a:prstGeom prst="mathMin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899776" y="2506509"/>
            <a:ext cx="4106827" cy="914400"/>
          </a:xfrm>
          <a:prstGeom prst="mathMinus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807627" y="2504965"/>
            <a:ext cx="4106828" cy="914400"/>
          </a:xfrm>
          <a:prstGeom prst="mathMin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610915" y="2548709"/>
            <a:ext cx="4106828" cy="9144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16200000">
            <a:off x="-148416" y="2484415"/>
            <a:ext cx="4106828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16200000">
            <a:off x="-638069" y="2474283"/>
            <a:ext cx="3866938" cy="9144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16200000">
            <a:off x="-485669" y="2473509"/>
            <a:ext cx="3866938" cy="914400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 rot="16200000">
            <a:off x="-207445" y="2504963"/>
            <a:ext cx="3866938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 rot="16200000">
            <a:off x="-404151" y="2504964"/>
            <a:ext cx="3866938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 rot="16200000">
            <a:off x="-664645" y="2486910"/>
            <a:ext cx="3866938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 rot="16200000">
            <a:off x="-44297" y="2519912"/>
            <a:ext cx="3898617" cy="9144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 rot="16200000">
            <a:off x="-81077" y="2487462"/>
            <a:ext cx="4106828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 rot="16200000">
            <a:off x="-664061" y="2463652"/>
            <a:ext cx="4106828" cy="914400"/>
          </a:xfrm>
          <a:prstGeom prst="mathMin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 rot="16200000">
            <a:off x="142173" y="2603085"/>
            <a:ext cx="3950997" cy="914400"/>
          </a:xfrm>
          <a:prstGeom prst="mathMinus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 rot="16200000">
            <a:off x="-150163" y="2675416"/>
            <a:ext cx="4106827" cy="914400"/>
          </a:xfrm>
          <a:prstGeom prst="mathMinus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 rot="16200000">
            <a:off x="-809456" y="2580167"/>
            <a:ext cx="4220354" cy="914400"/>
          </a:xfrm>
          <a:prstGeom prst="mathMin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 rot="16200000">
            <a:off x="-315868" y="2682283"/>
            <a:ext cx="4012905" cy="914400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 rot="16200000">
            <a:off x="-172308" y="2603086"/>
            <a:ext cx="4012905" cy="914400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 rot="16200000">
            <a:off x="-406247" y="2578725"/>
            <a:ext cx="3924301" cy="9144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 rot="16200000">
            <a:off x="-830937" y="2670427"/>
            <a:ext cx="3951443" cy="9144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 rot="16200000">
            <a:off x="-209488" y="2713234"/>
            <a:ext cx="3952552" cy="9144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 rot="16200000">
            <a:off x="-653451" y="2536861"/>
            <a:ext cx="4043036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37"/>
          <p:cNvSpPr/>
          <p:nvPr/>
        </p:nvSpPr>
        <p:spPr>
          <a:xfrm rot="16200000">
            <a:off x="-624701" y="2704320"/>
            <a:ext cx="404303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inus 38"/>
          <p:cNvSpPr/>
          <p:nvPr/>
        </p:nvSpPr>
        <p:spPr>
          <a:xfrm rot="16200000">
            <a:off x="-550674" y="2598531"/>
            <a:ext cx="404303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inus 39"/>
          <p:cNvSpPr/>
          <p:nvPr/>
        </p:nvSpPr>
        <p:spPr>
          <a:xfrm rot="16200000">
            <a:off x="163924" y="2526112"/>
            <a:ext cx="3911019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inus 40"/>
          <p:cNvSpPr/>
          <p:nvPr/>
        </p:nvSpPr>
        <p:spPr>
          <a:xfrm rot="16200000">
            <a:off x="-207172" y="2521852"/>
            <a:ext cx="3919544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inus 41"/>
          <p:cNvSpPr/>
          <p:nvPr/>
        </p:nvSpPr>
        <p:spPr>
          <a:xfrm rot="16200000">
            <a:off x="-567181" y="2504965"/>
            <a:ext cx="3866938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 rot="16200000">
            <a:off x="-646928" y="2670428"/>
            <a:ext cx="3866938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inus 43"/>
          <p:cNvSpPr/>
          <p:nvPr/>
        </p:nvSpPr>
        <p:spPr>
          <a:xfrm rot="16200000">
            <a:off x="56598" y="2634107"/>
            <a:ext cx="3866938" cy="9144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5271514" flipH="1">
            <a:off x="1264080" y="2113653"/>
            <a:ext cx="721082" cy="1704484"/>
          </a:xfrm>
          <a:prstGeom prst="arc">
            <a:avLst>
              <a:gd name="adj1" fmla="val 16200000"/>
              <a:gd name="adj2" fmla="val 459562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46070" y="5183038"/>
            <a:ext cx="1972339" cy="5319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 টি কাঠি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24200" y="5183038"/>
            <a:ext cx="1676399" cy="465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 টি কাঠি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00599" y="1057422"/>
            <a:ext cx="4102395" cy="1415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বাণ্ডিলে কয়টি কাঠি আছে ?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00600" y="3055730"/>
            <a:ext cx="3657602" cy="1317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কয়টি কাঠি আলাদা </a:t>
            </a:r>
          </a:p>
          <a:p>
            <a:pPr algn="ctr"/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 হল?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84077E-7 L 0.30677 -0.006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347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77768E-8 L 0.2349 0.02057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1017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5272E-7 L 0.19166 0.024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48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66605E-6 L 0.20729 0.00485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4" grpId="1" animBg="1"/>
      <p:bldP spid="45" grpId="0" animBg="1"/>
      <p:bldP spid="4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D1FF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14177" y="-8860"/>
            <a:ext cx="9144000" cy="6858000"/>
          </a:xfrm>
          <a:prstGeom prst="frame">
            <a:avLst>
              <a:gd name="adj1" fmla="val 443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4075" y="562640"/>
            <a:ext cx="3505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6000" b="1" dirty="0" smtClean="0">
                <a:solidFill>
                  <a:srgbClr val="9966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000" b="1" dirty="0" smtClean="0">
                <a:solidFill>
                  <a:srgbClr val="9966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9966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85877" y="2133600"/>
            <a:ext cx="4800600" cy="403859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1" y="3276599"/>
            <a:ext cx="3703674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r>
              <a:rPr lang="bn-BD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6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endParaRPr lang="en-US" dirty="0">
              <a:gradFill>
                <a:gsLst>
                  <a:gs pos="21266">
                    <a:schemeClr val="accent2">
                      <a:lumMod val="60000"/>
                      <a:lumOff val="40000"/>
                    </a:schemeClr>
                  </a:gs>
                  <a:gs pos="0">
                    <a:srgbClr val="00B0F0"/>
                  </a:gs>
                  <a:gs pos="74602">
                    <a:schemeClr val="accent2">
                      <a:lumMod val="60000"/>
                      <a:lumOff val="40000"/>
                    </a:schemeClr>
                  </a:gs>
                  <a:gs pos="4900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0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4077586"/>
            <a:ext cx="6400800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73186" y="746558"/>
            <a:ext cx="3124200" cy="341355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99757" y="1045029"/>
            <a:ext cx="2819400" cy="24578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frame">
            <a:avLst>
              <a:gd name="adj1" fmla="val 567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377455"/>
            <a:ext cx="8382000" cy="60889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600200" y="1143000"/>
            <a:ext cx="6172200" cy="41148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উপকরণ পাতা , কলম দেখিয়ে আলোচনা । 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4713767"/>
            <a:ext cx="1752600" cy="1752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495</Words>
  <Application>Microsoft Office PowerPoint</Application>
  <PresentationFormat>On-screen Show (4:3)</PresentationFormat>
  <Paragraphs>120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                             উঃ ৫০.৫০ ও ৪৯.৫০টা.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ARNAB</dc:creator>
  <cp:lastModifiedBy>ARNAB</cp:lastModifiedBy>
  <cp:revision>201</cp:revision>
  <dcterms:created xsi:type="dcterms:W3CDTF">2013-04-13T06:59:55Z</dcterms:created>
  <dcterms:modified xsi:type="dcterms:W3CDTF">2013-12-02T06:31:37Z</dcterms:modified>
</cp:coreProperties>
</file>