
<file path=[Content_Types].xml><?xml version="1.0" encoding="utf-8"?>
<Types xmlns="http://schemas.openxmlformats.org/package/2006/content-types">
  <Default Extension="bmp" ContentType="image/bmp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1C957-D51E-480D-A21A-402CB8DEEF94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514FD-2CA4-4A3C-B3AA-246EF65CA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0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14FD-2CA4-4A3C-B3AA-246EF65CAB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4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b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jpe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010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/>
              <a:t>সবাইকে শুভেচ্ছা</a:t>
            </a:r>
            <a:endParaRPr lang="en-US" sz="8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903750"/>
            <a:ext cx="8001000" cy="46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8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609600"/>
            <a:ext cx="2133600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590800"/>
            <a:ext cx="7391400" cy="1600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803869"/>
              </p:ext>
            </p:extLst>
          </p:nvPr>
        </p:nvGraphicFramePr>
        <p:xfrm>
          <a:off x="990600" y="2781300"/>
          <a:ext cx="7391401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4" imgW="965160" imgH="203040" progId="Equation.3">
                  <p:embed/>
                </p:oleObj>
              </mc:Choice>
              <mc:Fallback>
                <p:oleObj name="Equation" r:id="rId4" imgW="965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2781300"/>
                        <a:ext cx="7391401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39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14600" y="381000"/>
            <a:ext cx="4267200" cy="83820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দলীয় কাজ(৫মিনিট)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92727" y="2043545"/>
            <a:ext cx="7696200" cy="1676400"/>
            <a:chOff x="502227" y="2057400"/>
            <a:chExt cx="7696200" cy="1676400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502227" y="2057400"/>
              <a:ext cx="7696200" cy="1676400"/>
            </a:xfrm>
            <a:prstGeom prst="round2Diag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bn-BD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যদি</a:t>
              </a:r>
              <a:endPara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bn-BD" sz="4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হয়,তবে সত্যতা যাচাই কর </a:t>
              </a:r>
              <a:endPara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7098299"/>
                </p:ext>
              </p:extLst>
            </p:nvPr>
          </p:nvGraphicFramePr>
          <p:xfrm>
            <a:off x="1541318" y="2209800"/>
            <a:ext cx="6629400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3" name="Equation" r:id="rId4" imgW="2577960" imgH="203040" progId="Equation.3">
                    <p:embed/>
                  </p:oleObj>
                </mc:Choice>
                <mc:Fallback>
                  <p:oleObj name="Equation" r:id="rId4" imgW="257796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541318" y="2209800"/>
                          <a:ext cx="6629400" cy="762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6815352"/>
                </p:ext>
              </p:extLst>
            </p:nvPr>
          </p:nvGraphicFramePr>
          <p:xfrm>
            <a:off x="4953000" y="2902527"/>
            <a:ext cx="27432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4" name="Equation" r:id="rId6" imgW="1193760" imgH="228600" progId="Equation.3">
                    <p:embed/>
                  </p:oleObj>
                </mc:Choice>
                <mc:Fallback>
                  <p:oleObj name="Equation" r:id="rId6" imgW="119376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53000" y="2902527"/>
                          <a:ext cx="2743200" cy="60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101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43200" y="381000"/>
            <a:ext cx="3200400" cy="914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685800" y="1600200"/>
            <a:ext cx="7848600" cy="472440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372057"/>
              </p:ext>
            </p:extLst>
          </p:nvPr>
        </p:nvGraphicFramePr>
        <p:xfrm>
          <a:off x="1524000" y="1647131"/>
          <a:ext cx="5715000" cy="4238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5" imgW="1917360" imgH="1422360" progId="Equation.3">
                  <p:embed/>
                </p:oleObj>
              </mc:Choice>
              <mc:Fallback>
                <p:oleObj name="Equation" r:id="rId5" imgW="1917360" imgH="1422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0" y="1647131"/>
                        <a:ext cx="5715000" cy="4238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57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368179" y="0"/>
            <a:ext cx="2819400" cy="762000"/>
          </a:xfrm>
          <a:prstGeom prst="wedge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918452" y="992148"/>
            <a:ext cx="4362502" cy="2286000"/>
            <a:chOff x="2918452" y="992148"/>
            <a:chExt cx="4362502" cy="2286000"/>
          </a:xfrm>
        </p:grpSpPr>
        <p:sp>
          <p:nvSpPr>
            <p:cNvPr id="9" name="TextBox 8"/>
            <p:cNvSpPr txBox="1"/>
            <p:nvPr/>
          </p:nvSpPr>
          <p:spPr>
            <a:xfrm>
              <a:off x="4151865" y="2877914"/>
              <a:ext cx="536864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918452" y="992148"/>
              <a:ext cx="4362502" cy="2286000"/>
              <a:chOff x="2743200" y="1295400"/>
              <a:chExt cx="4648200" cy="2286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743200" y="1295400"/>
                <a:ext cx="3886200" cy="22860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3387436" y="1714500"/>
                <a:ext cx="1447800" cy="14478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038600" y="1923866"/>
                <a:ext cx="1447800" cy="14478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893127" y="1425103"/>
                <a:ext cx="1447800" cy="122266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629400" y="1667103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819400" y="1667103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943600" y="1667103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617027" y="1554534"/>
                <a:ext cx="488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038600" y="17392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343400" y="22860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861213" y="2108532"/>
                <a:ext cx="4797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655868" y="2438400"/>
                <a:ext cx="268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191000" y="2807732"/>
                <a:ext cx="495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861213" y="2807732"/>
                <a:ext cx="2441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791200" y="2477864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</a:t>
                </a:r>
                <a:endParaRPr lang="en-US" dirty="0"/>
              </a:p>
            </p:txBody>
          </p:sp>
        </p:grpSp>
      </p:grpSp>
      <p:sp>
        <p:nvSpPr>
          <p:cNvPr id="21" name="Round Diagonal Corner Rectangle 20"/>
          <p:cNvSpPr/>
          <p:nvPr/>
        </p:nvSpPr>
        <p:spPr>
          <a:xfrm>
            <a:off x="1743848" y="3468648"/>
            <a:ext cx="5943600" cy="609600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ভেনচিত্র  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সাহায্যে ১-৩ নং প্রশ্নের উত্তর দাওঃ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 Diagonal Corner Rectangle 21"/>
              <p:cNvSpPr/>
              <p:nvPr/>
            </p:nvSpPr>
            <p:spPr>
              <a:xfrm>
                <a:off x="179488" y="4191000"/>
                <a:ext cx="8839200" cy="2514600"/>
              </a:xfrm>
              <a:prstGeom prst="round2Diag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r>
                  <a:rPr lang="bn-BD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। সার্বিক সেট কোনটি ? (ক)</a:t>
                </a:r>
                <a:r>
                  <a:rPr lang="en-US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BD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(খ) </a:t>
                </a:r>
                <a:r>
                  <a:rPr lang="en-US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B (</a:t>
                </a:r>
                <a:r>
                  <a:rPr lang="bn-BD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গ) </a:t>
                </a:r>
                <a:r>
                  <a:rPr lang="en-US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AUB (</a:t>
                </a:r>
                <a:r>
                  <a:rPr lang="bn-BD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ঘ) </a:t>
                </a:r>
                <a:r>
                  <a:rPr lang="en-US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U</a:t>
                </a:r>
              </a:p>
              <a:p>
                <a:r>
                  <a:rPr lang="en-US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2</a:t>
                </a:r>
                <a:r>
                  <a:rPr lang="bn-BD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bn-BD" sz="3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কোনটি</a:t>
                </a:r>
                <a:r>
                  <a:rPr lang="en-US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𝐵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bn-BD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সেট ?(ক) {</a:t>
                </a:r>
                <a:r>
                  <a:rPr lang="en-US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5,6,7,8}  </a:t>
                </a:r>
                <a:r>
                  <a:rPr lang="bn-BD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bn-BD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খ){</a:t>
                </a:r>
                <a:r>
                  <a:rPr lang="en-US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NikoshBAN" pitchFamily="2" charset="0"/>
                  </a:rPr>
                  <a:t>2,3,5,6}                                     		        </a:t>
                </a:r>
                <a:r>
                  <a:rPr lang="bn-BD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(গ) {</a:t>
                </a:r>
                <a:r>
                  <a:rPr lang="en-US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1,4,8}      </a:t>
                </a:r>
                <a:r>
                  <a:rPr lang="bn-BD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(ঘ) </a:t>
                </a:r>
                <a:r>
                  <a:rPr lang="en-US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{</a:t>
                </a:r>
                <a:r>
                  <a:rPr lang="en-US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3,6}</a:t>
                </a:r>
              </a:p>
              <a:p>
                <a:r>
                  <a:rPr lang="bn-BD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৩। </a:t>
                </a:r>
                <a:r>
                  <a:rPr lang="bn-BD" sz="3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কোনটি </a:t>
                </a:r>
                <a:r>
                  <a:rPr lang="en-US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AUB </a:t>
                </a:r>
                <a:r>
                  <a:rPr lang="bn-BD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সেট? (</a:t>
                </a:r>
                <a:r>
                  <a:rPr lang="bn-BD" sz="3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ক) </a:t>
                </a:r>
                <a:r>
                  <a:rPr lang="bn-BD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{</a:t>
                </a:r>
                <a:r>
                  <a:rPr lang="en-US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1,2,3,4,5,6,7,} </a:t>
                </a:r>
                <a:r>
                  <a:rPr lang="bn-BD" sz="3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bn-BD" sz="3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খ</a:t>
                </a:r>
                <a:r>
                  <a:rPr lang="bn-BD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){</a:t>
                </a:r>
                <a:r>
                  <a:rPr lang="en-US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NikoshBAN" pitchFamily="2" charset="0"/>
                  </a:rPr>
                  <a:t>5,6,7}           			     </a:t>
                </a:r>
                <a:r>
                  <a:rPr lang="bn-BD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3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গ) </a:t>
                </a:r>
                <a:r>
                  <a:rPr lang="en-US" sz="3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{</a:t>
                </a:r>
                <a:r>
                  <a:rPr lang="en-US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8}                    </a:t>
                </a:r>
                <a:r>
                  <a:rPr lang="bn-BD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3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ঘ) </a:t>
                </a:r>
                <a:r>
                  <a:rPr lang="en-US" sz="3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{</a:t>
                </a:r>
                <a:r>
                  <a:rPr lang="en-US" sz="3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3}</a:t>
                </a:r>
                <a:endParaRPr lang="en-US" sz="3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2" name="Round Diagonal Corner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88" y="4191000"/>
                <a:ext cx="8839200" cy="2514600"/>
              </a:xfrm>
              <a:prstGeom prst="round2DiagRect">
                <a:avLst/>
              </a:prstGeom>
              <a:blipFill rotWithShape="1">
                <a:blip r:embed="rId4"/>
                <a:stretch>
                  <a:fillRect l="-206" t="-6731" r="-18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19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743200" y="381000"/>
            <a:ext cx="3276600" cy="990600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0066"/>
                </a:solidFill>
              </a:rPr>
              <a:t>বাড়ীর কাজ</a:t>
            </a:r>
            <a:endParaRPr lang="en-US" sz="4800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381000" y="1690255"/>
            <a:ext cx="8267700" cy="1524000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কোনো ছাত্রাবাসের ৬৫%ছাত্র মাছ পছন্দ করে,৫৫%ছাত্র মাংস পছন্দ করে এবং ৪০%ছাত্র উভয়টি পছন্দ করে 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23850" y="3429000"/>
            <a:ext cx="8382000" cy="2895600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(ক)সংক্ষিপ্ত বিবরণ সহ উপরের তথ্যগুলো ভেনচিত্রে প্রকাশ কর।</a:t>
            </a:r>
          </a:p>
          <a:p>
            <a:pPr>
              <a:defRPr/>
            </a:pPr>
            <a:r>
              <a:rPr lang="bn-BD" sz="32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(খ) উভয় খাদ্য পছন্দ করে না তাদের সংখ্যা নির্ণয় কর।</a:t>
            </a:r>
          </a:p>
          <a:p>
            <a:pPr>
              <a:defRPr/>
            </a:pPr>
            <a:r>
              <a:rPr lang="bn-BD" sz="32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(গ)যারা শুধু একটি খাদ্য পছন্দ করে  তাদের সংখ্যার গুনণীয়কের সেটের ছেদ সেট  নির্ণয়  কর।</a:t>
            </a:r>
            <a:endParaRPr lang="en-US" sz="32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3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371600" y="647700"/>
            <a:ext cx="6172200" cy="1295400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ধন্যবাদ।</a:t>
            </a:r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2" y="2209800"/>
            <a:ext cx="7772400" cy="422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90678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14800" y="1607127"/>
            <a:ext cx="4953000" cy="52578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rgbClr val="003366"/>
                </a:solidFill>
                <a:latin typeface="NikoshBAN" pitchFamily="2" charset="0"/>
                <a:cs typeface="NikoshBAN" pitchFamily="2" charset="0"/>
              </a:rPr>
              <a:t>মোস্তাক আহম্মেদ </a:t>
            </a:r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বি.এস.সি,বি.এড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dirty="0" err="1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solidFill>
                <a:srgbClr val="3333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উত্তরণ উচ্চ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নারুলি,বগুড়া।</a:t>
            </a:r>
            <a:endParaRPr lang="en-US" sz="3600" dirty="0">
              <a:solidFill>
                <a:srgbClr val="CC33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#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০১৭১৪-৪২২৩৯১</a:t>
            </a:r>
          </a:p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আই.ডিঃ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5" r="18904"/>
          <a:stretch/>
        </p:blipFill>
        <p:spPr>
          <a:xfrm>
            <a:off x="-6927" y="1607128"/>
            <a:ext cx="4045527" cy="52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665" y="1435510"/>
            <a:ext cx="9144000" cy="45986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>
              <a:lnSpc>
                <a:spcPts val="5280"/>
              </a:lnSpc>
              <a:defRPr/>
            </a:pP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bn-BD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5280"/>
              </a:lnSpc>
              <a:defRPr/>
            </a:pP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ঃগণিত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5280"/>
              </a:lnSpc>
              <a:defRPr/>
            </a:pP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৭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>
              <a:lnSpc>
                <a:spcPts val="5280"/>
              </a:lnSpc>
              <a:defRPr/>
            </a:pP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40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5280"/>
              </a:lnSpc>
              <a:defRPr/>
            </a:pP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রিখঃ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/12/2013</a:t>
            </a:r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6535" y="228600"/>
            <a:ext cx="89916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</a:rPr>
              <a:t>পাঠ পরিচিতি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1143000" y="103239"/>
            <a:ext cx="7315200" cy="15240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0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ছবি গুলো দেখ</a:t>
            </a:r>
            <a:endParaRPr lang="en-US" sz="8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134" y="2438400"/>
            <a:ext cx="8096865" cy="312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048000"/>
            <a:ext cx="2692907" cy="2099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04" y="3048000"/>
            <a:ext cx="2095500" cy="209933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66134" y="3067049"/>
            <a:ext cx="2209800" cy="2061239"/>
            <a:chOff x="838200" y="3047999"/>
            <a:chExt cx="2209800" cy="206123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047999"/>
              <a:ext cx="2095500" cy="2061239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928255" y="3254541"/>
              <a:ext cx="304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38400" y="3200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406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133600" y="609600"/>
            <a:ext cx="4953000" cy="144780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7200" dirty="0"/>
          </a:p>
        </p:txBody>
      </p:sp>
      <p:sp>
        <p:nvSpPr>
          <p:cNvPr id="3" name="Round Same Side Corner Rectangle 2"/>
          <p:cNvSpPr/>
          <p:nvPr/>
        </p:nvSpPr>
        <p:spPr>
          <a:xfrm>
            <a:off x="685800" y="2514600"/>
            <a:ext cx="8153400" cy="3810000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ভেনচিত্রের সাহায্যে সেটর  ধর্মাবলি যাচাই করা 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0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532603" y="2209800"/>
            <a:ext cx="6096000" cy="828368"/>
          </a:xfrm>
          <a:prstGeom prst="round1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 শেষে 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শিক্ষার্থীরা-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105697" y="3388442"/>
            <a:ext cx="8885903" cy="3240958"/>
          </a:xfrm>
          <a:prstGeom prst="round1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ভেনচিত্র  সাহায্যে সেট প্রক্রিয়ার সহজ ধর্মাবলি যাচাই করতে পারবে</a:t>
            </a:r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সেটের </a:t>
            </a:r>
            <a:r>
              <a:rPr lang="bn-BD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ধর্মাবলি প্রয়োগ করে সমস্যা সমাধান করতে পারবে।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265903" y="457200"/>
            <a:ext cx="6629400" cy="1600200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96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609600" y="4267200"/>
            <a:ext cx="8077200" cy="2362200"/>
          </a:xfrm>
          <a:prstGeom prst="round1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106884"/>
              </p:ext>
            </p:extLst>
          </p:nvPr>
        </p:nvGraphicFramePr>
        <p:xfrm>
          <a:off x="4419600" y="54483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19600" y="544830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473173"/>
              </p:ext>
            </p:extLst>
          </p:nvPr>
        </p:nvGraphicFramePr>
        <p:xfrm>
          <a:off x="1149927" y="4253345"/>
          <a:ext cx="6996545" cy="233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6" imgW="1295280" imgH="431640" progId="Equation.3">
                  <p:embed/>
                </p:oleObj>
              </mc:Choice>
              <mc:Fallback>
                <p:oleObj name="Equation" r:id="rId6" imgW="12952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9927" y="4253345"/>
                        <a:ext cx="6996545" cy="233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600200" y="304800"/>
            <a:ext cx="5715000" cy="3752365"/>
            <a:chOff x="1981200" y="380998"/>
            <a:chExt cx="5715000" cy="37523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380998"/>
              <a:ext cx="5638800" cy="375236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981200" y="609600"/>
              <a:ext cx="533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10400" y="38099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8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34936" y="372353"/>
            <a:ext cx="4419600" cy="2438400"/>
            <a:chOff x="1600200" y="1447800"/>
            <a:chExt cx="4419600" cy="2438400"/>
          </a:xfrm>
        </p:grpSpPr>
        <p:sp>
          <p:nvSpPr>
            <p:cNvPr id="3" name="Rectangle 2"/>
            <p:cNvSpPr/>
            <p:nvPr/>
          </p:nvSpPr>
          <p:spPr>
            <a:xfrm>
              <a:off x="1600200" y="1447800"/>
              <a:ext cx="4419600" cy="24384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2743200" y="1981200"/>
              <a:ext cx="2057400" cy="1371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62200" y="1981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67200" y="1752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29200" y="1937266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29200" y="3048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95600" y="2514600"/>
              <a:ext cx="533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7600" y="23505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3048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121718" y="3232666"/>
                  <a:ext cx="500715" cy="3702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1718" y="3232666"/>
                  <a:ext cx="500715" cy="37023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97872" y="3200400"/>
                <a:ext cx="8693727" cy="1202189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U=</a:t>
                </a:r>
                <a:r>
                  <a:rPr lang="bn-BD" sz="3600" dirty="0" smtClean="0">
                    <a:latin typeface="Times New Roman" pitchFamily="18" charset="0"/>
                    <a:cs typeface="NikoshBAN" pitchFamily="2" charset="0"/>
                  </a:rPr>
                  <a:t>{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1,2,3,4,5,6} </a:t>
                </a:r>
                <a:r>
                  <a:rPr lang="bn-BD" sz="3600" dirty="0" smtClean="0">
                    <a:latin typeface="Times New Roman" pitchFamily="18" charset="0"/>
                    <a:cs typeface="NikoshBAN" pitchFamily="2" charset="0"/>
                  </a:rPr>
                  <a:t>এবং</a:t>
                </a:r>
                <a:r>
                  <a:rPr lang="en-US" sz="3600" dirty="0" smtClean="0">
                    <a:latin typeface="Times New Roman" pitchFamily="18" charset="0"/>
                    <a:cs typeface="NikoshBAN" pitchFamily="2" charset="0"/>
                  </a:rPr>
                  <a:t> A={2,4,6} </a:t>
                </a:r>
                <a:r>
                  <a:rPr lang="bn-BD" sz="3600" dirty="0" smtClean="0">
                    <a:latin typeface="Times New Roman" pitchFamily="18" charset="0"/>
                    <a:cs typeface="NikoshBAN" pitchFamily="2" charset="0"/>
                  </a:rPr>
                  <a:t>হলে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sup>
                    </m:sSup>
                    <m:r>
                      <a:rPr lang="bn-BD" sz="3600" b="0" i="0" smtClean="0">
                        <a:latin typeface="Cambria Math"/>
                        <a:cs typeface="NikoshBAN" pitchFamily="2" charset="0"/>
                      </a:rPr>
                      <m:t>  </m:t>
                    </m:r>
                    <m:r>
                      <a:rPr lang="bn-BD" sz="3600" b="0" i="0" smtClean="0">
                        <a:latin typeface="Cambria Math"/>
                        <a:cs typeface="NikoshBAN" pitchFamily="2" charset="0"/>
                      </a:rPr>
                      <m:t>নিণয়</m:t>
                    </m:r>
                    <m:r>
                      <a:rPr lang="bn-BD" sz="3600" b="0" i="0" smtClean="0">
                        <a:latin typeface="Cambria Math"/>
                        <a:cs typeface="NikoshBAN" pitchFamily="2" charset="0"/>
                      </a:rPr>
                      <m:t>  </m:t>
                    </m:r>
                    <m:r>
                      <a:rPr lang="bn-BD" sz="3600" b="0" i="0" smtClean="0">
                        <a:latin typeface="Cambria Math"/>
                        <a:cs typeface="NikoshBAN" pitchFamily="2" charset="0"/>
                      </a:rPr>
                      <m:t>কর।</m:t>
                    </m:r>
                  </m:oMath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72" y="3200400"/>
                <a:ext cx="8693727" cy="1202189"/>
              </a:xfrm>
              <a:prstGeom prst="rect">
                <a:avLst/>
              </a:prstGeom>
              <a:blipFill rotWithShape="1">
                <a:blip r:embed="rId5"/>
                <a:stretch>
                  <a:fillRect l="-2174" t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15636" y="4724400"/>
                <a:ext cx="8153400" cy="1756186"/>
              </a:xfrm>
              <a:prstGeom prst="rect">
                <a:avLst/>
              </a:prstGeom>
              <a:blipFill>
                <a:blip r:embed="rId6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sup>
                    </m:sSup>
                    <m:r>
                      <a:rPr lang="bn-BD" sz="360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600" dirty="0" smtClean="0"/>
                  <a:t>=</a:t>
                </a:r>
                <a:r>
                  <a:rPr lang="en-US" sz="3600" dirty="0" smtClean="0"/>
                  <a:t>A</a:t>
                </a:r>
                <a:r>
                  <a:rPr lang="bn-BD" sz="3600" dirty="0" smtClean="0"/>
                  <a:t> </a:t>
                </a:r>
                <a:r>
                  <a:rPr lang="en-US" sz="3600" dirty="0" smtClean="0"/>
                  <a:t>-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এর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পূরক সেট</a:t>
                </a:r>
              </a:p>
              <a:p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  =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-এর বহিভূত উপাদানসমূহের সেট</a:t>
                </a:r>
              </a:p>
              <a:p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   ={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1,3,5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}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" y="4724400"/>
                <a:ext cx="8153400" cy="1756186"/>
              </a:xfrm>
              <a:prstGeom prst="rect">
                <a:avLst/>
              </a:prstGeom>
              <a:blipFill rotWithShape="1">
                <a:blip r:embed="rId7"/>
                <a:stretch>
                  <a:fillRect l="-2242" t="-6250" b="-1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35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1219200" y="304800"/>
            <a:ext cx="5867400" cy="1295400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কর্মপত্রঃ১ (</a:t>
            </a:r>
            <a:r>
              <a:rPr lang="bn-BD" sz="4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একক</a:t>
            </a:r>
            <a:r>
              <a:rPr lang="bn-BD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কাজ)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81000" y="5105400"/>
            <a:ext cx="7772400" cy="1447800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মান নির্ণয় কর। 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953092"/>
              </p:ext>
            </p:extLst>
          </p:nvPr>
        </p:nvGraphicFramePr>
        <p:xfrm>
          <a:off x="2057400" y="5480050"/>
          <a:ext cx="1828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5" imgW="419040" imgH="164880" progId="Equation.3">
                  <p:embed/>
                </p:oleObj>
              </mc:Choice>
              <mc:Fallback>
                <p:oleObj name="Equation" r:id="rId5" imgW="41904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7400" y="5480050"/>
                        <a:ext cx="18288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362200" y="1981200"/>
            <a:ext cx="4191000" cy="2788920"/>
            <a:chOff x="2286000" y="1981200"/>
            <a:chExt cx="4191000" cy="27889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1981200"/>
              <a:ext cx="4191000" cy="278892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62200" y="1981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itchFamily="2" charset="0"/>
                  <a:cs typeface="NikoshBAN" pitchFamily="2" charset="0"/>
                </a:rPr>
                <a:t>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19800" y="2165866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302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277</Words>
  <Application>Microsoft Office PowerPoint</Application>
  <PresentationFormat>On-screen Show (4:3)</PresentationFormat>
  <Paragraphs>72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69</cp:revision>
  <dcterms:created xsi:type="dcterms:W3CDTF">2006-08-16T00:00:00Z</dcterms:created>
  <dcterms:modified xsi:type="dcterms:W3CDTF">2013-12-16T06:50:37Z</dcterms:modified>
</cp:coreProperties>
</file>