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3"/>
  </p:notesMasterIdLst>
  <p:sldIdLst>
    <p:sldId id="259" r:id="rId2"/>
    <p:sldId id="260" r:id="rId3"/>
    <p:sldId id="262" r:id="rId4"/>
    <p:sldId id="263" r:id="rId5"/>
    <p:sldId id="264" r:id="rId6"/>
    <p:sldId id="266" r:id="rId7"/>
    <p:sldId id="268" r:id="rId8"/>
    <p:sldId id="285" r:id="rId9"/>
    <p:sldId id="286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9" r:id="rId18"/>
    <p:sldId id="280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DC68E-B7CA-46A0-A53C-227EBBB9E345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63B47-17B4-4081-A5F0-D33080E1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63B47-17B4-4081-A5F0-D33080E152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63B47-17B4-4081-A5F0-D33080E152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21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2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89C1F9-5EE6-4597-A48C-5AE7613CB67A}" type="datetimeFigureOut">
              <a:rPr lang="en-US" smtClean="0"/>
              <a:t>17/12/2013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8429-6F36-4FD6-8C20-0CEA017A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07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jpeg"/><Relationship Id="rId7" Type="http://schemas.openxmlformats.org/officeDocument/2006/relationships/image" Target="../media/image16.jp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jpg"/><Relationship Id="rId10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082818" cy="66669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55" y="2361062"/>
            <a:ext cx="3992721" cy="4148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0878" y="402530"/>
            <a:ext cx="1103194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</a:t>
            </a:r>
            <a:r>
              <a:rPr lang="bn-BD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গতম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5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0286"/>
                <a:ext cx="10515600" cy="64588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54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উৎপাদক নির্ণয়ের কৌশলঃ </a:t>
                </a:r>
                <a:r>
                  <a:rPr lang="bn-BD" sz="4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কনো বহুপদীর প্রত্যেক পদে সাধারণ উৎপাদক থাকলে তা প্রথমে বের করে নিতে হয় । </a:t>
                </a:r>
              </a:p>
              <a:p>
                <a:pPr marL="0" indent="0">
                  <a:buNone/>
                </a:pPr>
                <a:r>
                  <a:rPr lang="bn-BD" sz="4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যেমনঃ </a:t>
                </a:r>
                <a:r>
                  <a:rPr lang="en-US" sz="4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𝑎𝑏</m:t>
                    </m:r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𝑎𝑐</m:t>
                    </m:r>
                  </m:oMath>
                </a14:m>
                <a:endParaRPr lang="en-US" sz="4800" b="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4800" dirty="0" smtClean="0"/>
                  <a:t>		    </a:t>
                </a:r>
                <a:r>
                  <a:rPr lang="en-US" sz="4800" dirty="0" smtClean="0">
                    <a:solidFill>
                      <a:srgbClr val="002060"/>
                    </a:solidFill>
                  </a:rPr>
                  <a:t>= a(</a:t>
                </a:r>
                <a:r>
                  <a:rPr lang="en-US" sz="4800" dirty="0" err="1" smtClean="0">
                    <a:solidFill>
                      <a:srgbClr val="002060"/>
                    </a:solidFill>
                  </a:rPr>
                  <a:t>b+c</a:t>
                </a:r>
                <a:r>
                  <a:rPr lang="en-US" sz="4800" dirty="0" smtClean="0">
                    <a:solidFill>
                      <a:srgbClr val="002060"/>
                    </a:solidFill>
                  </a:rPr>
                  <a:t>)</a:t>
                </a:r>
                <a:endParaRPr lang="en-US" sz="4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0286"/>
                <a:ext cx="10515600" cy="6458857"/>
              </a:xfrm>
              <a:blipFill rotWithShape="0">
                <a:blip r:embed="rId2"/>
                <a:stretch>
                  <a:fillRect l="-3130" t="-2644" r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6399"/>
                <a:ext cx="10515600" cy="622662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+12x+55 </a:t>
                </a:r>
                <a:r>
                  <a:rPr lang="bn-BD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bn-BD" sz="4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উৎপাদকে বিশ্লেষণ</a:t>
                </a:r>
                <a:r>
                  <a:rPr lang="en-US" sz="4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4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48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6399"/>
                <a:ext cx="10515600" cy="6226629"/>
              </a:xfrm>
              <a:blipFill rotWithShape="0">
                <a:blip r:embed="rId3"/>
                <a:stretch>
                  <a:fillRect t="-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04128"/>
              </p:ext>
            </p:extLst>
          </p:nvPr>
        </p:nvGraphicFramePr>
        <p:xfrm>
          <a:off x="4243036" y="1936912"/>
          <a:ext cx="6807200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4" imgW="1206360" imgH="939600" progId="Equation.3">
                  <p:embed/>
                </p:oleObj>
              </mc:Choice>
              <mc:Fallback>
                <p:oleObj name="Equation" r:id="rId4" imgW="12063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3036" y="1936912"/>
                        <a:ext cx="6807200" cy="427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947" y="5888884"/>
                <a:ext cx="40133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</a:rPr>
                  <a:t>Ans: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7" y="5888884"/>
                <a:ext cx="4013343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471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241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2856"/>
                <a:ext cx="11150600" cy="61395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bn-BD" sz="7200" dirty="0" smtClean="0"/>
                  <a:t> </a:t>
                </a:r>
                <a:r>
                  <a:rPr lang="bn-BD" sz="8800" dirty="0" smtClean="0">
                    <a:solidFill>
                      <a:srgbClr val="002060"/>
                    </a:solidFill>
                  </a:rPr>
                  <a:t>একক কাজ </a:t>
                </a:r>
                <a:r>
                  <a:rPr lang="en-US" sz="8800" dirty="0" smtClean="0">
                    <a:solidFill>
                      <a:srgbClr val="002060"/>
                    </a:solidFill>
                  </a:rPr>
                  <a:t>     </a:t>
                </a:r>
                <a:r>
                  <a:rPr lang="bn-BD" sz="3200" dirty="0" smtClean="0">
                    <a:solidFill>
                      <a:schemeClr val="bg1"/>
                    </a:solidFill>
                  </a:rPr>
                  <a:t>সময়ঃ ৫ মিঃ</a:t>
                </a:r>
                <a:r>
                  <a:rPr lang="en-US" sz="8800" dirty="0" smtClean="0">
                    <a:solidFill>
                      <a:schemeClr val="bg1"/>
                    </a:solidFill>
                  </a:rPr>
                  <a:t>    </a:t>
                </a:r>
                <a:endParaRPr lang="bn-BD" sz="88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8800" dirty="0" smtClean="0">
                    <a:solidFill>
                      <a:srgbClr val="002060"/>
                    </a:solidFill>
                  </a:rPr>
                  <a:t>      </a:t>
                </a:r>
                <a:endParaRPr lang="bn-BD" sz="88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BD" sz="9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9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9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9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উৎপাদকে বিশ্লেষণ কর। </a:t>
                </a:r>
              </a:p>
              <a:p>
                <a:pPr marL="0" indent="0">
                  <a:buNone/>
                </a:pPr>
                <a:endParaRPr lang="en-US" sz="9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2856"/>
                <a:ext cx="11150600" cy="6139543"/>
              </a:xfrm>
              <a:blipFill rotWithShape="0">
                <a:blip r:embed="rId2"/>
                <a:stretch>
                  <a:fillRect l="-5303" t="-3972" r="-4811" b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986970" y="1625601"/>
            <a:ext cx="5152572" cy="1016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62858"/>
                <a:ext cx="10787743" cy="5814106"/>
              </a:xfr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bn-BD" sz="5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5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endParaRPr lang="bn-BD" sz="5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6000" b="0" dirty="0" smtClean="0"/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6000" b="0" dirty="0" smtClean="0"/>
                  <a:t>6</a:t>
                </a:r>
              </a:p>
              <a:p>
                <a:pPr marL="0" indent="0">
                  <a:buNone/>
                </a:pPr>
                <a:r>
                  <a:rPr lang="en-US" sz="6000" b="0" dirty="0" smtClean="0"/>
                  <a:t>       		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6000" b="0" dirty="0" smtClean="0"/>
              </a:p>
              <a:p>
                <a:pPr marL="0" indent="0">
                  <a:buNone/>
                </a:pPr>
                <a:r>
                  <a:rPr lang="en-US" sz="6000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bn-BD" sz="6000" dirty="0" smtClean="0"/>
              </a:p>
              <a:p>
                <a:pPr marL="0" indent="0">
                  <a:buNone/>
                </a:pPr>
                <a:r>
                  <a:rPr lang="en-US" sz="6000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000" dirty="0" smtClean="0"/>
              </a:p>
              <a:p>
                <a:pPr marL="0" indent="0">
                  <a:buNone/>
                </a:pPr>
                <a:r>
                  <a:rPr lang="en-US" sz="5400" dirty="0" err="1" smtClean="0"/>
                  <a:t>Ans</a:t>
                </a:r>
                <a:r>
                  <a:rPr lang="en-US" sz="5400" dirty="0" smtClean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dirty="0"/>
              </a:p>
              <a:p>
                <a:pPr marL="0" indent="0">
                  <a:buNone/>
                </a:pPr>
                <a:endParaRPr lang="en-US" sz="5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62858"/>
                <a:ext cx="10787743" cy="5814106"/>
              </a:xfrm>
              <a:blipFill rotWithShape="0">
                <a:blip r:embed="rId2"/>
                <a:stretch>
                  <a:fillRect l="-2935" t="-2827" r="-1580" b="-418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4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657" y="362856"/>
                <a:ext cx="12032343" cy="62556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bn-BD" dirty="0" smtClean="0"/>
                  <a:t>  </a:t>
                </a:r>
                <a:r>
                  <a:rPr lang="bn-BD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 কাজ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657" y="362856"/>
                <a:ext cx="12032343" cy="6255657"/>
              </a:xfrm>
              <a:blipFill rotWithShape="0">
                <a:blip r:embed="rId2"/>
                <a:stretch>
                  <a:fillRect l="-1520" t="-3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794171" y="682171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সময়ঃ ৫ মিঃ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2192000" cy="6662057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5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সমাধান</a:t>
                </a:r>
                <a:r>
                  <a:rPr lang="en-US" sz="5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: </a:t>
                </a:r>
                <a:endParaRPr lang="bn-BD" sz="5800" dirty="0"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4800" i="1" dirty="0" smtClean="0">
                    <a:latin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800" b="0" dirty="0" smtClean="0"/>
              </a:p>
              <a:p>
                <a:pPr marL="0" indent="0">
                  <a:buNone/>
                </a:pPr>
                <a:r>
                  <a:rPr lang="en-US" sz="4800" b="0" dirty="0" smtClean="0"/>
                  <a:t>       		</a:t>
                </a:r>
                <a:r>
                  <a:rPr lang="bn-BD" sz="4800" dirty="0"/>
                  <a:t> </a:t>
                </a:r>
                <a:r>
                  <a:rPr lang="bn-BD" sz="4800" dirty="0" smtClean="0"/>
                  <a:t>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800" b="0" dirty="0" smtClean="0"/>
              </a:p>
              <a:p>
                <a:pPr marL="0" indent="0">
                  <a:buNone/>
                </a:pPr>
                <a:r>
                  <a:rPr lang="en-US" sz="4800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bn-BD" sz="4800" dirty="0" smtClean="0"/>
              </a:p>
              <a:p>
                <a:pPr marL="0" indent="0">
                  <a:buNone/>
                </a:pPr>
                <a:r>
                  <a:rPr lang="en-US" sz="4800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 smtClean="0"/>
              </a:p>
              <a:p>
                <a:pPr marL="0" indent="0">
                  <a:buNone/>
                </a:pPr>
                <a:r>
                  <a:rPr lang="en-US" sz="4800" dirty="0" err="1" smtClean="0"/>
                  <a:t>Ans</a:t>
                </a:r>
                <a:r>
                  <a:rPr lang="en-US" sz="4800" dirty="0" smtClean="0"/>
                  <a:t>: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2192000" cy="6662057"/>
              </a:xfrm>
              <a:blipFill rotWithShape="0">
                <a:blip r:embed="rId3"/>
                <a:stretch>
                  <a:fillRect l="-2900" t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4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3486"/>
                <a:ext cx="10515600" cy="568347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bn-BD" sz="8000" b="1" u="sng" dirty="0" smtClean="0">
                    <a:solidFill>
                      <a:schemeClr val="bg2">
                        <a:lumMod val="50000"/>
                      </a:schemeClr>
                    </a:solidFill>
                  </a:rPr>
                  <a:t>  দলীয় কাজ </a:t>
                </a:r>
                <a:r>
                  <a:rPr lang="bn-BD" sz="3600" dirty="0">
                    <a:solidFill>
                      <a:schemeClr val="bg1"/>
                    </a:solidFill>
                  </a:rPr>
                  <a:t>সময়ঃ </a:t>
                </a:r>
                <a:r>
                  <a:rPr lang="bn-BD" sz="3600" dirty="0" smtClean="0">
                    <a:solidFill>
                      <a:schemeClr val="bg1"/>
                    </a:solidFill>
                  </a:rPr>
                  <a:t>৭ </a:t>
                </a:r>
                <a:r>
                  <a:rPr lang="bn-BD" sz="3600" dirty="0">
                    <a:solidFill>
                      <a:schemeClr val="bg1"/>
                    </a:solidFill>
                  </a:rPr>
                  <a:t>মিঃ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bn-BD" sz="3600" b="1" u="sng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BD" sz="6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6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6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6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6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  <m:r>
                      <a:rPr lang="en-US" sz="6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6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উৎপাদকে </a:t>
                </a:r>
                <a:endParaRPr lang="en-US" sz="6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6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6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বিশ্লেষণ কর।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3486"/>
                <a:ext cx="10515600" cy="5683477"/>
              </a:xfrm>
              <a:blipFill rotWithShape="0">
                <a:blip r:embed="rId2"/>
                <a:stretch>
                  <a:fillRect t="-4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6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9600"/>
                <a:ext cx="10515600" cy="5907314"/>
              </a:xfrm>
              <a:solidFill>
                <a:schemeClr val="bg1"/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bn-BD" sz="5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সমাধান</a:t>
                </a:r>
                <a:r>
                  <a:rPr lang="en-US" sz="5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: </a:t>
                </a:r>
                <a:endParaRPr lang="bn-BD" sz="5800" dirty="0" smtClean="0"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6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en-US" sz="6000" b="0" dirty="0" smtClean="0"/>
              </a:p>
              <a:p>
                <a:pPr marL="0" indent="0">
                  <a:buNone/>
                </a:pPr>
                <a:r>
                  <a:rPr lang="en-US" sz="6000" b="0" dirty="0" smtClean="0"/>
                  <a:t>		      </a:t>
                </a:r>
                <a:r>
                  <a:rPr lang="bn-BD" sz="6000" b="0" dirty="0" smtClean="0"/>
                  <a:t> </a:t>
                </a:r>
                <a:r>
                  <a:rPr lang="en-US" sz="6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sz="6000" b="0" dirty="0" smtClean="0"/>
              </a:p>
              <a:p>
                <a:pPr marL="0" indent="0">
                  <a:buNone/>
                </a:pPr>
                <a:r>
                  <a:rPr lang="en-US" sz="6000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bn-BD" sz="6000" dirty="0" smtClean="0"/>
              </a:p>
              <a:p>
                <a:pPr marL="0" indent="0">
                  <a:buNone/>
                </a:pPr>
                <a:r>
                  <a:rPr lang="en-US" sz="6000" b="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000" dirty="0" smtClean="0"/>
              </a:p>
              <a:p>
                <a:pPr marL="0" indent="0">
                  <a:buNone/>
                </a:pPr>
                <a:r>
                  <a:rPr lang="en-US" sz="5400" dirty="0" err="1" smtClean="0"/>
                  <a:t>Ans</a:t>
                </a:r>
                <a:r>
                  <a:rPr lang="en-US" sz="5400" dirty="0" smtClean="0"/>
                  <a:t>: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dirty="0"/>
              </a:p>
              <a:p>
                <a:pPr marL="0" indent="0">
                  <a:buNone/>
                </a:pPr>
                <a:endParaRPr lang="en-US" sz="5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9600"/>
                <a:ext cx="10515600" cy="5907314"/>
              </a:xfrm>
              <a:blipFill rotWithShape="0">
                <a:blip r:embed="rId2"/>
                <a:stretch>
                  <a:fillRect l="-3362" t="-4128" r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9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3829" y="290286"/>
                <a:ext cx="11019971" cy="6197600"/>
              </a:xfrm>
              <a:solidFill>
                <a:schemeClr val="accent1">
                  <a:lumMod val="7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bn-BD" sz="5400" b="1" u="sng" dirty="0" smtClean="0"/>
                  <a:t>মূল্যায়ন</a:t>
                </a:r>
              </a:p>
              <a:p>
                <a:pPr marL="0" indent="0">
                  <a:buNone/>
                </a:pPr>
                <a:endParaRPr lang="bn-BD" sz="800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80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80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bn-BD" sz="8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bn-BD" sz="8000" b="0" dirty="0" smtClean="0"/>
              </a:p>
              <a:p>
                <a:pPr marL="0" indent="0">
                  <a:buNone/>
                </a:pPr>
                <a:r>
                  <a:rPr lang="en-US" sz="8000" b="0" dirty="0" smtClean="0"/>
                  <a:t>  </a:t>
                </a:r>
                <a:r>
                  <a:rPr lang="bn-BD" sz="80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bn-BD" sz="8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উৎপাদকে</a:t>
                </a:r>
                <a:r>
                  <a:rPr lang="bn-BD" sz="80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কত</a:t>
                </a:r>
                <a:r>
                  <a:rPr lang="bn-BD" sz="88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8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29" y="290286"/>
                <a:ext cx="11019971" cy="6197600"/>
              </a:xfrm>
              <a:blipFill rotWithShape="0">
                <a:blip r:embed="rId2"/>
                <a:stretch>
                  <a:fillRect l="-608" t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0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31767" y="0"/>
                <a:ext cx="12450024" cy="7248698"/>
              </a:xfrm>
              <a:solidFill>
                <a:srgbClr val="7030A0"/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5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sz="5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5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endParaRPr lang="bn-BD" sz="5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6000" b="0" i="1" smtClean="0">
                          <a:latin typeface="Cambria Math" panose="02040503050406030204" pitchFamily="18" charset="0"/>
                        </a:rPr>
                        <m:t>ক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bn-BD" sz="6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bn-BD" sz="6000" b="0" dirty="0" smtClean="0"/>
              </a:p>
              <a:p>
                <a:pPr marL="0" indent="0">
                  <a:buNone/>
                </a:pPr>
                <a:r>
                  <a:rPr lang="en-US" sz="6000" dirty="0" smtClean="0"/>
                  <a:t>               </a:t>
                </a:r>
                <a:r>
                  <a:rPr lang="bn-BD" sz="6000" dirty="0" smtClean="0"/>
                  <a:t>খ)</a:t>
                </a:r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6000" dirty="0"/>
                  <a:t> </a:t>
                </a:r>
                <a:endParaRPr lang="en-US" sz="6000" b="0" dirty="0" smtClean="0"/>
              </a:p>
              <a:p>
                <a:pPr marL="0" indent="0">
                  <a:buNone/>
                </a:pPr>
                <a:r>
                  <a:rPr lang="en-US" sz="6000" dirty="0" smtClean="0"/>
                  <a:t>							গ)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bn-BD" sz="6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6000" dirty="0" smtClean="0"/>
                  <a:t>   </a:t>
                </a:r>
                <a:endParaRPr lang="bn-BD" sz="6000" dirty="0" smtClean="0"/>
              </a:p>
              <a:p>
                <a:pPr marL="0" indent="0">
                  <a:buNone/>
                </a:pPr>
                <a:r>
                  <a:rPr lang="en-US" sz="6000" dirty="0" smtClean="0"/>
                  <a:t>							ঘ)</a:t>
                </a:r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bn-BD" sz="6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6000" dirty="0"/>
                  <a:t> </a:t>
                </a:r>
                <a:endParaRPr lang="en-US" sz="60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31767" y="0"/>
                <a:ext cx="12450024" cy="7248698"/>
              </a:xfrm>
              <a:blipFill rotWithShape="0">
                <a:blip r:embed="rId2"/>
                <a:stretch>
                  <a:fillRect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0" y="1945993"/>
            <a:ext cx="254000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138985" y="259307"/>
            <a:ext cx="6155140" cy="24702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609" y="215765"/>
            <a:ext cx="11453505" cy="6428096"/>
          </a:xfrm>
          <a:solidFill>
            <a:srgbClr val="92D050"/>
          </a:solidFill>
          <a:ln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bn-BD" sz="4800" b="1" dirty="0" smtClean="0"/>
              <a:t>  </a:t>
            </a:r>
          </a:p>
          <a:p>
            <a:pPr algn="ctr"/>
            <a:r>
              <a:rPr lang="bn-BD" sz="8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bn-BD" sz="8800" b="1" dirty="0" smtClean="0">
                <a:solidFill>
                  <a:schemeClr val="bg2">
                    <a:lumMod val="75000"/>
                  </a:schemeClr>
                </a:solidFill>
              </a:rPr>
              <a:t>শিক্ষক পরিচিতি </a:t>
            </a:r>
            <a:endParaRPr lang="bn-BD" sz="4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dirty="0" err="1" smtClean="0">
                <a:solidFill>
                  <a:schemeClr val="tx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8800" dirty="0" smtClean="0">
                <a:solidFill>
                  <a:schemeClr val="tx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 ইসলাম</a:t>
            </a:r>
            <a:r>
              <a:rPr lang="en-US" sz="8800" dirty="0" smtClean="0">
                <a:solidFill>
                  <a:schemeClr val="tx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chemeClr val="tx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bn-BD" sz="4400" b="1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bn-BD" sz="4800" dirty="0" smtClean="0">
                <a:solidFill>
                  <a:schemeClr val="tx2">
                    <a:lumMod val="25000"/>
                  </a:schemeClr>
                </a:solidFill>
              </a:rPr>
              <a:t>সহঃ শিক্ষক,</a:t>
            </a:r>
            <a:r>
              <a:rPr lang="bn-BD" sz="4800" b="1" dirty="0" smtClean="0">
                <a:solidFill>
                  <a:schemeClr val="tx2">
                    <a:lumMod val="25000"/>
                  </a:schemeClr>
                </a:solidFill>
              </a:rPr>
              <a:t> গণিত)</a:t>
            </a:r>
          </a:p>
          <a:p>
            <a:pPr algn="ctr"/>
            <a:endParaRPr lang="en-US" sz="1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bn-BD" sz="4800" b="1" dirty="0" smtClean="0">
                <a:solidFill>
                  <a:schemeClr val="tx2">
                    <a:lumMod val="25000"/>
                  </a:schemeClr>
                </a:solidFill>
              </a:rPr>
              <a:t>রাণীহাটি এম এল উচ্চ বিদ্যালয়</a:t>
            </a:r>
          </a:p>
          <a:p>
            <a:pPr algn="ctr"/>
            <a:endParaRPr lang="bn-BD" sz="1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bn-BD" sz="4800" b="1" dirty="0" smtClean="0">
                <a:solidFill>
                  <a:schemeClr val="tx2">
                    <a:lumMod val="25000"/>
                  </a:schemeClr>
                </a:solidFill>
              </a:rPr>
              <a:t>শিবগঞ্জ,  চাঁপাই নবাবগঞ্জ ।</a:t>
            </a:r>
          </a:p>
          <a:p>
            <a:pPr algn="ctr"/>
            <a:endParaRPr lang="bn-BD" sz="48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l"/>
            <a:r>
              <a:rPr lang="bn-BD" sz="4800" b="1" dirty="0" smtClean="0"/>
              <a:t> 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184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2192000" cy="6705599"/>
              </a:xfr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bn-BD" sz="6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বাড়ীর কাজ </a:t>
                </a:r>
              </a:p>
              <a:p>
                <a:pPr marL="0" indent="0">
                  <a:buNone/>
                </a:pPr>
                <a:r>
                  <a:rPr lang="bn-BD" sz="6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6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উৎপাদকে বিশ্লেষণ </a:t>
                </a:r>
                <a:r>
                  <a:rPr lang="bn-BD" sz="6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কর। </a:t>
                </a:r>
                <a:endParaRPr lang="bn-BD" sz="6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endParaRPr lang="bn-BD" sz="6600" dirty="0" smtClean="0">
                  <a:solidFill>
                    <a:schemeClr val="bg1"/>
                  </a:solidFill>
                  <a:latin typeface="+mj-lt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BD" sz="6600" dirty="0">
                    <a:solidFill>
                      <a:schemeClr val="bg1"/>
                    </a:solidFill>
                    <a:latin typeface="+mj-lt"/>
                    <a:cs typeface="NikoshBAN" pitchFamily="2" charset="0"/>
                  </a:rPr>
                  <a:t> </a:t>
                </a:r>
                <a:r>
                  <a:rPr lang="bn-BD" sz="6600" dirty="0" smtClean="0">
                    <a:solidFill>
                      <a:schemeClr val="bg1"/>
                    </a:solidFill>
                    <a:latin typeface="+mj-lt"/>
                    <a:cs typeface="NikoshBAN" pitchFamily="2" charset="0"/>
                  </a:rPr>
                  <a:t> </a:t>
                </a:r>
                <a:r>
                  <a:rPr lang="en-US" sz="6600" dirty="0" smtClean="0">
                    <a:solidFill>
                      <a:schemeClr val="bg1"/>
                    </a:solidFill>
                    <a:latin typeface="+mj-lt"/>
                    <a:cs typeface="NikoshBAN" pitchFamily="2" charset="0"/>
                  </a:rPr>
                  <a:t>        </a:t>
                </a:r>
                <a:r>
                  <a:rPr lang="bn-BD" sz="6600" dirty="0" smtClean="0">
                    <a:solidFill>
                      <a:schemeClr val="bg1"/>
                    </a:solidFill>
                    <a:latin typeface="+mj-lt"/>
                    <a:cs typeface="NikoshBAN" pitchFamily="2" charset="0"/>
                  </a:rPr>
                  <a:t> </a:t>
                </a:r>
                <a:r>
                  <a:rPr lang="en-US" sz="6600" dirty="0" smtClean="0">
                    <a:solidFill>
                      <a:schemeClr val="bg1"/>
                    </a:solidFill>
                    <a:latin typeface="+mj-lt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8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8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8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8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𝑎𝑐</m:t>
                    </m:r>
                    <m:r>
                      <a:rPr lang="en-US" sz="8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8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en-US" sz="8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8000" b="0" i="1" dirty="0" smtClean="0">
                  <a:solidFill>
                    <a:schemeClr val="bg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9</m:t>
                          </m:r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</m:t>
                      </m:r>
                    </m:oMath>
                  </m:oMathPara>
                </a14:m>
                <a:endParaRPr lang="en-US" sz="60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2192000" cy="6705599"/>
              </a:xfrm>
              <a:blipFill rotWithShape="0">
                <a:blip r:embed="rId2"/>
                <a:stretch>
                  <a:fillRect l="-3347" t="-308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93486" y="3643086"/>
            <a:ext cx="1349828" cy="4789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3486" y="4695370"/>
            <a:ext cx="1349828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3372" y="1399792"/>
            <a:ext cx="66620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9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321" y="342091"/>
            <a:ext cx="9144000" cy="5060852"/>
          </a:xfrm>
        </p:spPr>
        <p:txBody>
          <a:bodyPr>
            <a:normAutofit/>
          </a:bodyPr>
          <a:lstStyle/>
          <a:p>
            <a:endParaRPr lang="bn-BD" sz="2800" dirty="0" smtClean="0"/>
          </a:p>
          <a:p>
            <a:endParaRPr lang="bn-BD" sz="2800" dirty="0"/>
          </a:p>
          <a:p>
            <a:endParaRPr lang="bn-BD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600832" y="196948"/>
            <a:ext cx="5656904" cy="11079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cap="none" spc="0" dirty="0">
              <a:ln/>
              <a:solidFill>
                <a:schemeClr val="tx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114" y="1602770"/>
            <a:ext cx="8693834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 </a:t>
            </a:r>
          </a:p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</a:t>
            </a:r>
          </a:p>
          <a:p>
            <a:pPr algn="ctr"/>
            <a:r>
              <a:rPr lang="bn-BD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bn-BD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তারিখঃ ১৩/১২/১৩</a:t>
            </a:r>
          </a:p>
        </p:txBody>
      </p:sp>
    </p:spTree>
    <p:extLst>
      <p:ext uri="{BB962C8B-B14F-4D97-AF65-F5344CB8AC3E}">
        <p14:creationId xmlns:p14="http://schemas.microsoft.com/office/powerpoint/2010/main" val="24964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829" y="1045029"/>
            <a:ext cx="2499402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5092" y="2470245"/>
                <a:ext cx="424445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5400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400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5400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5400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400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endParaRPr lang="en-US" sz="5400" b="0" i="1" dirty="0" smtClean="0">
                  <a:solidFill>
                    <a:schemeClr val="tx2">
                      <a:lumMod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5400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US" sz="5400" b="0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r>
                  <a:rPr lang="en-US" sz="5400" dirty="0" smtClean="0">
                    <a:solidFill>
                      <a:schemeClr val="tx2">
                        <a:lumMod val="25000"/>
                      </a:schemeClr>
                    </a:solidFill>
                  </a:rPr>
                  <a:t>   =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4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2470245"/>
                <a:ext cx="4244453" cy="3416320"/>
              </a:xfrm>
              <a:prstGeom prst="rect">
                <a:avLst/>
              </a:prstGeom>
              <a:blipFill rotWithShape="0">
                <a:blip r:embed="rId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5-Point Star 4"/>
          <p:cNvSpPr/>
          <p:nvPr/>
        </p:nvSpPr>
        <p:spPr>
          <a:xfrm>
            <a:off x="655092" y="2827607"/>
            <a:ext cx="281354" cy="43609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449469" y="2750235"/>
            <a:ext cx="281354" cy="43609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795769" y="4438263"/>
            <a:ext cx="281354" cy="43609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63508" y="2552785"/>
                <a:ext cx="53921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508" y="2552785"/>
                <a:ext cx="5392117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6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515" y="2133600"/>
            <a:ext cx="85779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উৎপাদকে বিশ্লেষণ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74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4" y="534622"/>
            <a:ext cx="1082267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উৎপাদক 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 বলে তা,বলতে পারবে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উৎপাদক নির্ণয়ের কৌশল ব্যাখ্যা </a:t>
            </a:r>
          </a:p>
          <a:p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করতে পারবে।</a:t>
            </a:r>
          </a:p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উৎপাদকে বিশ্লেষণ করতে</a:t>
            </a:r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9869" y="534622"/>
            <a:ext cx="5182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71" y="319313"/>
            <a:ext cx="11800115" cy="6342743"/>
          </a:xfrm>
        </p:spPr>
        <p:txBody>
          <a:bodyPr>
            <a:normAutofit/>
          </a:bodyPr>
          <a:lstStyle/>
          <a:p>
            <a:pPr algn="l"/>
            <a:r>
              <a:rPr lang="bn-BD" sz="5400" b="1" u="sng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5400" b="1" u="sng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 রাশি দুই বা ততোধিক রাশির গুনফলের সমান হলে ,শেষোক্ত রাশিগুলোর প্রত্যেকটিকে প্রথমোক্ত রাশির উৎপাদক বা গুননীয়ক বলে ।</a:t>
            </a:r>
          </a:p>
          <a:p>
            <a:pPr algn="l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BD" sz="5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উৎপাদকে </a:t>
            </a:r>
            <a:r>
              <a:rPr lang="bn-BD" sz="5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 বীজগানিতিক রাশির সম্ভাব্য উৎপাদকগুলো নির্ণয় করার পর রাশিটিকে লব্ধ উৎপাদকগুলোর গুনফল রুপে প্রকাশ করাকে উৎপাদকে বিশ্লেষণ বলে ।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44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85231" y="34613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82029" y="34613"/>
            <a:ext cx="552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6457" y="1048711"/>
            <a:ext cx="923330" cy="55117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লক্ষ্য করো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44895" y="835584"/>
            <a:ext cx="3438700" cy="5937999"/>
            <a:chOff x="6344895" y="835584"/>
            <a:chExt cx="3438700" cy="5937999"/>
          </a:xfrm>
        </p:grpSpPr>
        <p:sp>
          <p:nvSpPr>
            <p:cNvPr id="8" name="TextBox 7"/>
            <p:cNvSpPr txBox="1"/>
            <p:nvPr/>
          </p:nvSpPr>
          <p:spPr>
            <a:xfrm>
              <a:off x="7001302" y="1125136"/>
              <a:ext cx="900752" cy="65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895" y="2581633"/>
              <a:ext cx="3438700" cy="216223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895" y="4743873"/>
              <a:ext cx="3438700" cy="20297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895" y="835584"/>
              <a:ext cx="3438700" cy="174604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94" y="4403875"/>
            <a:ext cx="3438700" cy="2156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55" y="835584"/>
            <a:ext cx="3416296" cy="170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07" y="2675711"/>
            <a:ext cx="3455743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2" y="3229933"/>
            <a:ext cx="1499251" cy="1122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40" y="3229933"/>
            <a:ext cx="1621430" cy="1122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34" y="3229933"/>
            <a:ext cx="1508350" cy="1129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7" y="3229933"/>
            <a:ext cx="1420583" cy="1122991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2862"/>
              </p:ext>
            </p:extLst>
          </p:nvPr>
        </p:nvGraphicFramePr>
        <p:xfrm>
          <a:off x="2135396" y="2606722"/>
          <a:ext cx="2098193" cy="277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8" imgW="164880" imgH="215640" progId="Equation.3">
                  <p:embed/>
                </p:oleObj>
              </mc:Choice>
              <mc:Fallback>
                <p:oleObj name="Equation" r:id="rId8" imgW="164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5396" y="2606722"/>
                        <a:ext cx="2098193" cy="2778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72" y="3229933"/>
            <a:ext cx="1110175" cy="1122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64512" y="3229933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+</a:t>
            </a:r>
            <a:endParaRPr lang="en-US" sz="8000" dirty="0">
              <a:solidFill>
                <a:schemeClr val="bg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72398"/>
              </p:ext>
            </p:extLst>
          </p:nvPr>
        </p:nvGraphicFramePr>
        <p:xfrm>
          <a:off x="8371289" y="2561127"/>
          <a:ext cx="1899138" cy="277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1" imgW="164880" imgH="215640" progId="Equation.3">
                  <p:embed/>
                </p:oleObj>
              </mc:Choice>
              <mc:Fallback>
                <p:oleObj name="Equation" r:id="rId11" imgW="164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71289" y="2561127"/>
                        <a:ext cx="1899138" cy="2778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07475" y="409433"/>
            <a:ext cx="354841" cy="46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705971" y="2155035"/>
            <a:ext cx="2170686" cy="929359"/>
          </a:xfrm>
          <a:prstGeom prst="straightConnector1">
            <a:avLst/>
          </a:prstGeom>
          <a:ln w="76200">
            <a:solidFill>
              <a:schemeClr val="accent4">
                <a:lumMod val="75000"/>
                <a:alpha val="8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7476" y="2133985"/>
            <a:ext cx="678816" cy="94852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32849" y="2097985"/>
            <a:ext cx="506437" cy="98640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122426" y="551764"/>
            <a:ext cx="1201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202658" y="1899138"/>
            <a:ext cx="225084" cy="118525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723163" y="1842868"/>
            <a:ext cx="942143" cy="119343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237140" y="1899138"/>
            <a:ext cx="5040882" cy="13788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620360" y="749545"/>
            <a:ext cx="10951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3895" y="5598192"/>
            <a:ext cx="11943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</a:t>
            </a:r>
            <a:r>
              <a:rPr lang="bn-BD" sz="66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দম ফুলটি 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 পদে </a:t>
            </a: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 </a:t>
            </a:r>
            <a:endParaRPr lang="en-US" sz="66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420837" y="4553372"/>
            <a:ext cx="615299" cy="1044820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215</Words>
  <Application>Microsoft Office PowerPoint</Application>
  <PresentationFormat>Widescreen</PresentationFormat>
  <Paragraphs>94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NikoshBAN</vt:lpstr>
      <vt:lpstr>NikoshLightBAN</vt:lpstr>
      <vt:lpstr>Times New Roman</vt:lpstr>
      <vt:lpstr>Vrinda</vt:lpstr>
      <vt:lpstr>Wingdings 3</vt:lpstr>
      <vt:lpstr>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Telephone Shilpa Sangstha,Limited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100</cp:revision>
  <dcterms:created xsi:type="dcterms:W3CDTF">2013-12-13T03:13:40Z</dcterms:created>
  <dcterms:modified xsi:type="dcterms:W3CDTF">2013-12-17T04:01:32Z</dcterms:modified>
</cp:coreProperties>
</file>