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6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OEL" initials="D" lastIdx="4" clrIdx="0">
    <p:extLst>
      <p:ext uri="{19B8F6BF-5375-455C-9EA6-DF929625EA0E}">
        <p15:presenceInfo xmlns:p15="http://schemas.microsoft.com/office/powerpoint/2012/main" userId="DOE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935" autoAdjust="0"/>
  </p:normalViewPr>
  <p:slideViewPr>
    <p:cSldViewPr snapToGrid="0" showGuides="1">
      <p:cViewPr varScale="1">
        <p:scale>
          <a:sx n="82" d="100"/>
          <a:sy n="82" d="100"/>
        </p:scale>
        <p:origin x="39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3-12-18T08:04:55.347" idx="4">
    <p:pos x="10" y="10"/>
    <p:text/>
    <p:extLst>
      <p:ext uri="{C676402C-5697-4E1C-873F-D02D1690AC5C}">
        <p15:threadingInfo xmlns:p15="http://schemas.microsoft.com/office/powerpoint/2012/main" timeZoneBias="-36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918597-A376-4684-B5D1-91909FF7C02C}" type="doc">
      <dgm:prSet loTypeId="urn:microsoft.com/office/officeart/2005/8/layout/pList2" loCatId="list" qsTypeId="urn:microsoft.com/office/officeart/2005/8/quickstyle/simple1" qsCatId="simple" csTypeId="urn:microsoft.com/office/officeart/2005/8/colors/accent1_2" csCatId="accent1" phldr="1"/>
      <dgm:spPr/>
    </dgm:pt>
    <dgm:pt modelId="{9C0EE2BC-A8F6-4BE0-AA21-579282199A8E}" type="pres">
      <dgm:prSet presAssocID="{F8918597-A376-4684-B5D1-91909FF7C02C}" presName="Name0" presStyleCnt="0">
        <dgm:presLayoutVars>
          <dgm:dir/>
          <dgm:resizeHandles val="exact"/>
        </dgm:presLayoutVars>
      </dgm:prSet>
      <dgm:spPr/>
    </dgm:pt>
  </dgm:ptLst>
  <dgm:cxnLst>
    <dgm:cxn modelId="{D44F5090-7BFF-4535-9BC8-F50A93AB8D21}" type="presOf" srcId="{F8918597-A376-4684-B5D1-91909FF7C02C}" destId="{9C0EE2BC-A8F6-4BE0-AA21-579282199A8E}" srcOrd="0" destOrd="0" presId="urn:microsoft.com/office/officeart/2005/8/layout/p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  <dgm:cat type="picture" pri="24000"/>
    <dgm:cat type="pictureconvert" pri="2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54FFAE-6B5A-4F25-9D7A-09BF7B62A730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A25211-4EEA-48BA-9BDC-A95C362E64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749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A25211-4EEA-48BA-9BDC-A95C362E648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732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F7AE3864-C566-4E76-A8C9-5CE628558F31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00E1-6C65-4A62-9A5A-FAB6B9C2A6D5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25400" ty="6350" sx="71000" sy="71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4234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E3864-C566-4E76-A8C9-5CE628558F31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00E1-6C65-4A62-9A5A-FAB6B9C2A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237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E3864-C566-4E76-A8C9-5CE628558F31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00E1-6C65-4A62-9A5A-FAB6B9C2A6D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4407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E3864-C566-4E76-A8C9-5CE628558F31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00E1-6C65-4A62-9A5A-FAB6B9C2A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243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E3864-C566-4E76-A8C9-5CE628558F31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00E1-6C65-4A62-9A5A-FAB6B9C2A6D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25400" ty="6350" sx="71000" sy="71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2145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E3864-C566-4E76-A8C9-5CE628558F31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00E1-6C65-4A62-9A5A-FAB6B9C2A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673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E3864-C566-4E76-A8C9-5CE628558F31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00E1-6C65-4A62-9A5A-FAB6B9C2A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66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E3864-C566-4E76-A8C9-5CE628558F31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00E1-6C65-4A62-9A5A-FAB6B9C2A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287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E3864-C566-4E76-A8C9-5CE628558F31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00E1-6C65-4A62-9A5A-FAB6B9C2A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870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E3864-C566-4E76-A8C9-5CE628558F31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00E1-6C65-4A62-9A5A-FAB6B9C2A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192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/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E3864-C566-4E76-A8C9-5CE628558F31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00E1-6C65-4A62-9A5A-FAB6B9C2A6D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7142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7AE3864-C566-4E76-A8C9-5CE628558F31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86A00E1-6C65-4A62-9A5A-FAB6B9C2A6D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25243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19" r:id="rId1"/>
    <p:sldLayoutId id="2147484020" r:id="rId2"/>
    <p:sldLayoutId id="2147484021" r:id="rId3"/>
    <p:sldLayoutId id="2147484022" r:id="rId4"/>
    <p:sldLayoutId id="2147484023" r:id="rId5"/>
    <p:sldLayoutId id="2147484024" r:id="rId6"/>
    <p:sldLayoutId id="2147484025" r:id="rId7"/>
    <p:sldLayoutId id="2147484026" r:id="rId8"/>
    <p:sldLayoutId id="2147484027" r:id="rId9"/>
    <p:sldLayoutId id="2147484028" r:id="rId10"/>
    <p:sldLayoutId id="214748402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diagramLayout" Target="../diagrams/layout1.xml"/><Relationship Id="rId7" Type="http://schemas.openxmlformats.org/officeDocument/2006/relationships/image" Target="../media/image7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9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" y="347241"/>
            <a:ext cx="9404816" cy="6266919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  <a:ln w="76200" cap="rnd">
            <a:solidFill>
              <a:schemeClr val="accent2">
                <a:lumMod val="60000"/>
                <a:lumOff val="40000"/>
              </a:schemeClr>
            </a:solidFill>
            <a:prstDash val="lgDashDotDot"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692198" y="1965523"/>
            <a:ext cx="25450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i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endParaRPr lang="en-US" sz="8000" i="1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Horizontal Scroll 6"/>
          <p:cNvSpPr/>
          <p:nvPr/>
        </p:nvSpPr>
        <p:spPr>
          <a:xfrm>
            <a:off x="692198" y="1843847"/>
            <a:ext cx="2846231" cy="1323439"/>
          </a:xfrm>
          <a:prstGeom prst="horizontalScroll">
            <a:avLst/>
          </a:prstGeom>
          <a:noFill/>
          <a:ln w="57150">
            <a:solidFill>
              <a:schemeClr val="tx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7672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" y="283676"/>
            <a:ext cx="11996928" cy="1400530"/>
          </a:xfrm>
          <a:solidFill>
            <a:schemeClr val="bg2">
              <a:lumMod val="75000"/>
            </a:schemeClr>
          </a:solidFill>
          <a:ln w="76200">
            <a:solidFill>
              <a:srgbClr val="FFC000"/>
            </a:solidFill>
          </a:ln>
        </p:spPr>
        <p:txBody>
          <a:bodyPr>
            <a:normAutofit/>
          </a:bodyPr>
          <a:lstStyle/>
          <a:p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</a:t>
            </a:r>
            <a:r>
              <a:rPr lang="bn-BD" sz="9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সবাই কে ধন্যবাদ</a:t>
            </a:r>
            <a:endParaRPr lang="en-US" sz="9600" i="1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4694" y="1797205"/>
            <a:ext cx="5578997" cy="4712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86342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7440" y="170545"/>
            <a:ext cx="9692639" cy="1400530"/>
          </a:xfrm>
          <a:solidFill>
            <a:schemeClr val="accent1">
              <a:lumMod val="40000"/>
              <a:lumOff val="60000"/>
            </a:schemeClr>
          </a:solidFill>
          <a:ln w="76200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bn-BD" sz="8800" i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r>
              <a:rPr lang="en-US" sz="8800" i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</a:t>
            </a:r>
            <a:r>
              <a:rPr lang="bn-BD" sz="8800" i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8800" i="1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884358"/>
            <a:ext cx="11618975" cy="300768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Palace Script MT" panose="030303020206070C0B05" pitchFamily="66" charset="0"/>
              </a:rPr>
              <a:t>              </a:t>
            </a:r>
            <a:r>
              <a:rPr lang="bn-BD" sz="4800" dirty="0" smtClean="0">
                <a:solidFill>
                  <a:srgbClr val="00B0F0"/>
                </a:solidFill>
                <a:latin typeface="Palace Script MT" panose="030303020206070C0B05" pitchFamily="66" charset="0"/>
              </a:rPr>
              <a:t>মোঃ হাসান ইবনে নুর</a:t>
            </a:r>
            <a:r>
              <a:rPr lang="en-US" sz="4800" dirty="0" smtClean="0">
                <a:solidFill>
                  <a:srgbClr val="00B0F0"/>
                </a:solidFill>
                <a:latin typeface="Palace Script MT" panose="030303020206070C0B05" pitchFamily="66" charset="0"/>
              </a:rPr>
              <a:t>  </a:t>
            </a:r>
            <a:endParaRPr lang="bn-BD" sz="4800" dirty="0" smtClean="0">
              <a:solidFill>
                <a:srgbClr val="00B0F0"/>
              </a:solidFill>
              <a:latin typeface="Palace Script MT" panose="030303020206070C0B05" pitchFamily="66" charset="0"/>
            </a:endParaRPr>
          </a:p>
          <a:p>
            <a:pPr marL="658368" lvl="3" indent="0">
              <a:buNone/>
            </a:pPr>
            <a:r>
              <a:rPr lang="bn-BD" sz="2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      </a:t>
            </a:r>
            <a:r>
              <a:rPr lang="en-US" sz="2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</a:t>
            </a:r>
            <a:r>
              <a:rPr lang="en-US" sz="52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r>
              <a:rPr lang="bn-BD" sz="52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bn-BD" sz="4800" dirty="0" smtClean="0">
                <a:solidFill>
                  <a:schemeClr val="accent4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সহকারি শিক্ষক</a:t>
            </a:r>
            <a:r>
              <a:rPr lang="bn-BD" sz="48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en-US" sz="48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                        </a:t>
            </a:r>
            <a:r>
              <a:rPr lang="bn-BD" sz="65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বঙ্গবন্ধু উচ্চ বিদ্যালয়</a:t>
            </a:r>
            <a:r>
              <a:rPr lang="en-US" sz="65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       </a:t>
            </a:r>
            <a:r>
              <a:rPr lang="bn-BD" sz="65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মেলান্দহ, জামাল পুর।   </a:t>
            </a:r>
            <a:endParaRPr lang="en-US" sz="65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88576" y="1884358"/>
            <a:ext cx="4962175" cy="2848826"/>
          </a:xfrm>
        </p:spPr>
        <p:txBody>
          <a:bodyPr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sz="58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58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শ্রেণিঃ৭ম</a:t>
            </a:r>
            <a:r>
              <a:rPr lang="bn-BD" sz="36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</a:t>
            </a:r>
            <a:r>
              <a:rPr lang="bn-BD" sz="5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বিষয়ঃবাংলা ১ম</a:t>
            </a:r>
          </a:p>
          <a:p>
            <a:pPr marL="0" indent="0">
              <a:buNone/>
            </a:pPr>
            <a:r>
              <a:rPr lang="bn-BD" sz="5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সময়ঃ ৫০ মিনিট</a:t>
            </a:r>
            <a:endParaRPr lang="bn-BD" sz="52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bn-BD" sz="5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তাং -১৮-১২-২০১৩ ইং</a:t>
            </a:r>
          </a:p>
        </p:txBody>
      </p:sp>
      <p:sp>
        <p:nvSpPr>
          <p:cNvPr id="7" name="Flowchart: Sort 6"/>
          <p:cNvSpPr/>
          <p:nvPr/>
        </p:nvSpPr>
        <p:spPr>
          <a:xfrm>
            <a:off x="5809487" y="1644227"/>
            <a:ext cx="487680" cy="3247814"/>
          </a:xfrm>
          <a:prstGeom prst="flowChartSor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94" r="1194"/>
          <a:stretch/>
        </p:blipFill>
        <p:spPr>
          <a:xfrm>
            <a:off x="329184" y="291690"/>
            <a:ext cx="1850136" cy="1158240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66956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2528" y="1461752"/>
            <a:ext cx="3993116" cy="3736376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  <p:sp>
        <p:nvSpPr>
          <p:cNvPr id="2" name="Right Arrow 1"/>
          <p:cNvSpPr/>
          <p:nvPr/>
        </p:nvSpPr>
        <p:spPr>
          <a:xfrm>
            <a:off x="716280" y="2727960"/>
            <a:ext cx="1874520" cy="1203960"/>
          </a:xfrm>
          <a:prstGeom prst="rightArrow">
            <a:avLst/>
          </a:prstGeom>
          <a:solidFill>
            <a:srgbClr val="FF0000"/>
          </a:soli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641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1649" y="847905"/>
            <a:ext cx="9433560" cy="2138997"/>
          </a:xfrm>
          <a:gradFill flip="none" rotWithShape="1">
            <a:gsLst>
              <a:gs pos="0">
                <a:schemeClr val="accent3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3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3">
                  <a:lumMod val="60000"/>
                  <a:lumOff val="4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76200"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anchor="t">
            <a:normAutofit/>
          </a:bodyPr>
          <a:lstStyle/>
          <a:p>
            <a:pPr algn="l">
              <a:lnSpc>
                <a:spcPct val="150000"/>
              </a:lnSpc>
            </a:pP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</a:t>
            </a:r>
            <a:r>
              <a:rPr lang="bn-BD" sz="88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পাঠের শিরোনাম</a:t>
            </a:r>
            <a:endParaRPr lang="en-US" sz="88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9932" y="4893285"/>
            <a:ext cx="10384675" cy="1658253"/>
          </a:xfr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l"/>
            <a:r>
              <a:rPr lang="bn-BD" dirty="0" smtClean="0"/>
              <a:t>                </a:t>
            </a:r>
            <a:r>
              <a:rPr lang="en-US" dirty="0" smtClean="0"/>
              <a:t>		</a:t>
            </a: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bn-BD" sz="6000" dirty="0" smtClean="0">
                <a:solidFill>
                  <a:srgbClr val="FF0000"/>
                </a:solidFill>
              </a:rPr>
              <a:t>লাইব্রেরি</a:t>
            </a:r>
            <a:endParaRPr lang="en-US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6589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" y="2052918"/>
            <a:ext cx="11841480" cy="358207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bn-BD" sz="4800" dirty="0" smtClean="0">
                <a:solidFill>
                  <a:schemeClr val="bg2">
                    <a:lumMod val="25000"/>
                    <a:lumOff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 </a:t>
            </a:r>
            <a:r>
              <a:rPr lang="bn-BD" sz="4800" dirty="0" smtClean="0">
                <a:solidFill>
                  <a:schemeClr val="bg2">
                    <a:lumMod val="25000"/>
                    <a:lumOff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শেষে শিক্ষা</a:t>
            </a:r>
            <a:r>
              <a:rPr lang="en-US" sz="4800" dirty="0" smtClean="0">
                <a:solidFill>
                  <a:schemeClr val="bg2">
                    <a:lumMod val="25000"/>
                    <a:lumOff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র্থীরা</a:t>
            </a:r>
            <a:r>
              <a:rPr lang="bn-BD" sz="4800" dirty="0" smtClean="0">
                <a:solidFill>
                  <a:schemeClr val="bg2">
                    <a:lumMod val="25000"/>
                    <a:lumOff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------------------</a:t>
            </a:r>
          </a:p>
          <a:p>
            <a:pPr marL="0" indent="0">
              <a:buNone/>
            </a:pPr>
            <a:r>
              <a:rPr lang="bn-BD" sz="4800" dirty="0" smtClean="0">
                <a:solidFill>
                  <a:schemeClr val="bg2">
                    <a:lumMod val="25000"/>
                    <a:lumOff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১। লাইব্রেরি কি তা বলতে পারবে। </a:t>
            </a:r>
          </a:p>
          <a:p>
            <a:pPr marL="0" indent="0">
              <a:buNone/>
            </a:pPr>
            <a:r>
              <a:rPr lang="bn-BD" sz="4800" dirty="0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   ২।</a:t>
            </a:r>
            <a:r>
              <a:rPr lang="bn-BD" sz="4800" dirty="0" smtClean="0">
                <a:solidFill>
                  <a:schemeClr val="bg2">
                    <a:lumMod val="25000"/>
                    <a:lumOff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সাধার</a:t>
            </a:r>
            <a:r>
              <a:rPr lang="en-US" sz="4800" dirty="0" smtClean="0">
                <a:solidFill>
                  <a:schemeClr val="bg2">
                    <a:lumMod val="25000"/>
                    <a:lumOff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ণ</a:t>
            </a:r>
            <a:r>
              <a:rPr lang="bn-BD" sz="4800" dirty="0" smtClean="0">
                <a:solidFill>
                  <a:schemeClr val="bg2">
                    <a:lumMod val="25000"/>
                    <a:lumOff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লাইব্রেরি</a:t>
            </a:r>
            <a:r>
              <a:rPr lang="en-US" sz="4800" dirty="0" smtClean="0">
                <a:solidFill>
                  <a:schemeClr val="bg2">
                    <a:lumMod val="25000"/>
                    <a:lumOff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bn-BD" sz="4800" dirty="0" smtClean="0">
                <a:solidFill>
                  <a:schemeClr val="bg2">
                    <a:lumMod val="25000"/>
                    <a:lumOff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সুবিধা </a:t>
            </a:r>
            <a:r>
              <a:rPr lang="en-US" sz="4800" dirty="0" smtClean="0">
                <a:solidFill>
                  <a:schemeClr val="bg2">
                    <a:lumMod val="25000"/>
                    <a:lumOff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 </a:t>
            </a:r>
            <a:r>
              <a:rPr lang="en-US" sz="4800" dirty="0" err="1" smtClean="0">
                <a:solidFill>
                  <a:schemeClr val="bg2">
                    <a:lumMod val="25000"/>
                    <a:lumOff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4800" dirty="0" smtClean="0">
                <a:solidFill>
                  <a:schemeClr val="bg2">
                    <a:lumMod val="25000"/>
                    <a:lumOff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solidFill>
                  <a:schemeClr val="bg2">
                    <a:lumMod val="25000"/>
                    <a:lumOff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তা</a:t>
            </a:r>
            <a:r>
              <a:rPr lang="en-US" sz="4800" dirty="0" smtClean="0">
                <a:solidFill>
                  <a:schemeClr val="bg2">
                    <a:lumMod val="25000"/>
                    <a:lumOff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800" dirty="0">
                <a:solidFill>
                  <a:schemeClr val="bg2">
                    <a:lumMod val="25000"/>
                    <a:lumOff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এই বলতে </a:t>
            </a:r>
            <a:r>
              <a:rPr lang="bn-BD" sz="4800" dirty="0" smtClean="0">
                <a:solidFill>
                  <a:schemeClr val="bg2">
                    <a:lumMod val="25000"/>
                    <a:lumOff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bn-BD" sz="4800" dirty="0" smtClean="0">
                <a:solidFill>
                  <a:schemeClr val="bg2">
                    <a:lumMod val="25000"/>
                    <a:lumOff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4800" dirty="0" smtClean="0">
              <a:solidFill>
                <a:schemeClr val="bg2">
                  <a:lumMod val="25000"/>
                  <a:lumOff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en-US" sz="4800" dirty="0">
                <a:solidFill>
                  <a:schemeClr val="bg2">
                    <a:lumMod val="25000"/>
                    <a:lumOff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smtClean="0">
                <a:solidFill>
                  <a:schemeClr val="bg2">
                    <a:lumMod val="25000"/>
                    <a:lumOff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3।ব্যাক্তি </a:t>
            </a:r>
            <a:r>
              <a:rPr lang="en-US" sz="4800" dirty="0" err="1" smtClean="0">
                <a:solidFill>
                  <a:schemeClr val="bg2">
                    <a:lumMod val="25000"/>
                    <a:lumOff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গত</a:t>
            </a:r>
            <a:r>
              <a:rPr lang="en-US" sz="4800" dirty="0" smtClean="0">
                <a:solidFill>
                  <a:schemeClr val="bg2">
                    <a:lumMod val="25000"/>
                    <a:lumOff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solidFill>
                  <a:schemeClr val="bg2">
                    <a:lumMod val="25000"/>
                    <a:lumOff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লাইব্রেরির</a:t>
            </a:r>
            <a:r>
              <a:rPr lang="en-US" sz="4800" dirty="0" smtClean="0">
                <a:solidFill>
                  <a:schemeClr val="bg2">
                    <a:lumMod val="25000"/>
                    <a:lumOff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solidFill>
                  <a:schemeClr val="bg2">
                    <a:lumMod val="25000"/>
                    <a:lumOff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সুবিধা</a:t>
            </a:r>
            <a:r>
              <a:rPr lang="en-US" sz="4800" dirty="0" smtClean="0">
                <a:solidFill>
                  <a:schemeClr val="bg2">
                    <a:lumMod val="25000"/>
                    <a:lumOff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solidFill>
                  <a:schemeClr val="bg2">
                    <a:lumMod val="25000"/>
                    <a:lumOff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গুলো</a:t>
            </a:r>
            <a:r>
              <a:rPr lang="en-US" sz="4800" dirty="0" smtClean="0">
                <a:solidFill>
                  <a:schemeClr val="bg2">
                    <a:lumMod val="25000"/>
                    <a:lumOff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কি </a:t>
            </a:r>
            <a:r>
              <a:rPr lang="en-US" sz="4800" dirty="0" err="1" smtClean="0">
                <a:solidFill>
                  <a:schemeClr val="bg2">
                    <a:lumMod val="25000"/>
                    <a:lumOff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তা</a:t>
            </a:r>
            <a:r>
              <a:rPr lang="en-US" sz="4800" dirty="0" smtClean="0">
                <a:solidFill>
                  <a:schemeClr val="bg2">
                    <a:lumMod val="25000"/>
                    <a:lumOff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solidFill>
                  <a:schemeClr val="bg2">
                    <a:lumMod val="25000"/>
                    <a:lumOff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en-US" sz="4800" dirty="0" smtClean="0">
                <a:solidFill>
                  <a:schemeClr val="bg2">
                    <a:lumMod val="25000"/>
                    <a:lumOff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solidFill>
                  <a:schemeClr val="bg2">
                    <a:lumMod val="25000"/>
                    <a:lumOff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4800" dirty="0" smtClean="0">
                <a:solidFill>
                  <a:schemeClr val="bg2">
                    <a:lumMod val="25000"/>
                    <a:lumOff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4800" dirty="0">
              <a:solidFill>
                <a:schemeClr val="bg2">
                  <a:lumMod val="25000"/>
                  <a:lumOff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8926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43" y="60038"/>
            <a:ext cx="12124457" cy="1400530"/>
          </a:xfrm>
          <a:solidFill>
            <a:schemeClr val="accent1">
              <a:lumMod val="75000"/>
            </a:schemeClr>
          </a:solidFill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8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BD" sz="8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8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ছবিতে কি </a:t>
            </a:r>
            <a:r>
              <a:rPr lang="en-US" sz="88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দেখতে</a:t>
            </a:r>
            <a:r>
              <a:rPr lang="en-US" sz="8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8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পাচ্ছ</a:t>
            </a:r>
            <a:r>
              <a:rPr lang="en-US" sz="8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8800" dirty="0">
              <a:solidFill>
                <a:schemeClr val="accent2">
                  <a:lumMod val="60000"/>
                  <a:lumOff val="4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43362" y="4972037"/>
            <a:ext cx="45442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i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BD" sz="4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পারিবারিক লাইব্রেরি</a:t>
            </a:r>
            <a:endParaRPr lang="en-US" sz="4800" i="1" dirty="0">
              <a:solidFill>
                <a:schemeClr val="accent1">
                  <a:lumMod val="40000"/>
                  <a:lumOff val="6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338724" y="4945746"/>
            <a:ext cx="42092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i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BD" sz="4800" i="1" dirty="0" smtClean="0"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ব্যাক্তিগত লাইব্রেরি</a:t>
            </a:r>
            <a:endParaRPr lang="en-US" sz="4800" i="1" dirty="0">
              <a:solidFill>
                <a:srgbClr val="FFC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3504913799"/>
              </p:ext>
            </p:extLst>
          </p:nvPr>
        </p:nvGraphicFramePr>
        <p:xfrm>
          <a:off x="-5106823" y="5704534"/>
          <a:ext cx="11137103" cy="1235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" t="-3519" r="-342" b="983"/>
          <a:stretch/>
        </p:blipFill>
        <p:spPr>
          <a:xfrm>
            <a:off x="67543" y="1967696"/>
            <a:ext cx="3803011" cy="236123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0638" y="2181574"/>
            <a:ext cx="3574471" cy="2023836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00" r="441"/>
          <a:stretch/>
        </p:blipFill>
        <p:spPr>
          <a:xfrm>
            <a:off x="8245193" y="2064132"/>
            <a:ext cx="3769328" cy="234867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8171727" y="4945746"/>
            <a:ext cx="38598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bn-BD" sz="4800" i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r>
              <a:rPr lang="bn-BD" sz="4800" i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সাধারন লাইব্রেরি</a:t>
            </a:r>
            <a:endParaRPr lang="en-US" sz="4800" i="1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692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/>
      <p:bldP spid="8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5256" y="850392"/>
            <a:ext cx="10058400" cy="1237488"/>
          </a:xfrm>
          <a:solidFill>
            <a:schemeClr val="accent2">
              <a:lumMod val="20000"/>
              <a:lumOff val="80000"/>
            </a:schemeClr>
          </a:solidFill>
          <a:ln w="76200">
            <a:solidFill>
              <a:srgbClr val="FF0000"/>
            </a:solidFill>
          </a:ln>
        </p:spPr>
        <p:txBody>
          <a:bodyPr anchor="t">
            <a:normAutofit fontScale="90000"/>
          </a:bodyPr>
          <a:lstStyle/>
          <a:p>
            <a:pPr algn="l"/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 </a:t>
            </a:r>
            <a:r>
              <a:rPr lang="bn-BD" sz="9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দলীয় কাজ</a:t>
            </a:r>
            <a:endParaRPr lang="en-US" sz="96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0288" y="4734837"/>
            <a:ext cx="11131964" cy="1966587"/>
          </a:xfrm>
        </p:spPr>
        <p:txBody>
          <a:bodyPr>
            <a:normAutofit/>
          </a:bodyPr>
          <a:lstStyle/>
          <a:p>
            <a:pPr algn="l"/>
            <a:r>
              <a:rPr lang="bn-BD" sz="7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ব্যাক্তি গত লাইব্রেরির ৫টি সুবিধা লিখ।  </a:t>
            </a:r>
            <a:endParaRPr lang="en-US" sz="72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5-Point Star 4"/>
          <p:cNvSpPr/>
          <p:nvPr/>
        </p:nvSpPr>
        <p:spPr>
          <a:xfrm>
            <a:off x="0" y="3200400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4959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1252728"/>
          </a:xfrm>
          <a:solidFill>
            <a:schemeClr val="accent3">
              <a:lumMod val="50000"/>
            </a:schemeClr>
          </a:solidFill>
          <a:ln w="76200">
            <a:solidFill>
              <a:schemeClr val="tx2">
                <a:lumMod val="25000"/>
              </a:schemeClr>
            </a:solidFill>
          </a:ln>
        </p:spPr>
        <p:txBody>
          <a:bodyPr anchor="t">
            <a:normAutofit/>
          </a:bodyPr>
          <a:lstStyle/>
          <a:p>
            <a:pPr algn="l"/>
            <a:r>
              <a:rPr lang="bn-BD" sz="4400" dirty="0" smtClean="0"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             </a:t>
            </a:r>
            <a:r>
              <a:rPr lang="bn-BD" sz="8800" i="1" dirty="0" smtClean="0"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মূল্যায়ন </a:t>
            </a:r>
            <a:endParaRPr lang="en-US" sz="8800" i="1" dirty="0">
              <a:solidFill>
                <a:srgbClr val="FFC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6304" y="2596896"/>
            <a:ext cx="11948160" cy="4108704"/>
          </a:xfrm>
          <a:solidFill>
            <a:schemeClr val="accent4"/>
          </a:solidFill>
          <a:ln w="57150">
            <a:solidFill>
              <a:srgbClr val="002060"/>
            </a:solidFill>
          </a:ln>
        </p:spPr>
        <p:txBody>
          <a:bodyPr>
            <a:noAutofit/>
          </a:bodyPr>
          <a:lstStyle/>
          <a:p>
            <a:pPr algn="l"/>
            <a:r>
              <a:rPr lang="bn-BD" sz="5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১। লাইব্রেরি কত প্রকার ?</a:t>
            </a:r>
          </a:p>
          <a:p>
            <a:pPr algn="l"/>
            <a:r>
              <a:rPr lang="bn-BD" sz="5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২।</a:t>
            </a:r>
            <a:r>
              <a:rPr lang="en-US" sz="5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5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ব্যক্তিগত লাইব্রেরি কাকে</a:t>
            </a:r>
            <a:r>
              <a:rPr lang="en-US" sz="5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5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বলে?</a:t>
            </a:r>
          </a:p>
          <a:p>
            <a:pPr algn="l"/>
            <a:r>
              <a:rPr lang="bn-BD" sz="5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৩।</a:t>
            </a:r>
            <a:r>
              <a:rPr lang="en-US" sz="5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5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সাধারণ জনগনের জ্ঞান স্পৃহা মেটানোর জন্য কোন</a:t>
            </a:r>
            <a:r>
              <a:rPr lang="en-US" sz="54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5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লাইব্রেরি প্রয়োজন?</a:t>
            </a:r>
          </a:p>
        </p:txBody>
      </p:sp>
    </p:spTree>
    <p:extLst>
      <p:ext uri="{BB962C8B-B14F-4D97-AF65-F5344CB8AC3E}">
        <p14:creationId xmlns:p14="http://schemas.microsoft.com/office/powerpoint/2010/main" val="4062092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950976"/>
            <a:ext cx="12192000" cy="1627633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t">
            <a:normAutofit/>
          </a:bodyPr>
          <a:lstStyle/>
          <a:p>
            <a:pPr algn="l"/>
            <a:r>
              <a:rPr lang="bn-BD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</a:t>
            </a:r>
            <a:r>
              <a:rPr lang="en-US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</a:t>
            </a:r>
            <a:r>
              <a:rPr lang="bn-BD" sz="9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বাড়ির কাজ</a:t>
            </a:r>
            <a:endParaRPr lang="en-US" sz="96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681984"/>
            <a:ext cx="12192000" cy="2706624"/>
          </a:xfrm>
          <a:solidFill>
            <a:schemeClr val="tx2">
              <a:lumMod val="75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	</a:t>
            </a:r>
            <a:r>
              <a:rPr lang="bn-BD" sz="4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লাইব্রেরি জাতির সভ্যতা ও উন্নতির মানদন্ড –উক্তিটি</a:t>
            </a:r>
            <a:r>
              <a:rPr lang="en-US" sz="4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ব্যাখ্যা কর?</a:t>
            </a:r>
            <a:endParaRPr lang="en-US" sz="48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0" y="442076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7638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A41AC481-B287-49C8-90EF-C669597D2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684</TotalTime>
  <Words>142</Words>
  <Application>Microsoft Office PowerPoint</Application>
  <PresentationFormat>Widescreen</PresentationFormat>
  <Paragraphs>27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Calibri</vt:lpstr>
      <vt:lpstr>NikoshBAN</vt:lpstr>
      <vt:lpstr>Palace Script MT</vt:lpstr>
      <vt:lpstr>Tw Cen MT</vt:lpstr>
      <vt:lpstr>Tw Cen MT Condensed</vt:lpstr>
      <vt:lpstr>Vrinda</vt:lpstr>
      <vt:lpstr>Wingdings 3</vt:lpstr>
      <vt:lpstr>Integral</vt:lpstr>
      <vt:lpstr>PowerPoint Presentation</vt:lpstr>
      <vt:lpstr>         পরিচিতি</vt:lpstr>
      <vt:lpstr>PowerPoint Presentation</vt:lpstr>
      <vt:lpstr>              পাঠের শিরোনাম</vt:lpstr>
      <vt:lpstr>PowerPoint Presentation</vt:lpstr>
      <vt:lpstr>    ছবিতে কি দেখতে পাচ্ছ?</vt:lpstr>
      <vt:lpstr>                   দলীয় কাজ</vt:lpstr>
      <vt:lpstr>                          মূল্যায়ন </vt:lpstr>
      <vt:lpstr>                বাড়ির কাজ</vt:lpstr>
      <vt:lpstr>              সবাই কে ধন্যবাদ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DOEL</dc:creator>
  <cp:lastModifiedBy>DOEL</cp:lastModifiedBy>
  <cp:revision>132</cp:revision>
  <dcterms:created xsi:type="dcterms:W3CDTF">2013-12-11T16:55:00Z</dcterms:created>
  <dcterms:modified xsi:type="dcterms:W3CDTF">2013-12-18T09:14:00Z</dcterms:modified>
</cp:coreProperties>
</file>