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5" r:id="rId3"/>
    <p:sldId id="263" r:id="rId4"/>
    <p:sldId id="268" r:id="rId5"/>
    <p:sldId id="278" r:id="rId6"/>
    <p:sldId id="260" r:id="rId7"/>
    <p:sldId id="261" r:id="rId8"/>
    <p:sldId id="262" r:id="rId9"/>
    <p:sldId id="270" r:id="rId10"/>
    <p:sldId id="269" r:id="rId11"/>
    <p:sldId id="257" r:id="rId12"/>
    <p:sldId id="271" r:id="rId13"/>
    <p:sldId id="272" r:id="rId14"/>
    <p:sldId id="277" r:id="rId15"/>
    <p:sldId id="273" r:id="rId16"/>
    <p:sldId id="274" r:id="rId17"/>
    <p:sldId id="276" r:id="rId18"/>
    <p:sldId id="267" r:id="rId19"/>
    <p:sldId id="259" r:id="rId20"/>
    <p:sldId id="264" r:id="rId21"/>
    <p:sldId id="275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0" autoAdjust="0"/>
  </p:normalViewPr>
  <p:slideViewPr>
    <p:cSldViewPr>
      <p:cViewPr>
        <p:scale>
          <a:sx n="50" d="100"/>
          <a:sy n="50" d="100"/>
        </p:scale>
        <p:origin x="-57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471DD-C158-40C7-8C21-07E1E037878E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393EF-6793-4714-8001-F03B1C9E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93EF-6793-4714-8001-F03B1C9EFD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4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DDD4-8EE9-4DD2-99E5-0B65DEA29F1A}" type="datetimeFigureOut">
              <a:rPr lang="en-US" smtClean="0"/>
              <a:t>14/12/2013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53BD-8E09-4295-8D42-C723089D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3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29.png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51555" y="163286"/>
            <a:ext cx="7926388" cy="1447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>
                <a:solidFill>
                  <a:prstClr val="black"/>
                </a:solidFill>
              </a:rPr>
              <a:t>Welcome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3505200" y="1774370"/>
            <a:ext cx="2438400" cy="1349829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>
                <a:solidFill>
                  <a:srgbClr val="002060"/>
                </a:solidFill>
              </a:rPr>
              <a:t>To</a:t>
            </a:r>
          </a:p>
        </p:txBody>
      </p:sp>
      <p:sp>
        <p:nvSpPr>
          <p:cNvPr id="4" name="Oval 3"/>
          <p:cNvSpPr/>
          <p:nvPr/>
        </p:nvSpPr>
        <p:spPr>
          <a:xfrm>
            <a:off x="2895600" y="3124200"/>
            <a:ext cx="3962400" cy="167640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rgbClr val="00B0F0"/>
                </a:solidFill>
              </a:rPr>
              <a:t>Math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949221"/>
            <a:ext cx="107632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05" y="5715000"/>
            <a:ext cx="107632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774370"/>
            <a:ext cx="1076325" cy="1000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5638800"/>
            <a:ext cx="1079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Doel-1612i3\Desktop\rose animated\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3" y="4802643"/>
            <a:ext cx="4095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39" y="2763609"/>
            <a:ext cx="6644368" cy="26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5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TRANSITION1-49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357"/>
            <a:ext cx="9144001" cy="63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Fi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0" y="228600"/>
            <a:ext cx="2585720" cy="255730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8471"/>
            <a:ext cx="3871912" cy="315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81000" y="914400"/>
            <a:ext cx="8229600" cy="1603248"/>
          </a:xfrm>
          <a:prstGeom prst="wedgeRectCallou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</a:rPr>
              <a:t>জোড়ায় কাজ 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86" y="2819400"/>
            <a:ext cx="86106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  </a:t>
            </a:r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কাহাকে বলে</a:t>
            </a:r>
            <a:endParaRPr lang="en-US" sz="7200" dirty="0"/>
          </a:p>
        </p:txBody>
      </p:sp>
      <p:sp>
        <p:nvSpPr>
          <p:cNvPr id="4" name="Flowchart: Connector 3"/>
          <p:cNvSpPr/>
          <p:nvPr/>
        </p:nvSpPr>
        <p:spPr>
          <a:xfrm>
            <a:off x="381000" y="2971800"/>
            <a:ext cx="1676400" cy="1447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ব</a:t>
            </a:r>
            <a:r>
              <a:rPr lang="bn-BD" dirty="0" smtClean="0">
                <a:solidFill>
                  <a:srgbClr val="7030A0"/>
                </a:solidFill>
              </a:rPr>
              <a:t>বৃত্ত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>
            <a:off x="2057400" y="3352800"/>
            <a:ext cx="533400" cy="190500"/>
          </a:xfrm>
          <a:prstGeom prst="bentConnector3">
            <a:avLst>
              <a:gd name="adj1" fmla="val 255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62000" y="5334000"/>
            <a:ext cx="77724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bn-BD" sz="4000" dirty="0" smtClean="0">
                <a:solidFill>
                  <a:srgbClr val="7030A0"/>
                </a:solidFill>
              </a:rPr>
              <a:t>ব্যসার্ধ একটি বৃত্ত অঙ্কন কর </a:t>
            </a:r>
            <a:endParaRPr lang="en-US" sz="4000" dirty="0">
              <a:solidFill>
                <a:srgbClr val="7030A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43000" y="5943600"/>
            <a:ext cx="2743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718457" y="5638800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6200" y="1828800"/>
            <a:ext cx="1371600" cy="7894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3200" dirty="0" smtClean="0">
                <a:solidFill>
                  <a:srgbClr val="002060"/>
                </a:solidFill>
              </a:rPr>
              <a:t>সমাধান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0" y="1143000"/>
            <a:ext cx="7620000" cy="228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নির্দিষ্ট বিন্দু ধেকে সমদুরত্ব বজায়  রেখে কোনো বিব্দু যে আবদ্ধ পথ চিত্রিত করে তাই বৃত্ত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038600" y="3886200"/>
            <a:ext cx="3429000" cy="28194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।</a:t>
            </a:r>
            <a:r>
              <a:rPr lang="bn-BD" dirty="0" smtClean="0">
                <a:solidFill>
                  <a:schemeClr val="tx1"/>
                </a:solidFill>
              </a:rPr>
              <a:t>। 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114800" y="5312229"/>
            <a:ext cx="1752600" cy="21227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537857" y="5317672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sz="3200" b="1" dirty="0" err="1">
                <a:solidFill>
                  <a:srgbClr val="C00000"/>
                </a:solidFill>
              </a:rPr>
              <a:t>a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800600"/>
            <a:ext cx="2362200" cy="381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9200" y="4615152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692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40604"/>
              </p:ext>
            </p:extLst>
          </p:nvPr>
        </p:nvGraphicFramePr>
        <p:xfrm>
          <a:off x="869950" y="2997200"/>
          <a:ext cx="7405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7405560" imgH="863640" progId="Package">
                  <p:embed/>
                </p:oleObj>
              </mc:Choice>
              <mc:Fallback>
                <p:oleObj name="Packager Shell Object" showAsIcon="1" r:id="rId4" imgW="740556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9950" y="2997200"/>
                        <a:ext cx="74056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609600" y="-76200"/>
            <a:ext cx="7543800" cy="251460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 </a:t>
            </a:r>
            <a:r>
              <a:rPr lang="bn-BD" sz="6000" b="1" dirty="0" smtClean="0">
                <a:solidFill>
                  <a:srgbClr val="002060"/>
                </a:solidFill>
              </a:rPr>
              <a:t>দলীয় কাজ </a:t>
            </a:r>
            <a:endParaRPr lang="en-US" sz="6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295400" y="2590800"/>
            <a:ext cx="7086600" cy="426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916" y="2690620"/>
            <a:ext cx="4038600" cy="3352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 flipH="1" flipV="1">
            <a:off x="3048916" y="4367020"/>
            <a:ext cx="3999584" cy="176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5"/>
          </p:cNvCxnSpPr>
          <p:nvPr/>
        </p:nvCxnSpPr>
        <p:spPr>
          <a:xfrm flipH="1">
            <a:off x="3664231" y="5552414"/>
            <a:ext cx="2831846" cy="376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5096483" y="3886201"/>
            <a:ext cx="457200" cy="52427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o</a:t>
            </a:r>
            <a:r>
              <a:rPr lang="en-US" dirty="0" err="1" smtClean="0"/>
              <a:t>o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 flipH="1">
            <a:off x="7239000" y="4364753"/>
            <a:ext cx="4953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209800" y="4354286"/>
            <a:ext cx="6858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767049" y="5341596"/>
            <a:ext cx="996043" cy="44960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444343" y="5516467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D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endCxn id="12" idx="6"/>
          </p:cNvCxnSpPr>
          <p:nvPr/>
        </p:nvCxnSpPr>
        <p:spPr>
          <a:xfrm flipH="1">
            <a:off x="3763092" y="4384676"/>
            <a:ext cx="1476282" cy="118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239374" y="4386333"/>
            <a:ext cx="1292999" cy="11301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905000" y="5943600"/>
            <a:ext cx="6172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4000" dirty="0" smtClean="0">
                <a:solidFill>
                  <a:srgbClr val="0070C0"/>
                </a:solidFill>
              </a:rPr>
              <a:t>চিত্র হতে দেখাওযে </a:t>
            </a:r>
            <a:r>
              <a:rPr lang="en-US" sz="4000" dirty="0" smtClean="0">
                <a:solidFill>
                  <a:srgbClr val="0070C0"/>
                </a:solidFill>
              </a:rPr>
              <a:t>AB&gt;CD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10" grpId="0" animBg="1"/>
      <p:bldP spid="11" grpId="0"/>
      <p:bldP spid="12" grpId="0"/>
      <p:bldP spid="1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76200"/>
            <a:ext cx="3962400" cy="1447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মুল্যয়ন 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বৃত্তের কেন্দ্রে কত ডিগ্রি কোণ উতপন্ন হয় ?		(ক)৯০(খ)১৮০(গ)২৭০),(</a:t>
            </a:r>
            <a:r>
              <a:rPr lang="bn-BD" sz="4800" dirty="0">
                <a:solidFill>
                  <a:prstClr val="black"/>
                </a:solidFill>
              </a:rPr>
              <a:t>ঘ</a:t>
            </a:r>
            <a:r>
              <a:rPr lang="bn-BD" sz="4800" dirty="0" smtClean="0">
                <a:solidFill>
                  <a:schemeClr val="tx1"/>
                </a:solidFill>
              </a:rPr>
              <a:t>)৩৬০ </a:t>
            </a:r>
            <a:r>
              <a:rPr lang="bn-BD" dirty="0" smtClean="0"/>
              <a:t> </a:t>
            </a:r>
            <a:r>
              <a:rPr lang="bn-BD" sz="4000" dirty="0" smtClean="0">
                <a:solidFill>
                  <a:srgbClr val="002060"/>
                </a:solidFill>
              </a:rPr>
              <a:t>ঘ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307">
            <a:off x="11438141" y="2241824"/>
            <a:ext cx="1049337" cy="102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72000"/>
            <a:ext cx="91440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prstClr val="black"/>
                </a:solidFill>
              </a:rPr>
              <a:t>বৃত্তের</a:t>
            </a:r>
            <a:r>
              <a:rPr lang="en-US" sz="4800" dirty="0" smtClean="0">
                <a:solidFill>
                  <a:prstClr val="black"/>
                </a:solidFill>
              </a:rPr>
              <a:t>--  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3600" dirty="0" smtClean="0">
                <a:solidFill>
                  <a:prstClr val="black"/>
                </a:solidFill>
              </a:rPr>
              <a:t>i)</a:t>
            </a:r>
            <a:r>
              <a:rPr lang="bn-BD" sz="3600" dirty="0" smtClean="0">
                <a:solidFill>
                  <a:prstClr val="black"/>
                </a:solidFill>
              </a:rPr>
              <a:t>ব্যস =২(ব্যসার্ধ )</a:t>
            </a:r>
            <a:r>
              <a:rPr lang="en-US" sz="3600" dirty="0" smtClean="0">
                <a:solidFill>
                  <a:prstClr val="black"/>
                </a:solidFill>
              </a:rPr>
              <a:t> (ii)</a:t>
            </a:r>
            <a:r>
              <a:rPr lang="bn-BD" sz="3600" dirty="0">
                <a:solidFill>
                  <a:prstClr val="black"/>
                </a:solidFill>
              </a:rPr>
              <a:t> </a:t>
            </a:r>
            <a:r>
              <a:rPr lang="bn-BD" sz="3600" dirty="0" smtClean="0">
                <a:solidFill>
                  <a:prstClr val="black"/>
                </a:solidFill>
              </a:rPr>
              <a:t>বৃত্তের</a:t>
            </a:r>
            <a:r>
              <a:rPr lang="bn-BD" sz="3600" dirty="0">
                <a:solidFill>
                  <a:prstClr val="black"/>
                </a:solidFill>
              </a:rPr>
              <a:t> </a:t>
            </a:r>
            <a:r>
              <a:rPr lang="bn-BD" sz="3600" dirty="0" smtClean="0">
                <a:solidFill>
                  <a:prstClr val="black"/>
                </a:solidFill>
              </a:rPr>
              <a:t>ব্যসই </a:t>
            </a:r>
            <a:r>
              <a:rPr lang="bn-BD" sz="3600" dirty="0" smtClean="0">
                <a:solidFill>
                  <a:schemeClr val="tx1"/>
                </a:solidFill>
              </a:rPr>
              <a:t>বৃহত্তম জ্যা </a:t>
            </a:r>
            <a:r>
              <a:rPr lang="bn-BD" sz="3600" dirty="0" smtClean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prstClr val="black"/>
                </a:solidFill>
              </a:rPr>
              <a:t> (iii)</a:t>
            </a:r>
            <a:r>
              <a:rPr lang="bn-BD" sz="3600" dirty="0" smtClean="0">
                <a:solidFill>
                  <a:prstClr val="black"/>
                </a:solidFill>
              </a:rPr>
              <a:t>কমলা একটি </a:t>
            </a:r>
            <a:r>
              <a:rPr lang="bn-BD" sz="3600" dirty="0" smtClean="0">
                <a:solidFill>
                  <a:schemeClr val="tx1"/>
                </a:solidFill>
              </a:rPr>
              <a:t>বৃত্ত ।							</a:t>
            </a:r>
            <a:r>
              <a:rPr lang="bn-BD" sz="3600" dirty="0">
                <a:solidFill>
                  <a:schemeClr val="tx1"/>
                </a:solidFill>
              </a:rPr>
              <a:t> (</a:t>
            </a:r>
            <a:r>
              <a:rPr lang="bn-BD" sz="3600" dirty="0" smtClean="0">
                <a:solidFill>
                  <a:schemeClr val="tx1"/>
                </a:solidFill>
              </a:rPr>
              <a:t>ক)</a:t>
            </a:r>
            <a:r>
              <a:rPr lang="en-US" sz="3600" dirty="0" smtClean="0">
                <a:solidFill>
                  <a:schemeClr val="tx1"/>
                </a:solidFill>
              </a:rPr>
              <a:t>(i)</a:t>
            </a:r>
            <a:r>
              <a:rPr lang="bn-BD" sz="3600" dirty="0" smtClean="0">
                <a:solidFill>
                  <a:schemeClr val="tx1"/>
                </a:solidFill>
              </a:rPr>
              <a:t>(খ)</a:t>
            </a:r>
            <a:r>
              <a:rPr lang="en-US" sz="3600" dirty="0" smtClean="0">
                <a:solidFill>
                  <a:schemeClr val="tx1"/>
                </a:solidFill>
              </a:rPr>
              <a:t>(i),(iii)</a:t>
            </a:r>
            <a:r>
              <a:rPr lang="bn-BD" sz="3600" dirty="0" smtClean="0">
                <a:solidFill>
                  <a:schemeClr val="tx1"/>
                </a:solidFill>
              </a:rPr>
              <a:t>(গ)</a:t>
            </a:r>
            <a:r>
              <a:rPr lang="en-US" sz="3600" dirty="0" smtClean="0">
                <a:solidFill>
                  <a:schemeClr val="tx1"/>
                </a:solidFill>
              </a:rPr>
              <a:t>(ii),(iii)</a:t>
            </a:r>
            <a:r>
              <a:rPr lang="bn-BD" sz="3600" dirty="0" smtClean="0">
                <a:solidFill>
                  <a:schemeClr val="tx1"/>
                </a:solidFill>
              </a:rPr>
              <a:t>,(ঘ)</a:t>
            </a:r>
            <a:r>
              <a:rPr lang="en-US" sz="3600" dirty="0" smtClean="0">
                <a:solidFill>
                  <a:schemeClr val="tx1"/>
                </a:solidFill>
              </a:rPr>
              <a:t>(i),(ii),(iii)</a:t>
            </a:r>
            <a:r>
              <a:rPr lang="bn-BD" sz="3600" dirty="0" smtClean="0">
                <a:solidFill>
                  <a:prstClr val="black"/>
                </a:solidFill>
              </a:rPr>
              <a:t>   						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-1143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59436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6000" dirty="0" smtClean="0">
                <a:solidFill>
                  <a:schemeClr val="tx1"/>
                </a:solidFill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0"/>
            <a:ext cx="6172200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</a:rPr>
              <a:t>বাড়ীর  কাজ 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32657" y="1793421"/>
            <a:ext cx="9187543" cy="3657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52400" y="2634343"/>
            <a:ext cx="2362200" cy="2209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3"/>
            <a:endCxn id="5" idx="5"/>
          </p:cNvCxnSpPr>
          <p:nvPr/>
        </p:nvCxnSpPr>
        <p:spPr>
          <a:xfrm>
            <a:off x="498336" y="4520525"/>
            <a:ext cx="16703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81000" y="3352800"/>
            <a:ext cx="1904999" cy="609599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  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5"/>
          </p:cNvCxnSpPr>
          <p:nvPr/>
        </p:nvCxnSpPr>
        <p:spPr>
          <a:xfrm flipH="1" flipV="1">
            <a:off x="1360714" y="3739243"/>
            <a:ext cx="807950" cy="7812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5" idx="3"/>
          </p:cNvCxnSpPr>
          <p:nvPr/>
        </p:nvCxnSpPr>
        <p:spPr>
          <a:xfrm flipH="1">
            <a:off x="498336" y="3739243"/>
            <a:ext cx="835164" cy="7812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3500" y="3739243"/>
            <a:ext cx="27214" cy="78128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73793" y="4452257"/>
            <a:ext cx="457200" cy="4572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   B</a:t>
            </a:r>
            <a:r>
              <a:rPr lang="en-US" sz="3200" b="1" dirty="0" smtClean="0">
                <a:solidFill>
                  <a:srgbClr val="002060"/>
                </a:solidFill>
              </a:rPr>
              <a:t>B </a:t>
            </a:r>
            <a:endParaRPr lang="en-US" sz="3200" b="1" dirty="0"/>
          </a:p>
        </p:txBody>
      </p:sp>
      <p:sp>
        <p:nvSpPr>
          <p:cNvPr id="19" name="Flowchart: Connector 18"/>
          <p:cNvSpPr/>
          <p:nvPr/>
        </p:nvSpPr>
        <p:spPr>
          <a:xfrm>
            <a:off x="93158" y="4520525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03514" y="446905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6087">
            <a:off x="1202863" y="4439730"/>
            <a:ext cx="2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99" y="4390679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0800" y="3739243"/>
            <a:ext cx="10668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33800" y="3352800"/>
            <a:ext cx="57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আলোকে দেখাও যে,</a:t>
            </a:r>
            <a:r>
              <a:rPr lang="en-US" sz="4000" dirty="0" smtClean="0"/>
              <a:t> AD    BC</a:t>
            </a:r>
            <a:endParaRPr lang="en-US" sz="4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315200" y="3766615"/>
            <a:ext cx="40277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543800" y="3445249"/>
            <a:ext cx="0" cy="35394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19" grpId="0"/>
      <p:bldP spid="21" grpId="0"/>
      <p:bldP spid="22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rose animated\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62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810000" y="4267200"/>
            <a:ext cx="5181600" cy="2209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7200" b="1" dirty="0" smtClean="0">
                <a:solidFill>
                  <a:srgbClr val="002060"/>
                </a:solidFill>
              </a:rPr>
              <a:t>ধন্যবাদ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el-1612i3\Desktop\w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266700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elaxed"/>
            <a:lightRig rig="threePt" dir="t"/>
          </a:scene3d>
          <a:extLst/>
        </p:spPr>
      </p:pic>
      <p:pic>
        <p:nvPicPr>
          <p:cNvPr id="3" name="Picture 3" descr="C:\Users\Doel-1612i3\Desktop\jajun\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40266"/>
            <a:ext cx="2733675" cy="166687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152400"/>
            <a:ext cx="6172200" cy="2743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solidFill>
                  <a:srgbClr val="002060"/>
                </a:solidFill>
              </a:rPr>
              <a:t>শিক্ষক পরিচিতি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90182"/>
            <a:ext cx="810577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4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038600" y="3276600"/>
            <a:ext cx="1295400" cy="762000"/>
          </a:xfrm>
          <a:prstGeom prst="flowChartConnector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2667000" y="2514600"/>
            <a:ext cx="3505200" cy="22860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457700" y="2286000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512129" y="4572000"/>
            <a:ext cx="457200" cy="457200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943600" y="3581400"/>
            <a:ext cx="457200" cy="457200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667000" y="3537857"/>
            <a:ext cx="457200" cy="457200"/>
          </a:xfrm>
          <a:prstGeom prst="flowChartConnec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Doel-1612i3\Desktop\jajun\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1047750" cy="9429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sp>
        <p:nvSpPr>
          <p:cNvPr id="8" name="Flowchart: Connector 7"/>
          <p:cNvSpPr/>
          <p:nvPr/>
        </p:nvSpPr>
        <p:spPr>
          <a:xfrm>
            <a:off x="85725" y="381000"/>
            <a:ext cx="1447800" cy="1524001"/>
          </a:xfrm>
          <a:prstGeom prst="flowChartConnector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21864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82" y="600301"/>
            <a:ext cx="3030537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5791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</a:rPr>
              <a:t>উপরের চিএ গুলো লক্ষ কর।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24521" y="45667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227076" y="5532495"/>
            <a:ext cx="612648" cy="612648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7532635" y="5715000"/>
            <a:ext cx="914400" cy="612648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flipH="1" flipV="1">
            <a:off x="9525000" y="1467077"/>
            <a:ext cx="11430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733" y="2556439"/>
            <a:ext cx="2198981" cy="180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2362200"/>
            <a:ext cx="8839200" cy="396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b="1" dirty="0">
                <a:solidFill>
                  <a:srgbClr val="002060"/>
                </a:solidFill>
              </a:rPr>
              <a:t> বিষয়ঃ গণিত</a:t>
            </a:r>
          </a:p>
          <a:p>
            <a:pPr lvl="0" algn="ctr"/>
            <a:r>
              <a:rPr lang="bn-BD" sz="4400" b="1" dirty="0">
                <a:solidFill>
                  <a:srgbClr val="002060"/>
                </a:solidFill>
              </a:rPr>
              <a:t>অধ্যায়ঃ ৮ম শ্রেণিঃ৯ম</a:t>
            </a:r>
          </a:p>
          <a:p>
            <a:pPr lvl="0" algn="ctr"/>
            <a:r>
              <a:rPr lang="bn-BD" sz="4400" b="1" dirty="0">
                <a:solidFill>
                  <a:srgbClr val="002060"/>
                </a:solidFill>
              </a:rPr>
              <a:t>সময়ঃ৫০ মিনিট</a:t>
            </a:r>
          </a:p>
          <a:p>
            <a:pPr lvl="0" algn="ctr"/>
            <a:r>
              <a:rPr lang="bn-BD" sz="4400" b="1" dirty="0">
                <a:solidFill>
                  <a:srgbClr val="002060"/>
                </a:solidFill>
              </a:rPr>
              <a:t>তারিখঃ১৩ /১২/২০১৩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81100" y="228600"/>
            <a:ext cx="6781799" cy="16129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</a:rPr>
              <a:t>পাঠ পরিচিতি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0193"/>
            <a:ext cx="14747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286000" y="685801"/>
            <a:ext cx="4648200" cy="3810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7238999" y="4343400"/>
            <a:ext cx="1703387" cy="1066800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81000" y="3810000"/>
            <a:ext cx="1752599" cy="1447800"/>
          </a:xfrm>
          <a:prstGeom prst="flowChartConnec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152400" y="5442857"/>
            <a:ext cx="9058275" cy="137160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5400" b="1" dirty="0">
                <a:solidFill>
                  <a:srgbClr val="00B050"/>
                </a:solidFill>
              </a:rPr>
              <a:t>উপরের চিএ গুলো লক্ষ কর।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2382156"/>
            <a:ext cx="12192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Connector 6"/>
          <p:cNvSpPr/>
          <p:nvPr/>
        </p:nvSpPr>
        <p:spPr>
          <a:xfrm>
            <a:off x="1349829" y="293915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743" y="538843"/>
            <a:ext cx="1371600" cy="11429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2604 0.01273 C 0.46875 0.01273 0.58576 0.14097 0.58576 0.30092 C 0.58576 0.45949 0.46875 0.59028 0.32604 0.59028 C 0.18385 0.59028 0.0691 0.45949 0.0691 0.30092 C 0.0691 0.14097 0.18385 0.01273 0.32604 0.01273 Z " pathEditMode="relative" rAng="0" ptsTypes="fffff"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886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8565 C 0.0401 -0.08565 0.07448 -0.04815 0.07448 -0.00162 C 0.07448 0.04467 0.0401 0.08263 -0.00174 0.08263 C -0.04393 0.08263 -0.07795 0.04467 -0.07795 -0.00162 C -0.07795 -0.04815 -0.04393 -0.08565 -0.00174 -0.08565 Z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" y="914400"/>
            <a:ext cx="8458200" cy="5029200"/>
          </a:xfrm>
          <a:prstGeom prst="bevel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endParaRPr lang="en-US" sz="287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90900" y="838200"/>
            <a:ext cx="25146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শিখনফল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971800"/>
            <a:ext cx="853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 সম্পর্কে ব্যাখ্যা করতে পারবে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46314" y="320040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4038600"/>
            <a:ext cx="853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 অঙ্কন করতে পারবে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566057" y="4191000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074" y="5334000"/>
            <a:ext cx="853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 উপপাদ্য প্রমাণ করতে পারবে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46314" y="5562600"/>
            <a:ext cx="457200" cy="4572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75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 flipV="1">
                <a:off x="4648200" y="4038600"/>
                <a:ext cx="857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648200" y="4038600"/>
                <a:ext cx="85734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" idx="1"/>
            <a:endCxn id="2" idx="7"/>
          </p:cNvCxnSpPr>
          <p:nvPr/>
        </p:nvCxnSpPr>
        <p:spPr>
          <a:xfrm>
            <a:off x="2872024" y="2625696"/>
            <a:ext cx="3933352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2"/>
            <a:endCxn id="2" idx="6"/>
          </p:cNvCxnSpPr>
          <p:nvPr/>
        </p:nvCxnSpPr>
        <p:spPr>
          <a:xfrm>
            <a:off x="2057400" y="4269083"/>
            <a:ext cx="556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" idx="3"/>
          </p:cNvCxnSpPr>
          <p:nvPr/>
        </p:nvCxnSpPr>
        <p:spPr>
          <a:xfrm flipH="1">
            <a:off x="2872024" y="4269083"/>
            <a:ext cx="2204849" cy="16433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09384" y="4472890"/>
            <a:ext cx="2529616" cy="124211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1" y="3733800"/>
            <a:ext cx="84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400" dirty="0" smtClean="0">
                <a:solidFill>
                  <a:srgbClr val="7030A0"/>
                </a:solidFill>
              </a:rPr>
              <a:t>কেন্দ্র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Flowchart: Merge 3"/>
          <p:cNvSpPr/>
          <p:nvPr/>
        </p:nvSpPr>
        <p:spPr>
          <a:xfrm rot="9916878" flipV="1">
            <a:off x="3506324" y="2284218"/>
            <a:ext cx="1423462" cy="295874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</a:rPr>
              <a:t>জ্য</a:t>
            </a:r>
            <a:endParaRPr lang="en-US" sz="2400" dirty="0"/>
          </a:p>
        </p:txBody>
      </p:sp>
      <p:sp>
        <p:nvSpPr>
          <p:cNvPr id="5" name="Down Arrow Callout 4"/>
          <p:cNvSpPr/>
          <p:nvPr/>
        </p:nvSpPr>
        <p:spPr>
          <a:xfrm>
            <a:off x="2586773" y="3308866"/>
            <a:ext cx="914400" cy="914400"/>
          </a:xfrm>
          <a:prstGeom prst="downArrow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/>
              <a:t>ব্যাস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ব্যসার্ধ </a:t>
            </a:r>
            <a:endParaRPr lang="en-US" dirty="0"/>
          </a:p>
        </p:txBody>
      </p:sp>
      <p:sp>
        <p:nvSpPr>
          <p:cNvPr id="2" name="Flowchart: Connector 1"/>
          <p:cNvSpPr/>
          <p:nvPr/>
        </p:nvSpPr>
        <p:spPr>
          <a:xfrm>
            <a:off x="2057400" y="1944983"/>
            <a:ext cx="5562600" cy="4648200"/>
          </a:xfrm>
          <a:prstGeom prst="flowChartConnector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endParaRPr lang="en-US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bn-BD" dirty="0" smtClean="0"/>
              <a:t> 		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1981200" y="304800"/>
            <a:ext cx="67056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একক কাজ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1600200"/>
            <a:ext cx="8763000" cy="1524000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/>
              <a:t> 		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এর ব্যাস ওব্যসার্ধ অঙ্কন কর </a:t>
            </a:r>
            <a:endParaRPr lang="en-US" sz="4000" dirty="0"/>
          </a:p>
        </p:txBody>
      </p:sp>
      <p:sp>
        <p:nvSpPr>
          <p:cNvPr id="7" name="Flowchart: Connector 6"/>
          <p:cNvSpPr/>
          <p:nvPr/>
        </p:nvSpPr>
        <p:spPr>
          <a:xfrm>
            <a:off x="762000" y="1905000"/>
            <a:ext cx="1066800" cy="9144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839686" y="2108998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0" y="4052316"/>
            <a:ext cx="8991600" cy="1828800"/>
          </a:xfrm>
          <a:prstGeom prst="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 smtClean="0">
                <a:solidFill>
                  <a:srgbClr val="00B050"/>
                </a:solidFill>
              </a:rPr>
              <a:t>এরব্যাস ওব্যসার্ধ কাকে বলে 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81000" y="4114800"/>
            <a:ext cx="1371600" cy="1219200"/>
          </a:xfrm>
          <a:prstGeom prst="flowChartConnec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1828800" y="4482084"/>
            <a:ext cx="609600" cy="484632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38200" y="1295400"/>
            <a:ext cx="2438400" cy="1295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 সমাধান </a:t>
            </a:r>
            <a:endParaRPr lang="en-US" sz="4400" dirty="0"/>
          </a:p>
        </p:txBody>
      </p:sp>
      <p:sp>
        <p:nvSpPr>
          <p:cNvPr id="4" name="Flowchart: Connector 3"/>
          <p:cNvSpPr/>
          <p:nvPr/>
        </p:nvSpPr>
        <p:spPr>
          <a:xfrm>
            <a:off x="4419600" y="1219200"/>
            <a:ext cx="2362200" cy="1905000"/>
          </a:xfrm>
          <a:prstGeom prst="flowChartConnector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 rot="10093785">
                <a:off x="5278886" y="1930506"/>
                <a:ext cx="45663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o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93785">
                <a:off x="5278886" y="1930506"/>
                <a:ext cx="456634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7105"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endCxn id="4" idx="6"/>
          </p:cNvCxnSpPr>
          <p:nvPr/>
        </p:nvCxnSpPr>
        <p:spPr>
          <a:xfrm>
            <a:off x="5608807" y="2171700"/>
            <a:ext cx="117299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5285761" y="1943100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17145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8600" y="4267200"/>
            <a:ext cx="1981200" cy="990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>
                <a:solidFill>
                  <a:prstClr val="black"/>
                </a:solidFill>
              </a:rPr>
              <a:t>সমাধান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4495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বৃত্তের কোনো</a:t>
            </a:r>
            <a:r>
              <a:rPr lang="en-US" sz="3200" dirty="0" smtClean="0"/>
              <a:t> </a:t>
            </a:r>
            <a:r>
              <a:rPr lang="bn-BD" sz="3200" dirty="0" smtClean="0"/>
              <a:t>জ্যা যদি</a:t>
            </a:r>
            <a:r>
              <a:rPr lang="en-US" sz="3200" dirty="0" smtClean="0"/>
              <a:t> </a:t>
            </a:r>
            <a:r>
              <a:rPr lang="bn-BD" sz="3200" dirty="0" smtClean="0"/>
              <a:t>দিযে যায় তবে তাকে ব্যস বলে ।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228600" y="5573018"/>
            <a:ext cx="883919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</a:rPr>
              <a:t>কেন্দ্র</a:t>
            </a:r>
            <a:r>
              <a:rPr lang="bn-BD" sz="4000" dirty="0" smtClean="0"/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হতে </a:t>
            </a:r>
            <a:r>
              <a:rPr lang="bn-BD" sz="4000" dirty="0" smtClean="0">
                <a:solidFill>
                  <a:prstClr val="black"/>
                </a:solidFill>
              </a:rPr>
              <a:t>বৃত্ত</a:t>
            </a:r>
            <a:r>
              <a:rPr lang="bn-BD" sz="4000" dirty="0" smtClean="0">
                <a:solidFill>
                  <a:schemeClr val="tx1"/>
                </a:solidFill>
              </a:rPr>
              <a:t>স্থ কোনো বিন্দুর দুরত্বকে ব্যসার্ধ বলে ৷</a:t>
            </a:r>
            <a:r>
              <a:rPr lang="bn-BD" sz="3200" dirty="0" smtClean="0">
                <a:solidFill>
                  <a:schemeClr val="tx1"/>
                </a:solidFill>
              </a:rPr>
              <a:t>	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14" grpId="0"/>
      <p:bldP spid="15" grpId="0" animBg="1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202</Words>
  <Application>Microsoft Office PowerPoint</Application>
  <PresentationFormat>On-screen Show (4:3)</PresentationFormat>
  <Paragraphs>63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111</cp:revision>
  <dcterms:created xsi:type="dcterms:W3CDTF">2013-12-13T03:45:04Z</dcterms:created>
  <dcterms:modified xsi:type="dcterms:W3CDTF">2013-12-14T09:07:01Z</dcterms:modified>
</cp:coreProperties>
</file>