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72" r:id="rId3"/>
    <p:sldId id="273" r:id="rId4"/>
    <p:sldId id="256" r:id="rId5"/>
    <p:sldId id="257" r:id="rId6"/>
    <p:sldId id="270" r:id="rId7"/>
    <p:sldId id="261" r:id="rId8"/>
    <p:sldId id="263" r:id="rId9"/>
    <p:sldId id="269" r:id="rId10"/>
    <p:sldId id="275" r:id="rId11"/>
    <p:sldId id="264" r:id="rId12"/>
    <p:sldId id="265" r:id="rId13"/>
    <p:sldId id="260" r:id="rId14"/>
    <p:sldId id="266" r:id="rId15"/>
    <p:sldId id="267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91" y="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AC408-7ECA-4406-AD15-4CC26BF56631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5CF9F-BEA2-4BDD-BE35-6E7DADC4D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77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5CF9F-BEA2-4BDD-BE35-6E7DADC4D6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20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338D-E207-4B10-8A07-A642D7F296B2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E43C-283C-4EEB-8970-56D4C04F0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9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338D-E207-4B10-8A07-A642D7F296B2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E43C-283C-4EEB-8970-56D4C04F0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0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338D-E207-4B10-8A07-A642D7F296B2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E43C-283C-4EEB-8970-56D4C04F0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6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338D-E207-4B10-8A07-A642D7F296B2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E43C-283C-4EEB-8970-56D4C04F0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3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338D-E207-4B10-8A07-A642D7F296B2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E43C-283C-4EEB-8970-56D4C04F0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3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338D-E207-4B10-8A07-A642D7F296B2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E43C-283C-4EEB-8970-56D4C04F0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2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338D-E207-4B10-8A07-A642D7F296B2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E43C-283C-4EEB-8970-56D4C04F0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2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338D-E207-4B10-8A07-A642D7F296B2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E43C-283C-4EEB-8970-56D4C04F0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338D-E207-4B10-8A07-A642D7F296B2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E43C-283C-4EEB-8970-56D4C04F0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7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338D-E207-4B10-8A07-A642D7F296B2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E43C-283C-4EEB-8970-56D4C04F0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4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338D-E207-4B10-8A07-A642D7F296B2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E43C-283C-4EEB-8970-56D4C04F0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F338D-E207-4B10-8A07-A642D7F296B2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7E43C-283C-4EEB-8970-56D4C04F0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gif"/><Relationship Id="rId18" Type="http://schemas.openxmlformats.org/officeDocument/2006/relationships/image" Target="../media/image3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" Type="http://schemas.openxmlformats.org/officeDocument/2006/relationships/image" Target="../media/image1.GIF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5" Type="http://schemas.openxmlformats.org/officeDocument/2006/relationships/image" Target="../media/image30.jpeg"/><Relationship Id="rId10" Type="http://schemas.openxmlformats.org/officeDocument/2006/relationships/image" Target="../media/image25.png"/><Relationship Id="rId19" Type="http://schemas.openxmlformats.org/officeDocument/2006/relationships/image" Target="../media/image34.gif"/><Relationship Id="rId4" Type="http://schemas.openxmlformats.org/officeDocument/2006/relationships/image" Target="../media/image19.pn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7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>
            <a:off x="-10886" y="533400"/>
            <a:ext cx="9067800" cy="6858000"/>
          </a:xfrm>
          <a:prstGeom prst="flowChartInternalStorage">
            <a:avLst/>
          </a:prstGeom>
          <a:solidFill>
            <a:schemeClr val="tx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1676400"/>
            <a:ext cx="1076325" cy="1000125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47091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776" y="5257800"/>
            <a:ext cx="1076325" cy="1000125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129211"/>
            <a:ext cx="10795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20700"/>
            <a:ext cx="9096375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lowchart: Internal Storage 10"/>
          <p:cNvSpPr/>
          <p:nvPr/>
        </p:nvSpPr>
        <p:spPr>
          <a:xfrm>
            <a:off x="141514" y="685800"/>
            <a:ext cx="9067800" cy="6858000"/>
          </a:xfrm>
          <a:prstGeom prst="flowChartInternalStorage">
            <a:avLst/>
          </a:prstGeom>
          <a:solidFill>
            <a:schemeClr val="tx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057400"/>
            <a:ext cx="1076325" cy="10001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599" y="5410200"/>
            <a:ext cx="1076325" cy="1000125"/>
          </a:xfrm>
          <a:prstGeom prst="rect">
            <a:avLst/>
          </a:prstGeom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410200"/>
            <a:ext cx="10731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47091"/>
            <a:ext cx="10731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Callout 3"/>
          <p:cNvSpPr/>
          <p:nvPr/>
        </p:nvSpPr>
        <p:spPr>
          <a:xfrm>
            <a:off x="3004455" y="533400"/>
            <a:ext cx="4158343" cy="1175657"/>
          </a:xfrm>
          <a:prstGeom prst="downArrowCallout">
            <a:avLst>
              <a:gd name="adj1" fmla="val 25000"/>
              <a:gd name="adj2" fmla="val 11905"/>
              <a:gd name="adj3" fmla="val 25000"/>
              <a:gd name="adj4" fmla="val 75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Welcome</a:t>
            </a:r>
            <a:endParaRPr lang="en-US" sz="7200" b="1" dirty="0"/>
          </a:p>
        </p:txBody>
      </p:sp>
      <p:sp>
        <p:nvSpPr>
          <p:cNvPr id="6" name="Down Arrow Callout 5"/>
          <p:cNvSpPr/>
          <p:nvPr/>
        </p:nvSpPr>
        <p:spPr>
          <a:xfrm>
            <a:off x="4419600" y="1981200"/>
            <a:ext cx="1295400" cy="990600"/>
          </a:xfrm>
          <a:prstGeom prst="downArrowCallou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200" b="1" dirty="0" smtClean="0">
                <a:solidFill>
                  <a:srgbClr val="00B050"/>
                </a:solidFill>
              </a:rPr>
              <a:t>To</a:t>
            </a:r>
            <a:endParaRPr lang="en-US" sz="7200" b="1" dirty="0">
              <a:solidFill>
                <a:srgbClr val="00B05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16727" y="3276600"/>
            <a:ext cx="3701145" cy="1143000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Math Class</a:t>
            </a:r>
            <a:endParaRPr lang="en-US" sz="5400" b="1" dirty="0">
              <a:solidFill>
                <a:srgbClr val="C00000"/>
              </a:solidFill>
            </a:endParaRPr>
          </a:p>
        </p:txBody>
      </p:sp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9" y="520700"/>
            <a:ext cx="9271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871" y="620486"/>
            <a:ext cx="10668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" y="5578928"/>
            <a:ext cx="1288142" cy="193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736" y="3429000"/>
            <a:ext cx="12001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 descr="C:\Users\Doel-1612i3\Desktop\rose animated\0251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99943"/>
            <a:ext cx="3962400" cy="253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oel-1612i3\Desktop\rose animated\6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093" y="5457825"/>
            <a:ext cx="40957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57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-1612i3\Desktop\jajun\tq3\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>
            <a:off x="6553200" y="5136696"/>
            <a:ext cx="1752600" cy="1143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14400" y="5246914"/>
            <a:ext cx="914400" cy="9144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43200" y="5465308"/>
            <a:ext cx="9144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981200" y="4999263"/>
            <a:ext cx="17907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8305800" y="5136696"/>
            <a:ext cx="685800" cy="129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6553200" y="6308271"/>
            <a:ext cx="2438400" cy="12382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04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1371600" y="76200"/>
            <a:ext cx="5715000" cy="1513820"/>
          </a:xfrm>
          <a:prstGeom prst="down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/>
              <a:t>দলীয় কাজ 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1590019"/>
            <a:ext cx="7620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/>
              <a:t># A={3,6,9,12} </a:t>
            </a:r>
            <a:r>
              <a:rPr lang="bn-BD" sz="5400" b="1" dirty="0"/>
              <a:t>সেটটিকে সেট গঠণ পদ্ধতিতে </a:t>
            </a:r>
            <a:r>
              <a:rPr lang="bn-BD" sz="5400" b="1" dirty="0" smtClean="0"/>
              <a:t> প্রকাশ </a:t>
            </a:r>
            <a:r>
              <a:rPr lang="bn-BD" sz="5400" b="1" dirty="0"/>
              <a:t>কর।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4038601"/>
            <a:ext cx="8077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#P={</a:t>
            </a:r>
            <a:r>
              <a:rPr lang="en-US" sz="6000" dirty="0" err="1" smtClean="0"/>
              <a:t>x:x</a:t>
            </a:r>
            <a:r>
              <a:rPr lang="bn-BD" sz="6000" dirty="0" smtClean="0"/>
              <a:t> পূর্ণসংখ্যা এবং</a:t>
            </a:r>
            <a:r>
              <a:rPr lang="en-US" sz="6000" dirty="0" smtClean="0"/>
              <a:t>x</a:t>
            </a:r>
            <a:r>
              <a:rPr lang="en-US" sz="6600" dirty="0" smtClean="0"/>
              <a:t>3</a:t>
            </a:r>
            <a:r>
              <a:rPr lang="en-US" sz="6000" dirty="0" smtClean="0"/>
              <a:t>≤27}</a:t>
            </a:r>
            <a:r>
              <a:rPr lang="bn-BD" sz="6000" dirty="0"/>
              <a:t> সেটটিকে তালিকাপদ্ধতিতে  প্রকাশ কর।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1740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143000" y="762000"/>
            <a:ext cx="1283208" cy="637032"/>
          </a:xfrm>
          <a:prstGeom prst="rightArrow">
            <a:avLst/>
          </a:prstGeom>
          <a:solidFill>
            <a:srgbClr val="00206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</a:rPr>
              <a:t>সমাধান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667000" y="299792"/>
            <a:ext cx="6019800" cy="259580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/>
              <a:t> </a:t>
            </a:r>
            <a:r>
              <a:rPr lang="en-US" sz="3600" b="1" dirty="0" smtClean="0"/>
              <a:t>A={x:x,3 </a:t>
            </a:r>
            <a:r>
              <a:rPr lang="bn-BD" sz="3600" b="1" dirty="0" smtClean="0"/>
              <a:t>এর গুণিতক এবং</a:t>
            </a:r>
            <a:r>
              <a:rPr lang="en-US" sz="3600" b="1" dirty="0" smtClean="0"/>
              <a:t> x≤12} .</a:t>
            </a:r>
            <a:endParaRPr lang="en-US" sz="3600" b="1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2623457" y="2895598"/>
            <a:ext cx="5791200" cy="220980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b="1" dirty="0" smtClean="0"/>
              <a:t>P={1,2,3}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36607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2657" y="-201386"/>
            <a:ext cx="9144000" cy="7086600"/>
            <a:chOff x="0" y="-76200"/>
            <a:chExt cx="9144000" cy="7086600"/>
          </a:xfrm>
          <a:solidFill>
            <a:schemeClr val="tx1"/>
          </a:solidFill>
        </p:grpSpPr>
        <p:sp>
          <p:nvSpPr>
            <p:cNvPr id="2" name="Rectangle 1"/>
            <p:cNvSpPr/>
            <p:nvPr/>
          </p:nvSpPr>
          <p:spPr>
            <a:xfrm>
              <a:off x="0" y="-76200"/>
              <a:ext cx="9144000" cy="70866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Quad Arrow Callout 4"/>
            <p:cNvSpPr/>
            <p:nvPr/>
          </p:nvSpPr>
          <p:spPr>
            <a:xfrm>
              <a:off x="3200400" y="2083594"/>
              <a:ext cx="2667000" cy="2971800"/>
            </a:xfrm>
            <a:prstGeom prst="quadArrowCallou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0" name="Picture 6" descr="C:\Users\Doel-1612i3\Desktop\jajun\225px-Georg_Cantor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2436177"/>
              <a:ext cx="1828801" cy="2397762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  <a:extLst/>
          </p:spPr>
        </p:pic>
      </p:grpSp>
      <p:grpSp>
        <p:nvGrpSpPr>
          <p:cNvPr id="13" name="Group 12"/>
          <p:cNvGrpSpPr/>
          <p:nvPr/>
        </p:nvGrpSpPr>
        <p:grpSpPr>
          <a:xfrm>
            <a:off x="6172200" y="3048000"/>
            <a:ext cx="1371600" cy="1066800"/>
            <a:chOff x="6172200" y="3048000"/>
            <a:chExt cx="1371600" cy="1066800"/>
          </a:xfrm>
        </p:grpSpPr>
        <p:sp>
          <p:nvSpPr>
            <p:cNvPr id="6" name="Flowchart: Connector 5"/>
            <p:cNvSpPr/>
            <p:nvPr/>
          </p:nvSpPr>
          <p:spPr>
            <a:xfrm>
              <a:off x="6172200" y="3048000"/>
              <a:ext cx="1371600" cy="106680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72200" y="3390900"/>
              <a:ext cx="137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srgbClr val="C00000"/>
                  </a:solidFill>
                </a:rPr>
                <a:t>জন্ম১৮৪৪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53542" y="838200"/>
            <a:ext cx="1415144" cy="1066800"/>
            <a:chOff x="3853542" y="838200"/>
            <a:chExt cx="1415144" cy="1066800"/>
          </a:xfrm>
        </p:grpSpPr>
        <p:sp>
          <p:nvSpPr>
            <p:cNvPr id="7" name="Flowchart: Connector 6"/>
            <p:cNvSpPr/>
            <p:nvPr/>
          </p:nvSpPr>
          <p:spPr>
            <a:xfrm>
              <a:off x="3853542" y="838200"/>
              <a:ext cx="1415144" cy="1066800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62400" y="1186934"/>
              <a:ext cx="11429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/>
                <a:t>র্জামান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635829" y="5562600"/>
            <a:ext cx="1828800" cy="1093428"/>
            <a:chOff x="3690258" y="5105400"/>
            <a:chExt cx="1828800" cy="1219200"/>
          </a:xfrm>
        </p:grpSpPr>
        <p:sp>
          <p:nvSpPr>
            <p:cNvPr id="9" name="Flowchart: Connector 8"/>
            <p:cNvSpPr/>
            <p:nvPr/>
          </p:nvSpPr>
          <p:spPr>
            <a:xfrm>
              <a:off x="3690258" y="5105400"/>
              <a:ext cx="1828800" cy="12192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31771" y="5584763"/>
              <a:ext cx="1415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b="1" i="1" dirty="0">
                  <a:solidFill>
                    <a:srgbClr val="00B050"/>
                  </a:solidFill>
                </a:rPr>
                <a:t>গণিতবিদ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00200" y="2743200"/>
            <a:ext cx="1567543" cy="1295400"/>
            <a:chOff x="1600200" y="2743200"/>
            <a:chExt cx="1567543" cy="1295400"/>
          </a:xfrm>
        </p:grpSpPr>
        <p:sp>
          <p:nvSpPr>
            <p:cNvPr id="8" name="Flowchart: Connector 7"/>
            <p:cNvSpPr/>
            <p:nvPr/>
          </p:nvSpPr>
          <p:spPr>
            <a:xfrm>
              <a:off x="1600200" y="2743200"/>
              <a:ext cx="1567543" cy="1295400"/>
            </a:xfrm>
            <a:prstGeom prst="flowChartConnector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52600" y="3124200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মৃতঃ১৯১৮</a:t>
              </a:r>
            </a:p>
          </p:txBody>
        </p:sp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113" y="4815341"/>
            <a:ext cx="3290888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67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676400" y="457200"/>
            <a:ext cx="4648200" cy="1338072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 </a:t>
            </a:r>
            <a:r>
              <a:rPr lang="bn-BD" sz="6600" b="1" dirty="0" smtClean="0"/>
              <a:t> মূল্যায়ন</a:t>
            </a:r>
            <a:endParaRPr lang="en-US" sz="66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484323" y="1795272"/>
            <a:ext cx="2716077" cy="2548128"/>
            <a:chOff x="484323" y="1981200"/>
            <a:chExt cx="2716077" cy="2362200"/>
          </a:xfrm>
        </p:grpSpPr>
        <p:sp>
          <p:nvSpPr>
            <p:cNvPr id="4" name="Right Arrow Callout 3"/>
            <p:cNvSpPr/>
            <p:nvPr/>
          </p:nvSpPr>
          <p:spPr>
            <a:xfrm>
              <a:off x="609600" y="1981200"/>
              <a:ext cx="2590800" cy="2362200"/>
            </a:xfrm>
            <a:prstGeom prst="rightArrowCallou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C:\Users\Doel-1612i3\Desktop\jajun\225px-Georg_Cantor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323" y="1981200"/>
              <a:ext cx="1801677" cy="2362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3505200" y="2589074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/>
              <a:t>এই ব্যক্তির নাম কি?</a:t>
            </a:r>
            <a:endParaRPr lang="en-US" sz="4400" b="1" dirty="0"/>
          </a:p>
        </p:txBody>
      </p:sp>
      <p:pic>
        <p:nvPicPr>
          <p:cNvPr id="1027" name="Picture 3" descr="C:\Users\Doel-1612i3\Desktop\jajun\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24" y="4434520"/>
            <a:ext cx="4011476" cy="232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Elbow Connector 7"/>
          <p:cNvCxnSpPr/>
          <p:nvPr/>
        </p:nvCxnSpPr>
        <p:spPr>
          <a:xfrm>
            <a:off x="4495800" y="5486400"/>
            <a:ext cx="685800" cy="304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81600" y="5596849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এই ছবি থেকে কি ধারনা কর?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969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2895600" y="304800"/>
            <a:ext cx="4038600" cy="1676400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 smtClean="0"/>
              <a:t> </a:t>
            </a:r>
            <a:r>
              <a:rPr lang="bn-BD" sz="4800" b="1" dirty="0" smtClean="0">
                <a:solidFill>
                  <a:srgbClr val="FF0000"/>
                </a:solidFill>
              </a:rPr>
              <a:t>বাড়ীর  কাজ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819400"/>
            <a:ext cx="807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B050"/>
                </a:solidFill>
              </a:rPr>
              <a:t>১।তোমাদের বাসায় ব্যবহার কৃত ১০টি সেটের নাম লিখ। </a:t>
            </a:r>
            <a:endParaRPr lang="en-US" sz="44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7700" y="4789714"/>
                <a:ext cx="85344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400" b="1" dirty="0" smtClean="0">
                    <a:solidFill>
                      <a:srgbClr val="002060"/>
                    </a:solidFill>
                  </a:rPr>
                  <a:t>২।</a:t>
                </a:r>
                <a:r>
                  <a:rPr lang="en-US" sz="4400" b="1" dirty="0" smtClean="0">
                    <a:solidFill>
                      <a:srgbClr val="002060"/>
                    </a:solidFill>
                  </a:rPr>
                  <a:t>{x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𝐍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: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𝐱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𝟒𝟐</m:t>
                    </m:r>
                  </m:oMath>
                </a14:m>
                <a:r>
                  <a:rPr lang="bn-BD" sz="4400" b="1" dirty="0" smtClean="0">
                    <a:solidFill>
                      <a:srgbClr val="002060"/>
                    </a:solidFill>
                  </a:rPr>
                  <a:t> এর গুণনীয়ক এবং </a:t>
                </a:r>
                <a:r>
                  <a:rPr lang="en-US" sz="4400" b="1" dirty="0" smtClean="0">
                    <a:solidFill>
                      <a:srgbClr val="002060"/>
                    </a:solidFill>
                  </a:rPr>
                  <a:t>6</a:t>
                </a:r>
                <a:r>
                  <a:rPr lang="bn-BD" sz="4400" b="1" dirty="0" smtClean="0">
                    <a:solidFill>
                      <a:srgbClr val="002060"/>
                    </a:solidFill>
                  </a:rPr>
                  <a:t> এর গুণিতক</a:t>
                </a:r>
                <a:r>
                  <a:rPr lang="en-US" sz="4400" b="1" dirty="0" smtClean="0">
                    <a:solidFill>
                      <a:srgbClr val="002060"/>
                    </a:solidFill>
                  </a:rPr>
                  <a:t>}</a:t>
                </a:r>
                <a:r>
                  <a:rPr lang="bn-BD" sz="4400" b="1" dirty="0" smtClean="0">
                    <a:solidFill>
                      <a:srgbClr val="002060"/>
                    </a:solidFill>
                  </a:rPr>
                  <a:t> এই সেটিকে তালিকা পদ্ধতিতে প্রকাশ কর।</a:t>
                </a:r>
                <a:endParaRPr lang="en-US" sz="4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4789714"/>
                <a:ext cx="8534400" cy="2123658"/>
              </a:xfrm>
              <a:prstGeom prst="rect">
                <a:avLst/>
              </a:prstGeom>
              <a:blipFill rotWithShape="1">
                <a:blip r:embed="rId2"/>
                <a:stretch>
                  <a:fillRect l="-2857" t="-6897" r="-214" b="-13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114800" y="29718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a typeface="Cambria Math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50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-1612i3\Desktop\rose animated\ww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3" y="280184"/>
            <a:ext cx="9017000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3200" y="1861066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</a:rPr>
              <a:t> 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1676400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200" dirty="0" smtClean="0">
                <a:solidFill>
                  <a:srgbClr val="FFFF00"/>
                </a:solidFill>
              </a:rPr>
              <a:t>T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2045732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FF00"/>
                </a:solidFill>
              </a:rPr>
              <a:t>H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2645896"/>
            <a:ext cx="7184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FF00"/>
                </a:solidFill>
              </a:rPr>
              <a:t>A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2645896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FF00"/>
                </a:solidFill>
              </a:rPr>
              <a:t>N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2695125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FF00"/>
                </a:solidFill>
              </a:rPr>
              <a:t>K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3061395"/>
            <a:ext cx="6351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FF00"/>
                </a:solidFill>
              </a:rPr>
              <a:t>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16910" y="3661559"/>
            <a:ext cx="7954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FF00"/>
                </a:solidFill>
              </a:rPr>
              <a:t>O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12321" y="4261724"/>
            <a:ext cx="7777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FF00"/>
                </a:solidFill>
              </a:rPr>
              <a:t>U</a:t>
            </a:r>
            <a:endParaRPr lang="en-US" sz="7200" dirty="0">
              <a:solidFill>
                <a:srgbClr val="FFFF00"/>
              </a:solidFill>
            </a:endParaRPr>
          </a:p>
        </p:txBody>
      </p:sp>
      <p:pic>
        <p:nvPicPr>
          <p:cNvPr id="1027" name="Picture 3" descr="C:\Users\Doel-1612i3\Desktop\rose animated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492" y="37138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el-1612i3\Desktop\rose animated\025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341" y="4027173"/>
            <a:ext cx="5494392" cy="286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oel-1612i3\Desktop\rose animated\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841"/>
            <a:ext cx="1871577" cy="190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6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8100" y="-2117271"/>
            <a:ext cx="9144000" cy="6553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r>
              <a:rPr lang="bn-BD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2209800" y="-76200"/>
            <a:ext cx="4648200" cy="13716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bg1"/>
                </a:solidFill>
              </a:rPr>
              <a:t>শিক্ষক পরিচিতি 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Flowchart: Internal Storage 3"/>
          <p:cNvSpPr/>
          <p:nvPr/>
        </p:nvSpPr>
        <p:spPr>
          <a:xfrm>
            <a:off x="381000" y="762000"/>
            <a:ext cx="1524000" cy="1524000"/>
          </a:xfrm>
          <a:prstGeom prst="flowChartInternalStorag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/>
              <a:t> ছবি</a:t>
            </a:r>
            <a:endParaRPr lang="en-US" dirty="0"/>
          </a:p>
        </p:txBody>
      </p:sp>
      <p:sp>
        <p:nvSpPr>
          <p:cNvPr id="5" name="Flowchart: Predefined Process 4"/>
          <p:cNvSpPr/>
          <p:nvPr/>
        </p:nvSpPr>
        <p:spPr>
          <a:xfrm>
            <a:off x="239485" y="2307771"/>
            <a:ext cx="8240486" cy="2590800"/>
          </a:xfrm>
          <a:prstGeom prst="flowChartPredefined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/>
              <a:t>দল নং- ০৫ </a:t>
            </a:r>
          </a:p>
          <a:p>
            <a:pPr algn="ctr"/>
            <a:r>
              <a:rPr lang="bn-BD" sz="3600" b="1" dirty="0" smtClean="0"/>
              <a:t>আইডি নং ০১ ,০৩,০৫,১০,১৪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85800" y="4800600"/>
            <a:ext cx="5791200" cy="2125436"/>
            <a:chOff x="685800" y="4800600"/>
            <a:chExt cx="5791200" cy="2125436"/>
          </a:xfrm>
        </p:grpSpPr>
        <p:pic>
          <p:nvPicPr>
            <p:cNvPr id="2050" name="Picture 2" descr="J:\Picture For content\Flower\fl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4800600"/>
              <a:ext cx="1524000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ounded Rectangle 5"/>
            <p:cNvSpPr/>
            <p:nvPr/>
          </p:nvSpPr>
          <p:spPr>
            <a:xfrm>
              <a:off x="685800" y="5973536"/>
              <a:ext cx="5791200" cy="952500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bn-BD" dirty="0" smtClean="0"/>
                <a:t> </a:t>
              </a:r>
              <a:r>
                <a:rPr lang="bn-BD" sz="5400" dirty="0" smtClean="0"/>
                <a:t> </a:t>
              </a:r>
              <a:r>
                <a:rPr lang="bn-BD" sz="5400" b="1" dirty="0" smtClean="0"/>
                <a:t>সবাইকে</a:t>
              </a:r>
              <a:r>
                <a:rPr lang="bn-BD" sz="5400" dirty="0" smtClean="0"/>
                <a:t> </a:t>
              </a:r>
              <a:r>
                <a:rPr lang="bn-BD" sz="5400" b="1" dirty="0" smtClean="0"/>
                <a:t>শুভেচছা </a:t>
              </a:r>
              <a:endParaRPr lang="en-US" sz="5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2907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31571" y="381000"/>
            <a:ext cx="4724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  </a:t>
            </a:r>
            <a:r>
              <a:rPr lang="bn-BD" sz="4800" b="1" dirty="0" smtClean="0">
                <a:solidFill>
                  <a:srgbClr val="FF0000"/>
                </a:solidFill>
              </a:rPr>
              <a:t>পাঠ পরিচিতি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914400" y="1371600"/>
            <a:ext cx="8001000" cy="3657600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B050"/>
                </a:solidFill>
              </a:rPr>
              <a:t> বিষয়ঃ গণিত</a:t>
            </a:r>
          </a:p>
          <a:p>
            <a:pPr algn="ctr"/>
            <a:r>
              <a:rPr lang="bn-BD" sz="4400" b="1" dirty="0" smtClean="0">
                <a:solidFill>
                  <a:srgbClr val="00B050"/>
                </a:solidFill>
              </a:rPr>
              <a:t>অধ্যায়ঃ দ্বিতীয়</a:t>
            </a:r>
          </a:p>
          <a:p>
            <a:pPr algn="ctr"/>
            <a:r>
              <a:rPr lang="bn-BD" sz="4400" b="1" dirty="0" smtClean="0">
                <a:solidFill>
                  <a:srgbClr val="00B050"/>
                </a:solidFill>
              </a:rPr>
              <a:t>শ্রেণিঃ৯ম</a:t>
            </a:r>
          </a:p>
          <a:p>
            <a:pPr algn="ctr"/>
            <a:r>
              <a:rPr lang="bn-BD" sz="4400" b="1" dirty="0" smtClean="0">
                <a:solidFill>
                  <a:srgbClr val="00B050"/>
                </a:solidFill>
              </a:rPr>
              <a:t>সময়ঃ৫০ মিনিট</a:t>
            </a:r>
          </a:p>
          <a:p>
            <a:pPr algn="ctr"/>
            <a:r>
              <a:rPr lang="bn-BD" sz="4400" b="1" dirty="0" smtClean="0">
                <a:solidFill>
                  <a:srgbClr val="00B050"/>
                </a:solidFill>
              </a:rPr>
              <a:t>তারিখঃ১২/১২/২০১৩ </a:t>
            </a:r>
            <a:endParaRPr lang="en-US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63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52400"/>
            <a:ext cx="8991600" cy="6705600"/>
          </a:xfrm>
        </p:spPr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1026" name="Picture 2" descr="C:\Users\Doel-1612i3\Desktop\jajun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" y="304800"/>
            <a:ext cx="3678746" cy="187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el-1612i3\Desktop\jajun\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320" y="1"/>
            <a:ext cx="353887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el-1612i3\Downloads\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120" y="3276600"/>
            <a:ext cx="3962400" cy="208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orizontal Scroll 4"/>
          <p:cNvSpPr/>
          <p:nvPr/>
        </p:nvSpPr>
        <p:spPr>
          <a:xfrm>
            <a:off x="1097280" y="5638800"/>
            <a:ext cx="5913120" cy="10668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উপরের চিত্রগুলো লক্ষ কর </a:t>
            </a:r>
            <a:endParaRPr lang="en-US" sz="3600" dirty="0"/>
          </a:p>
        </p:txBody>
      </p:sp>
      <p:sp>
        <p:nvSpPr>
          <p:cNvPr id="7" name="Up Arrow Callout 6"/>
          <p:cNvSpPr/>
          <p:nvPr/>
        </p:nvSpPr>
        <p:spPr>
          <a:xfrm>
            <a:off x="60960" y="2560320"/>
            <a:ext cx="3295650" cy="914400"/>
          </a:xfrm>
          <a:prstGeom prst="upArrowCallou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কাপ পিরিচ এর ছবি  </a:t>
            </a:r>
            <a:endParaRPr lang="en-US" sz="3600" dirty="0"/>
          </a:p>
        </p:txBody>
      </p:sp>
      <p:sp>
        <p:nvSpPr>
          <p:cNvPr id="8" name="Up Arrow Callout 7"/>
          <p:cNvSpPr/>
          <p:nvPr/>
        </p:nvSpPr>
        <p:spPr>
          <a:xfrm>
            <a:off x="4953000" y="2179320"/>
            <a:ext cx="2804160" cy="914400"/>
          </a:xfrm>
          <a:prstGeom prst="up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হরিনের দল </a:t>
            </a:r>
            <a:endParaRPr lang="en-US" sz="3600" dirty="0"/>
          </a:p>
        </p:txBody>
      </p:sp>
      <p:sp>
        <p:nvSpPr>
          <p:cNvPr id="9" name="Notched Right Arrow 8"/>
          <p:cNvSpPr/>
          <p:nvPr/>
        </p:nvSpPr>
        <p:spPr>
          <a:xfrm>
            <a:off x="1708785" y="3809202"/>
            <a:ext cx="3248025" cy="1018032"/>
          </a:xfrm>
          <a:prstGeom prst="notched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এক </a:t>
            </a:r>
            <a:r>
              <a:rPr lang="bn-BD" sz="3200" smtClean="0"/>
              <a:t>খাচা কবুতর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109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97636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Horizontal Scroll 3"/>
          <p:cNvSpPr/>
          <p:nvPr/>
        </p:nvSpPr>
        <p:spPr>
          <a:xfrm>
            <a:off x="152400" y="15240"/>
            <a:ext cx="8976360" cy="171907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/>
              <a:t>সেট </a:t>
            </a:r>
            <a:r>
              <a:rPr lang="en-US" sz="7200" b="1" dirty="0" smtClean="0"/>
              <a:t> (SET )</a:t>
            </a:r>
            <a:endParaRPr lang="en-US" sz="7200" b="1" dirty="0"/>
          </a:p>
        </p:txBody>
      </p:sp>
      <p:sp>
        <p:nvSpPr>
          <p:cNvPr id="5" name="Rectangle 4"/>
          <p:cNvSpPr/>
          <p:nvPr/>
        </p:nvSpPr>
        <p:spPr>
          <a:xfrm>
            <a:off x="152400" y="1981200"/>
            <a:ext cx="8991600" cy="487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own Arrow Callout 5"/>
          <p:cNvSpPr/>
          <p:nvPr/>
        </p:nvSpPr>
        <p:spPr>
          <a:xfrm>
            <a:off x="3657600" y="1981200"/>
            <a:ext cx="2209800" cy="1295400"/>
          </a:xfrm>
          <a:prstGeom prst="downArrowCallout">
            <a:avLst>
              <a:gd name="adj1" fmla="val 25000"/>
              <a:gd name="adj2" fmla="val 25000"/>
              <a:gd name="adj3" fmla="val 21000"/>
              <a:gd name="adj4" fmla="val 609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95700" y="1981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</a:rPr>
              <a:t>শিখন ফল  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31242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</a:rPr>
              <a:t>সেট কি তা জানতে পারবে এবং প্রতিকের সাহাযে প্রকাশ করতে পারবে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2400" y="4800600"/>
            <a:ext cx="8763000" cy="1828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rgbClr val="0070C0"/>
                </a:solidFill>
              </a:rPr>
              <a:t>সেট প্রকাশের পদ্ধতি বর্ণনা করতে পারবে।  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73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0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4475" y="76200"/>
            <a:ext cx="5470525" cy="2284866"/>
            <a:chOff x="244475" y="76200"/>
            <a:chExt cx="5470525" cy="228486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1574" y="402431"/>
              <a:ext cx="1076325" cy="1000125"/>
            </a:xfrm>
            <a:prstGeom prst="rect">
              <a:avLst/>
            </a:prstGeom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7050" y="902494"/>
              <a:ext cx="854075" cy="1011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7287" y="275204"/>
              <a:ext cx="1066800" cy="933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9900" y="1037771"/>
              <a:ext cx="927100" cy="1238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1355271"/>
              <a:ext cx="1011237" cy="768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525" y="791254"/>
              <a:ext cx="854075" cy="969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244475" y="76200"/>
              <a:ext cx="5470525" cy="228486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C:\Users\Doel-1612i3\Desktop\jajun\0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979" y="204672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48489" y="2379269"/>
            <a:ext cx="1890437" cy="3686162"/>
            <a:chOff x="148489" y="2379269"/>
            <a:chExt cx="1890437" cy="3686162"/>
          </a:xfrm>
        </p:grpSpPr>
        <p:pic>
          <p:nvPicPr>
            <p:cNvPr id="5" name="Picture 4" descr="C:\Users\Doel-1612i3\Desktop\jajun\6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846" y="2379269"/>
              <a:ext cx="1254145" cy="961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C:\Users\Doel-1612i3\Desktop\jajun\tq3\2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0990" y="3540293"/>
              <a:ext cx="567935" cy="823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C:\Users\Doel-1612i3\Desktop\jajun\tq3\9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0991" y="2379269"/>
              <a:ext cx="567934" cy="1161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C:\Users\Doel-1612i3\Desktop\jajun\tq3\ee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89" y="3373437"/>
              <a:ext cx="1322502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:\Users\Doel-1612i3\Desktop\rose animated\aa.gif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90" y="4364038"/>
              <a:ext cx="1890436" cy="1701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4114800" y="2667000"/>
            <a:ext cx="4953950" cy="2974807"/>
            <a:chOff x="3697288" y="2740193"/>
            <a:chExt cx="4953950" cy="2974807"/>
          </a:xfrm>
        </p:grpSpPr>
        <p:sp>
          <p:nvSpPr>
            <p:cNvPr id="11" name="Rectangle 10"/>
            <p:cNvSpPr/>
            <p:nvPr/>
          </p:nvSpPr>
          <p:spPr>
            <a:xfrm>
              <a:off x="3697288" y="2743201"/>
              <a:ext cx="4913312" cy="2971799"/>
            </a:xfrm>
            <a:prstGeom prst="rect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4" name="Picture 10" descr="C:\Users\Doel-1612i3\Desktop\jajun\tq3\10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6884" y="2754737"/>
              <a:ext cx="1597116" cy="1497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 descr="C:\Users\Doel-1612i3\Desktop\jajun\tq3\34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2100" y="2740193"/>
              <a:ext cx="160020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C:\Users\Doel-1612i3\Desktop\rose animated\images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2299" y="2754737"/>
              <a:ext cx="1562101" cy="1585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13" descr="C:\Users\Doel-1612i3\Desktop\jajun\tq3\3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7770" y="4340393"/>
              <a:ext cx="1771650" cy="1254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9" name="Picture 15" descr="C:\Users\Doel-1612i3\Desktop\jajun\tq3\14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9420" y="4340393"/>
              <a:ext cx="1567180" cy="1374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C:\Users\Doel-1612i3\Desktop\jajun\tq3\lged_1.gif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340393"/>
              <a:ext cx="1564638" cy="1374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1782127" y="6324601"/>
            <a:ext cx="5971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B050"/>
                </a:solidFill>
              </a:rPr>
              <a:t>উপরের চিএ গুলো লক্ষ কর </a:t>
            </a:r>
            <a:r>
              <a:rPr lang="bn-BD" sz="2800" dirty="0" smtClean="0">
                <a:solidFill>
                  <a:srgbClr val="00B050"/>
                </a:solidFill>
              </a:rPr>
              <a:t>।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55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8800"/>
            <a:ext cx="8915400" cy="5181600"/>
          </a:xfrm>
        </p:spPr>
        <p:txBody>
          <a:bodyPr/>
          <a:lstStyle/>
          <a:p>
            <a:pPr algn="l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Down Arrow Callout 3"/>
          <p:cNvSpPr/>
          <p:nvPr/>
        </p:nvSpPr>
        <p:spPr>
          <a:xfrm>
            <a:off x="457200" y="76200"/>
            <a:ext cx="8229600" cy="1600200"/>
          </a:xfrm>
          <a:prstGeom prst="downArrowCallout">
            <a:avLst>
              <a:gd name="adj1" fmla="val 25000"/>
              <a:gd name="adj2" fmla="val 25000"/>
              <a:gd name="adj3" fmla="val 11734"/>
              <a:gd name="adj4" fmla="val 64137"/>
            </a:avLst>
          </a:prstGeom>
          <a:ln>
            <a:solidFill>
              <a:schemeClr val="bg2">
                <a:lumMod val="1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C00000"/>
                </a:solidFill>
              </a:rPr>
              <a:t>একক কাজ</a:t>
            </a:r>
            <a:endParaRPr lang="en-US" sz="7200" b="1" dirty="0">
              <a:solidFill>
                <a:srgbClr val="C00000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304800" y="1371600"/>
            <a:ext cx="8839200" cy="1828800"/>
          </a:xfrm>
          <a:prstGeom prst="horizontalScroll">
            <a:avLst>
              <a:gd name="adj" fmla="val 1488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dirty="0" smtClean="0"/>
              <a:t># </a:t>
            </a:r>
            <a:r>
              <a:rPr lang="bn-BD" sz="4400" b="1" dirty="0" smtClean="0"/>
              <a:t>সেট কি? সেট কে কি দ্বারা প্রকাশ করা যায় ? </a:t>
            </a:r>
            <a:endParaRPr lang="en-US" sz="4400" dirty="0"/>
          </a:p>
        </p:txBody>
      </p:sp>
      <p:sp>
        <p:nvSpPr>
          <p:cNvPr id="7" name="Horizontal Scroll 6"/>
          <p:cNvSpPr/>
          <p:nvPr/>
        </p:nvSpPr>
        <p:spPr>
          <a:xfrm>
            <a:off x="381000" y="2971800"/>
            <a:ext cx="8686800" cy="167640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 smtClean="0"/>
              <a:t>#</a:t>
            </a:r>
            <a:r>
              <a:rPr lang="bn-BD" sz="6000" dirty="0" smtClean="0">
                <a:solidFill>
                  <a:srgbClr val="C00000"/>
                </a:solidFill>
              </a:rPr>
              <a:t>সেট এর উপাদান গুলোকে কি দিয়ে প্রকাশ করা যায়? </a:t>
            </a:r>
            <a:endParaRPr lang="en-US" sz="4000" dirty="0"/>
          </a:p>
        </p:txBody>
      </p:sp>
      <p:sp>
        <p:nvSpPr>
          <p:cNvPr id="8" name="Flowchart: Punched Tape 7"/>
          <p:cNvSpPr/>
          <p:nvPr/>
        </p:nvSpPr>
        <p:spPr>
          <a:xfrm>
            <a:off x="381000" y="4648200"/>
            <a:ext cx="8686800" cy="2057400"/>
          </a:xfrm>
          <a:prstGeom prst="flowChartPunchedTap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b="1" dirty="0" smtClean="0">
                <a:solidFill>
                  <a:srgbClr val="00B050"/>
                </a:solidFill>
              </a:rPr>
              <a:t># বিভিন্ন প্রকার সেট এর প্রতীক লিখ ।</a:t>
            </a:r>
            <a:endParaRPr lang="en-U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52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733800"/>
            <a:ext cx="8229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/>
              <a:t>সেটের প্রকাশঃ </a:t>
            </a:r>
            <a:r>
              <a:rPr lang="bn-BD" sz="4000" b="1" dirty="0">
                <a:solidFill>
                  <a:schemeClr val="accent2">
                    <a:lumMod val="75000"/>
                  </a:schemeClr>
                </a:solidFill>
              </a:rPr>
              <a:t>সেটকে সাধারণত ইংরেজি বর্ণমালার বড় হাতের অক্ষর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A,B,C……….X,Y,Z </a:t>
            </a:r>
            <a:r>
              <a:rPr lang="bn-BD" sz="4000" b="1" dirty="0">
                <a:solidFill>
                  <a:schemeClr val="accent2">
                    <a:lumMod val="75000"/>
                  </a:schemeClr>
                </a:solidFill>
              </a:rPr>
              <a:t>দ্বারা প্রকাশ করা হয়।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9050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C00000"/>
                </a:solidFill>
              </a:rPr>
              <a:t>সেটঃ</a:t>
            </a:r>
            <a:r>
              <a:rPr lang="bn-BD" sz="3600" b="1" dirty="0"/>
              <a:t> বাস্তব বা চিন্তা জগতের সু-সংগায়িত বস্তুর সমাবেশ বা সংগ্রহ কে সেট বলে</a:t>
            </a:r>
            <a:r>
              <a:rPr lang="bn-BD" sz="36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0010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991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400" b="1" dirty="0"/>
          </a:p>
          <a:p>
            <a:r>
              <a:rPr lang="bn-BD" sz="3600" b="1" u="sng" dirty="0">
                <a:solidFill>
                  <a:srgbClr val="00B050"/>
                </a:solidFill>
              </a:rPr>
              <a:t>সেটের উপাদানঃ </a:t>
            </a:r>
            <a:r>
              <a:rPr lang="bn-BD" sz="3200" b="1" dirty="0">
                <a:solidFill>
                  <a:srgbClr val="C00000"/>
                </a:solidFill>
              </a:rPr>
              <a:t>সেটের উপাদানকে ইংরেজি বর্ণমালার ছোট হাতের অক্ষর </a:t>
            </a:r>
            <a:r>
              <a:rPr lang="en-US" sz="3200" b="1" dirty="0" err="1">
                <a:solidFill>
                  <a:srgbClr val="C00000"/>
                </a:solidFill>
              </a:rPr>
              <a:t>a,b,c</a:t>
            </a:r>
            <a:r>
              <a:rPr lang="en-US" sz="3200" b="1" dirty="0">
                <a:solidFill>
                  <a:srgbClr val="C00000"/>
                </a:solidFill>
              </a:rPr>
              <a:t>,…………</a:t>
            </a:r>
            <a:r>
              <a:rPr lang="en-US" sz="3200" b="1" dirty="0" err="1">
                <a:solidFill>
                  <a:srgbClr val="C00000"/>
                </a:solidFill>
              </a:rPr>
              <a:t>x,y,z</a:t>
            </a:r>
            <a:r>
              <a:rPr lang="bn-BD" sz="3200" b="1" dirty="0">
                <a:solidFill>
                  <a:srgbClr val="C00000"/>
                </a:solidFill>
              </a:rPr>
              <a:t>ইত্যাদি দ্বারা প্রকাশ করা হয়</a:t>
            </a:r>
            <a:r>
              <a:rPr lang="bn-BD" sz="3200" b="1" dirty="0" smtClean="0">
                <a:solidFill>
                  <a:srgbClr val="C00000"/>
                </a:solidFill>
              </a:rPr>
              <a:t>।</a:t>
            </a:r>
            <a:endParaRPr lang="bn-BD" sz="32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4900" y="2276058"/>
            <a:ext cx="78867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/>
          </a:p>
          <a:p>
            <a:r>
              <a:rPr lang="bn-BD" sz="4400" b="1" u="sng" dirty="0">
                <a:solidFill>
                  <a:srgbClr val="C00000"/>
                </a:solidFill>
              </a:rPr>
              <a:t>সেটের প্রতিকঃ </a:t>
            </a:r>
            <a:r>
              <a:rPr lang="bn-BD" sz="3200" b="1" dirty="0"/>
              <a:t>সেট কে বিভিন্ন প্রতিকের সাহাযেযপ্রকাশ করা যায়।যথাঃ </a:t>
            </a:r>
            <a:r>
              <a:rPr lang="en-US" sz="3200" b="1" dirty="0" smtClean="0"/>
              <a:t> </a:t>
            </a:r>
            <a:endParaRPr lang="bn-BD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" y="4516399"/>
                <a:ext cx="3124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∈=  </m:t>
                    </m:r>
                  </m:oMath>
                </a14:m>
                <a:r>
                  <a:rPr lang="bn-BD" sz="3200" b="1" dirty="0" smtClean="0">
                    <a:solidFill>
                      <a:srgbClr val="FF0000"/>
                    </a:solidFill>
                  </a:rPr>
                  <a:t>উপাদান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516399"/>
                <a:ext cx="3124200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" y="5181600"/>
                <a:ext cx="31242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ea typeface="Cambria Math"/>
                      </a:rPr>
                      <m:t>∪</m:t>
                    </m:r>
                  </m:oMath>
                </a14:m>
                <a:r>
                  <a:rPr lang="bn-BD" sz="3200" b="1" dirty="0" smtClean="0"/>
                  <a:t>=সার্বিক বা সংযোগ সেট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181600"/>
                <a:ext cx="3124200" cy="1077218"/>
              </a:xfrm>
              <a:prstGeom prst="rect">
                <a:avLst/>
              </a:prstGeom>
              <a:blipFill rotWithShape="1">
                <a:blip r:embed="rId4"/>
                <a:stretch>
                  <a:fillRect l="-4873" t="-678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0" y="5105400"/>
                <a:ext cx="2971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bn-BD" sz="2800" i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bn-BD" sz="2800" i="1" smtClean="0">
                    <a:solidFill>
                      <a:srgbClr val="7030A0"/>
                    </a:solidFill>
                  </a:rPr>
                  <a:t>=ছেদ </a:t>
                </a:r>
                <a:r>
                  <a:rPr lang="bn-BD" sz="2800" i="1" dirty="0" smtClean="0">
                    <a:solidFill>
                      <a:srgbClr val="7030A0"/>
                    </a:solidFill>
                  </a:rPr>
                  <a:t>সেট</a:t>
                </a:r>
                <a:endParaRPr lang="en-US" sz="2800" i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5105400"/>
                <a:ext cx="2971800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9412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30686" y="5029200"/>
                <a:ext cx="296091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/>
                          <a:ea typeface="Cambria Math"/>
                        </a:rPr>
                        <m:t>∅</m:t>
                      </m:r>
                      <m:r>
                        <a:rPr lang="bn-BD" sz="4400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bn-BD" sz="4400" b="1" i="0" smtClean="0">
                          <a:latin typeface="Cambria Math"/>
                          <a:ea typeface="Cambria Math"/>
                        </a:rPr>
                        <m:t>ফাকাঁ</m:t>
                      </m:r>
                      <m:r>
                        <a:rPr lang="bn-BD" sz="4400" b="1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bn-BD" sz="4400" b="1" i="0" smtClean="0">
                          <a:latin typeface="Cambria Math"/>
                          <a:ea typeface="Cambria Math"/>
                        </a:rPr>
                        <m:t>সেট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6" y="5029200"/>
                <a:ext cx="2960914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696200" y="5290066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70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302</Words>
  <Application>Microsoft Office PowerPoint</Application>
  <PresentationFormat>On-screen Show (4:3)</PresentationFormat>
  <Paragraphs>69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Telephone Shilpa Sangstha,Limited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Doel-1612i3</cp:lastModifiedBy>
  <cp:revision>129</cp:revision>
  <dcterms:created xsi:type="dcterms:W3CDTF">2013-12-10T08:18:48Z</dcterms:created>
  <dcterms:modified xsi:type="dcterms:W3CDTF">2013-12-12T05:44:31Z</dcterms:modified>
</cp:coreProperties>
</file>