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A44FE-668C-44F4-969A-E64A3AF222C6}" type="datetimeFigureOut">
              <a:rPr lang="en-US" smtClean="0"/>
              <a:t>12/14/2013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8B509-0690-4549-951B-ADE743E1F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8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8B509-0690-4549-951B-ADE743E1FD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94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C8B509-0690-4549-951B-ADE743E1FD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54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4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5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5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6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8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9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0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1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9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anik Pic\0a85417926b98980f5b2f835c5b5c125fgf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1"/>
            <a:ext cx="8763000" cy="6553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00200" y="4724400"/>
            <a:ext cx="533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381000"/>
            <a:ext cx="2209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1752600"/>
            <a:ext cx="8915400" cy="990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36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9877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অনুশীলনী-১৬.১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১নং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অঙ্ক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400" y="22860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বোড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করব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94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65" y="3463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420080"/>
            <a:ext cx="8458200" cy="101832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ত্রিভূজের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পরিধি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2743200"/>
            <a:ext cx="8458200" cy="91440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685800" indent="-685800" algn="ctr">
              <a:buFont typeface="Wingdings" pitchFamily="2" charset="2"/>
              <a:buChar char="Ø"/>
            </a:pP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ত্রিভূজের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962400"/>
            <a:ext cx="84582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685800" indent="-685800" algn="ctr">
              <a:buFont typeface="Wingdings" pitchFamily="2" charset="2"/>
              <a:buChar char="Ø"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ত্রিভূজের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901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1524000" y="152400"/>
            <a:ext cx="7315200" cy="1219200"/>
          </a:xfrm>
          <a:prstGeom prst="downArrow">
            <a:avLst>
              <a:gd name="adj1" fmla="val 50000"/>
              <a:gd name="adj2" fmla="val 48864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905000"/>
                <a:ext cx="8839200" cy="202267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একটি 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সমবাহু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ত্রিভূজের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পরিসীমা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১৬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মিটার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সমান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সমান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বাহুর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দৈঘ্য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ভূমির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৫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৬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অংশ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হলে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ত্রিভুজটির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ক্ষেত্রফল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নিণয়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600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05000"/>
                <a:ext cx="8839200" cy="20226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30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MS Walpaper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44845" y="3657590"/>
            <a:ext cx="342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dirty="0" err="1" smtClean="0"/>
              <a:t>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96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533400" y="152400"/>
            <a:ext cx="8458200" cy="1676400"/>
          </a:xfrm>
          <a:prstGeom prst="downArrow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2286000"/>
            <a:ext cx="4038600" cy="4038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মোঃতাজউদ্দিন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নবাবগঞ্জ</a:t>
            </a:r>
            <a:r>
              <a:rPr lang="en-US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পাইলট</a:t>
            </a:r>
            <a:r>
              <a:rPr lang="en-US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বালিকা</a:t>
            </a:r>
            <a:r>
              <a:rPr lang="en-US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নবাবগঞ্জ</a:t>
            </a:r>
            <a:r>
              <a:rPr lang="en-US" sz="36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দিনাজপুর</a:t>
            </a:r>
            <a:r>
              <a:rPr lang="en-US" sz="36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1910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অধ্যয়ঃ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ষষ্ঠদশ</a:t>
            </a:r>
            <a:r>
              <a:rPr lang="en-US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৪৫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০৯/১২/১৩ইং</a:t>
            </a:r>
          </a:p>
          <a:p>
            <a:pPr marL="0" indent="0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1072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1000" y="228600"/>
            <a:ext cx="2133600" cy="1752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0" y="1371600"/>
            <a:ext cx="32766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Decision 3"/>
          <p:cNvSpPr/>
          <p:nvPr/>
        </p:nvSpPr>
        <p:spPr>
          <a:xfrm>
            <a:off x="457200" y="2590800"/>
            <a:ext cx="3733800" cy="1295400"/>
          </a:xfrm>
          <a:prstGeom prst="flowChartDecision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600700" y="2175150"/>
            <a:ext cx="2400300" cy="2133600"/>
          </a:xfrm>
          <a:prstGeom prst="triangle">
            <a:avLst>
              <a:gd name="adj" fmla="val 4149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3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057400"/>
            <a:ext cx="80010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0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2900" y="152400"/>
            <a:ext cx="8458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শিক্ষাথীরা</a:t>
            </a: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. . .</a:t>
            </a:r>
            <a:endParaRPr lang="en-US" sz="2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143000"/>
            <a:ext cx="8686800" cy="3733800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Blip>
                <a:blip r:embed="rId2"/>
              </a:buBlip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ত্রিভূজক্ষেত্রের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ক্ষেত্রফল,পরিধি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দৈঘ্য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lnSpc>
                <a:spcPct val="200000"/>
              </a:lnSpc>
              <a:buBlip>
                <a:blip r:embed="rId2"/>
              </a:buBlip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সম্পকিত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93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657600" y="2389687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846535" y="12953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45564" y="2678442"/>
            <a:ext cx="186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6920" y="3886200"/>
                <a:ext cx="9144000" cy="29718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∆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ক্ষেত্রফল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FF0000"/>
                            </a:solidFill>
                            <a:latin typeface="NikoshBAN" pitchFamily="2" charset="0"/>
                            <a:cs typeface="NikoshBAN" pitchFamily="2" charset="0"/>
                          </a:rPr>
                          <m:t> </m:t>
                        </m:r>
                      </m:den>
                    </m:f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𝑎𝑏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ব</a:t>
                </a:r>
                <a:r>
                  <a:rPr lang="bn-BD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র্গ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একক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</a:p>
              <a:p>
                <a:r>
                  <a:rPr lang="en-US" sz="36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    		   	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  <m:t>ভূমি</m:t>
                        </m:r>
                        <m:r>
                          <a:rPr lang="en-US" sz="36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  <m:t>×</m:t>
                        </m:r>
                        <m:r>
                          <a:rPr lang="en-US" sz="3600" b="0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  <m:t>উচ্চতা</m:t>
                        </m:r>
                      </m:e>
                    </m:d>
                    <m:r>
                      <a:rPr lang="en-US" sz="3600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ব</m:t>
                    </m:r>
                    <m:r>
                      <a:rPr lang="bn-BD" sz="3600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র্গ</m:t>
                    </m:r>
                    <m:r>
                      <a:rPr lang="en-US" sz="3600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একক।</m:t>
                    </m:r>
                  </m:oMath>
                </a14:m>
                <a:endParaRPr lang="en-US" sz="36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algn="ctr"/>
                <a:endParaRPr lang="en-US" sz="3600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0" y="3886200"/>
                <a:ext cx="9144000" cy="29718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839152" y="32987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133600" y="24384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67400" y="3048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133600" y="304800"/>
            <a:ext cx="37338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943600" y="152400"/>
            <a:ext cx="935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32567" y="2309110"/>
            <a:ext cx="935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665967" y="2493776"/>
            <a:ext cx="935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4892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0" grpId="0"/>
      <p:bldP spid="21" grpId="0" animBg="1"/>
      <p:bldP spid="2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209800" y="457200"/>
            <a:ext cx="2971800" cy="1828800"/>
            <a:chOff x="2209800" y="457200"/>
            <a:chExt cx="2971800" cy="18288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209800" y="2286000"/>
              <a:ext cx="2971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038600" y="457200"/>
              <a:ext cx="1143000" cy="1828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2209800" y="457200"/>
              <a:ext cx="1828800" cy="1828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941640" y="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842665" y="2286000"/>
            <a:ext cx="3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195450" y="2286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09125" y="232063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4793595" y="1066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2660070" y="9144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3231512" y="2803157"/>
            <a:ext cx="2154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বিষম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0390" y="3463636"/>
                <a:ext cx="9144000" cy="3505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Wingdings" pitchFamily="2" charset="2"/>
                  <a:buChar char="Ø"/>
                </a:pPr>
                <a:endParaRPr lang="en-US" sz="32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32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ত্রিভূজের</a:t>
                </a:r>
                <a:r>
                  <a:rPr lang="en-US" sz="32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পরিধি</a:t>
                </a:r>
                <a:r>
                  <a:rPr lang="en-US" sz="32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2s=</a:t>
                </a:r>
                <a:r>
                  <a:rPr lang="en-US" sz="32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a+b+c</a:t>
                </a:r>
                <a:endParaRPr lang="en-US" sz="3200" dirty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32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অধর্পরিসীমা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/>
                      </a:rPr>
                      <m:t>𝑆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marL="285750" indent="-285750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∆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 </a:t>
                </a:r>
                <a:r>
                  <a:rPr lang="en-US" sz="32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ক্ষেত্রফল</a:t>
                </a:r>
                <a:r>
                  <a:rPr lang="en-US" sz="32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)(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)(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ব</a:t>
                </a:r>
                <a:r>
                  <a:rPr lang="bn-BD" sz="32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র্গ </a:t>
                </a:r>
                <a:r>
                  <a:rPr lang="en-US" sz="32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একক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0" y="3463636"/>
                <a:ext cx="9144000" cy="3505200"/>
              </a:xfrm>
              <a:prstGeom prst="rect">
                <a:avLst/>
              </a:prstGeom>
              <a:blipFill rotWithShape="1">
                <a:blip r:embed="rId3"/>
                <a:stretch>
                  <a:fillRect l="-1396" r="-665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495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422073" y="588780"/>
            <a:ext cx="2438400" cy="259080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343400" y="15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02910" y="305488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3179580"/>
            <a:ext cx="450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3390906" y="1510156"/>
            <a:ext cx="2512862" cy="424746"/>
            <a:chOff x="3390906" y="1510156"/>
            <a:chExt cx="2512862" cy="424746"/>
          </a:xfrm>
        </p:grpSpPr>
        <p:sp>
          <p:nvSpPr>
            <p:cNvPr id="6" name="TextBox 5"/>
            <p:cNvSpPr txBox="1"/>
            <p:nvPr/>
          </p:nvSpPr>
          <p:spPr>
            <a:xfrm>
              <a:off x="3390906" y="1565570"/>
              <a:ext cx="536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66904" y="1510156"/>
              <a:ext cx="536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207329" y="3441190"/>
            <a:ext cx="2696439" cy="369332"/>
            <a:chOff x="3207329" y="3441190"/>
            <a:chExt cx="269643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3422073" y="3441190"/>
              <a:ext cx="24816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4821382" y="3653163"/>
              <a:ext cx="87456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3207329" y="3643345"/>
              <a:ext cx="121919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0" y="4701129"/>
                <a:ext cx="9144000" cy="2156871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∆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sz="4000" i="1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এর</a:t>
                </a:r>
                <a:r>
                  <a:rPr lang="en-US" sz="40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err="1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ক্ষেত্রফল</a:t>
                </a:r>
                <a:r>
                  <a:rPr lang="en-US" sz="40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0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𝑏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ব</a:t>
                </a:r>
                <a:r>
                  <a:rPr lang="bn-BD" sz="4000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র্গ </a:t>
                </a:r>
                <a:r>
                  <a:rPr lang="en-US" sz="4000" dirty="0" err="1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একক</a:t>
                </a:r>
                <a:r>
                  <a:rPr lang="en-US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</a:p>
              <a:p>
                <a:r>
                  <a:rPr lang="en-US" dirty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  <a:latin typeface="NikoshBAN" pitchFamily="2" charset="0"/>
                    <a:cs typeface="NikoshBAN" pitchFamily="2" charset="0"/>
                  </a:rPr>
                  <a:t>    	      		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যেখানে</a:t>
                </a:r>
                <a:r>
                  <a:rPr lang="en-US" sz="3600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 b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অসমান</a:t>
                </a:r>
                <a:r>
                  <a:rPr lang="en-US" sz="3600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বাহু</a:t>
                </a:r>
                <a:r>
                  <a:rPr lang="en-US" sz="3600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, a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সমান</a:t>
                </a:r>
                <a:r>
                  <a:rPr lang="en-US" sz="3600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বাহু</a:t>
                </a:r>
                <a:r>
                  <a:rPr lang="en-US" sz="3600" dirty="0" smtClean="0">
                    <a:solidFill>
                      <a:schemeClr val="tx1"/>
                    </a:solidFill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600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01129"/>
                <a:ext cx="9144000" cy="215687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733825" y="3810522"/>
            <a:ext cx="2514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87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733800" y="381000"/>
            <a:ext cx="3352800" cy="259080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507180" y="-166265"/>
            <a:ext cx="34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221195" y="2971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086600" y="2819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 rot="672915">
            <a:off x="4038600" y="1143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3111787"/>
            <a:ext cx="497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914400"/>
            <a:ext cx="34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3696562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ত্রিভূজ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2571" y="4572000"/>
                <a:ext cx="9144000" cy="2286000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এর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ক্ষেত্রফল</m:t>
                    </m:r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ব</m:t>
                    </m:r>
                    <m:r>
                      <a:rPr lang="bn-BD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র্</m:t>
                    </m:r>
                    <m:r>
                      <a:rPr lang="en-US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গ</m:t>
                    </m:r>
                    <m:r>
                      <a:rPr lang="bn-BD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bn-BD" sz="32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একক।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Cambria Math"/>
                  <a:ea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bn-BD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bn-BD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যেখানে</m:t>
                    </m:r>
                    <m:r>
                      <a:rPr lang="bn-BD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a</m:t>
                    </m:r>
                    <m:r>
                      <a:rPr lang="en-US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সমান</m:t>
                    </m:r>
                    <m:r>
                      <a:rPr lang="en-US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36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বাহু।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NikoshBAN" pitchFamily="2" charset="0"/>
                    <a:ea typeface="Cambria Math"/>
                    <a:cs typeface="NikoshBAN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1" y="4572000"/>
                <a:ext cx="9144000" cy="22860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6401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</TotalTime>
  <Words>260</Words>
  <Application>Microsoft Office PowerPoint</Application>
  <PresentationFormat>On-screen Show (4:3)</PresentationFormat>
  <Paragraphs>65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bcc</cp:lastModifiedBy>
  <cp:revision>72</cp:revision>
  <dcterms:created xsi:type="dcterms:W3CDTF">2006-08-16T00:00:00Z</dcterms:created>
  <dcterms:modified xsi:type="dcterms:W3CDTF">2013-12-14T09:47:37Z</dcterms:modified>
</cp:coreProperties>
</file>