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59" r:id="rId6"/>
    <p:sldId id="260" r:id="rId7"/>
    <p:sldId id="271" r:id="rId8"/>
    <p:sldId id="270" r:id="rId9"/>
    <p:sldId id="263" r:id="rId10"/>
    <p:sldId id="264" r:id="rId11"/>
    <p:sldId id="266" r:id="rId12"/>
    <p:sldId id="267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DFB59-6B87-45F8-9FE7-8E8C00294278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2EF82-3305-432A-B34B-63429B3BC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EF82-3305-432A-B34B-63429B3BC9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EF82-3305-432A-B34B-63429B3BC9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EF82-3305-432A-B34B-63429B3BC94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41154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5956"/>
            <a:ext cx="8839200" cy="6629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57600" y="1371600"/>
            <a:ext cx="373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427.png"/>
          <p:cNvPicPr>
            <a:picLocks noChangeAspect="1"/>
          </p:cNvPicPr>
          <p:nvPr/>
        </p:nvPicPr>
        <p:blipFill>
          <a:blip r:embed="rId2"/>
          <a:srcRect l="1729" t="8407" r="17862"/>
          <a:stretch>
            <a:fillRect/>
          </a:stretch>
        </p:blipFill>
        <p:spPr>
          <a:xfrm>
            <a:off x="685800" y="128639"/>
            <a:ext cx="7848600" cy="573876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0" y="601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পান্তা-ইলিশ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8587"/>
            <a:ext cx="7010400" cy="59536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86200" y="6248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62201" y="457200"/>
            <a:ext cx="4648199" cy="1905000"/>
            <a:chOff x="2971800" y="0"/>
            <a:chExt cx="3926927" cy="1905000"/>
          </a:xfrm>
        </p:grpSpPr>
        <p:sp>
          <p:nvSpPr>
            <p:cNvPr id="4" name="Down Arrow 3"/>
            <p:cNvSpPr/>
            <p:nvPr/>
          </p:nvSpPr>
          <p:spPr>
            <a:xfrm>
              <a:off x="2971800" y="0"/>
              <a:ext cx="3733800" cy="1905000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26927" y="762000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5000" y="3429000"/>
            <a:ext cx="5410200" cy="1600200"/>
            <a:chOff x="1676400" y="2971800"/>
            <a:chExt cx="5410200" cy="1600200"/>
          </a:xfrm>
          <a:solidFill>
            <a:schemeClr val="bg2"/>
          </a:solidFill>
        </p:grpSpPr>
        <p:sp>
          <p:nvSpPr>
            <p:cNvPr id="7" name="Rounded Rectangle 6"/>
            <p:cNvSpPr/>
            <p:nvPr/>
          </p:nvSpPr>
          <p:spPr>
            <a:xfrm>
              <a:off x="1676400" y="2971800"/>
              <a:ext cx="5410200" cy="1600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8800" y="3124200"/>
              <a:ext cx="518160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বাংলা নববর্ষের ঐতিহ্য গুলি আলোচনা কর।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5000" y="304800"/>
            <a:ext cx="5181600" cy="1600200"/>
            <a:chOff x="1905000" y="304800"/>
            <a:chExt cx="5181600" cy="1600200"/>
          </a:xfrm>
        </p:grpSpPr>
        <p:sp>
          <p:nvSpPr>
            <p:cNvPr id="4" name="Oval 3"/>
            <p:cNvSpPr/>
            <p:nvPr/>
          </p:nvSpPr>
          <p:spPr>
            <a:xfrm>
              <a:off x="2590800" y="304800"/>
              <a:ext cx="3200400" cy="1600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05000" y="457200"/>
              <a:ext cx="5181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      মূল্যায়ন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3352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আমাদের প্রধান জাতীয় উৎসব এর নাম কি?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নববর্ষের ঐতিহ্য গুলো কি কি?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আধুনিক কালে বাংলা নববর্ষ উৎসবের সূচনা হয় কীভাবে?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581400"/>
            <a:ext cx="7162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“বাংলা নববর্ষে মিশে থাকে বাঙালির প্রাণের আবেগ আর গভীর ভালোবাসায় উৎযাপন করে এই উৎসব”- উক্তিটি 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3733800"/>
            <a:ext cx="6858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1378803"/>
            <a:ext cx="25908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408" y="990600"/>
            <a:ext cx="7992292" cy="4876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62600" y="37338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57200" y="1828800"/>
            <a:ext cx="4114800" cy="3505200"/>
            <a:chOff x="457200" y="1828800"/>
            <a:chExt cx="4114800" cy="3505200"/>
          </a:xfrm>
        </p:grpSpPr>
        <p:sp>
          <p:nvSpPr>
            <p:cNvPr id="12" name="Rounded Rectangle 11"/>
            <p:cNvSpPr/>
            <p:nvPr/>
          </p:nvSpPr>
          <p:spPr>
            <a:xfrm>
              <a:off x="457200" y="1828800"/>
              <a:ext cx="4114800" cy="3505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2209800"/>
              <a:ext cx="381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মোছা: কামরুন নাহার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সহকারী শিক্ষক (কম্পিউটার)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নবাবগঞ্জ বহুমূখী পাইলট উচ্চ বিদ্যালয়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নবাবগঞ্জ, দিনাজপুর।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0" y="1752600"/>
            <a:ext cx="4114800" cy="3581400"/>
            <a:chOff x="8370048" y="1832043"/>
            <a:chExt cx="3792071" cy="3429000"/>
          </a:xfrm>
          <a:solidFill>
            <a:schemeClr val="bg2"/>
          </a:solidFill>
        </p:grpSpPr>
        <p:sp>
          <p:nvSpPr>
            <p:cNvPr id="8" name="Rounded Rectangle 7"/>
            <p:cNvSpPr/>
            <p:nvPr/>
          </p:nvSpPr>
          <p:spPr>
            <a:xfrm>
              <a:off x="8370048" y="1832043"/>
              <a:ext cx="3792071" cy="3429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89148" y="2342745"/>
              <a:ext cx="3162300" cy="20621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শ্রেণী: অষ্টম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বিষয়: বাংলা ১ম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সময়: ৪০ মিনিট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তারিখ: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11/12/13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28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2779599-bangla-new-year-celebration-1418_657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9800" y="1752600"/>
            <a:ext cx="6019800" cy="2590800"/>
            <a:chOff x="2209800" y="1143000"/>
            <a:chExt cx="6019800" cy="2590800"/>
          </a:xfrm>
          <a:solidFill>
            <a:schemeClr val="bg2">
              <a:lumMod val="90000"/>
            </a:schemeClr>
          </a:solidFill>
        </p:grpSpPr>
        <p:sp>
          <p:nvSpPr>
            <p:cNvPr id="3" name="Horizontal Scroll 2"/>
            <p:cNvSpPr/>
            <p:nvPr/>
          </p:nvSpPr>
          <p:spPr>
            <a:xfrm>
              <a:off x="2209800" y="1143000"/>
              <a:ext cx="6019800" cy="25908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76940" y="1752600"/>
              <a:ext cx="518160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  বাংলা নববর্ষ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228600"/>
            <a:ext cx="6858000" cy="1447800"/>
            <a:chOff x="1447800" y="152400"/>
            <a:chExt cx="6858000" cy="1447800"/>
          </a:xfrm>
          <a:solidFill>
            <a:schemeClr val="bg2">
              <a:lumMod val="90000"/>
            </a:schemeClr>
          </a:solidFill>
        </p:grpSpPr>
        <p:sp>
          <p:nvSpPr>
            <p:cNvPr id="7" name="Down Arrow Callout 6"/>
            <p:cNvSpPr/>
            <p:nvPr/>
          </p:nvSpPr>
          <p:spPr>
            <a:xfrm>
              <a:off x="1447800" y="152400"/>
              <a:ext cx="6858000" cy="1447800"/>
            </a:xfrm>
            <a:prstGeom prst="down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228600"/>
              <a:ext cx="64008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এই পাঠ শেষে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শিক্ষাথীরা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.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71600" y="2057400"/>
            <a:ext cx="6858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নববর্ষ কি তা বলতে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3400" y="2057400"/>
            <a:ext cx="685800" cy="533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7200" y="5181600"/>
            <a:ext cx="685800" cy="533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57200" y="3657600"/>
            <a:ext cx="685800" cy="533400"/>
          </a:xfrm>
          <a:prstGeom prst="rightArrow">
            <a:avLst>
              <a:gd name="adj1" fmla="val 50000"/>
              <a:gd name="adj2" fmla="val 4254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1600" y="3606225"/>
            <a:ext cx="6858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 নববর্ষের ঐতিহ্য সম্পের্ক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4876800"/>
            <a:ext cx="68580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সাংস্কৃতিক আয়োজন কীভাবে বাঙালির  ঐতিহ্যকে ধারণ করে তা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743200" y="76201"/>
            <a:ext cx="2971800" cy="1447800"/>
            <a:chOff x="2743200" y="56147"/>
            <a:chExt cx="2971800" cy="1066800"/>
          </a:xfrm>
        </p:grpSpPr>
        <p:sp>
          <p:nvSpPr>
            <p:cNvPr id="20" name="Oval 19"/>
            <p:cNvSpPr/>
            <p:nvPr/>
          </p:nvSpPr>
          <p:spPr>
            <a:xfrm>
              <a:off x="2743200" y="56147"/>
              <a:ext cx="2514600" cy="10668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71800" y="369730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লেখক পরিচিতি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4038600"/>
            <a:ext cx="4267200" cy="2317325"/>
            <a:chOff x="228600" y="2971800"/>
            <a:chExt cx="4267200" cy="2502711"/>
          </a:xfrm>
        </p:grpSpPr>
        <p:sp>
          <p:nvSpPr>
            <p:cNvPr id="13" name="Rectangle 12"/>
            <p:cNvSpPr/>
            <p:nvPr/>
          </p:nvSpPr>
          <p:spPr>
            <a:xfrm>
              <a:off x="228600" y="2971800"/>
              <a:ext cx="4267200" cy="24688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3048000"/>
              <a:ext cx="3733800" cy="242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উল্লেখযোগ্য প্রবন্ধগুলোঃ ‌‍‌‌‌‌‌‌‌নানা প্রসঙ্গ,‌‌‌‌‌‌‌‌‌‌‌‌‌‌‌‌‌‌‌‌‌‌‌‌‌‌‌‌‌‌‌‌ গনসঙ্গীত, মাটি থেকে মহীরুহ, বঙ্গবন্ধুর সঙ্গে আলাপ ও প্রাসঙ্গিক আলাপ।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58140" y="2209800"/>
            <a:ext cx="3124200" cy="1143000"/>
            <a:chOff x="1219200" y="1143000"/>
            <a:chExt cx="2514600" cy="1066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1219200" y="1143000"/>
              <a:ext cx="2438400" cy="1066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1600" y="1143000"/>
              <a:ext cx="2362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জন্ম: ১৯৪০ সালের ২৯শে ডিসেম্বর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48200" y="4038600"/>
            <a:ext cx="42672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কর্মজগেতর স্বীকৃতিস্বরূপঃ অগ্রণী ব্যাংক পুরস্কার, বাংলা একাডেমী পুরস্কার, একুশে পদকসহ নানা পুরস্কার লাভ কেরন।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371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00200" y="2209800"/>
            <a:ext cx="2773016" cy="1143000"/>
            <a:chOff x="1600200" y="2057400"/>
            <a:chExt cx="2773016" cy="1066800"/>
          </a:xfrm>
        </p:grpSpPr>
        <p:sp>
          <p:nvSpPr>
            <p:cNvPr id="16" name="Rectangle 15"/>
            <p:cNvSpPr/>
            <p:nvPr/>
          </p:nvSpPr>
          <p:spPr>
            <a:xfrm>
              <a:off x="1600200" y="2057400"/>
              <a:ext cx="2667000" cy="106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6400" y="2209800"/>
              <a:ext cx="2696816" cy="80021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 algn="ctr"/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শামসুজ্জামান খান</a:t>
              </a:r>
              <a:endPara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s_of_Celebration!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2" y="342900"/>
            <a:ext cx="8305800" cy="57721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3352800" y="6248400"/>
            <a:ext cx="2514600" cy="533400"/>
            <a:chOff x="3276600" y="6324600"/>
            <a:chExt cx="2514600" cy="533400"/>
          </a:xfrm>
        </p:grpSpPr>
        <p:sp>
          <p:nvSpPr>
            <p:cNvPr id="6" name="Oval 5"/>
            <p:cNvSpPr/>
            <p:nvPr/>
          </p:nvSpPr>
          <p:spPr>
            <a:xfrm>
              <a:off x="3581400" y="6324600"/>
              <a:ext cx="1905000" cy="533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633478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লোকনৃত্য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ainawabganjnews.com 14-04-11.jpg"/>
          <p:cNvPicPr>
            <a:picLocks noChangeAspect="1"/>
          </p:cNvPicPr>
          <p:nvPr/>
        </p:nvPicPr>
        <p:blipFill>
          <a:blip r:embed="rId3"/>
          <a:srcRect b="5134"/>
          <a:stretch>
            <a:fillRect/>
          </a:stretch>
        </p:blipFill>
        <p:spPr>
          <a:xfrm>
            <a:off x="152400" y="381000"/>
            <a:ext cx="4343400" cy="2616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 descr="iu.jpg"/>
          <p:cNvPicPr>
            <a:picLocks noChangeAspect="1"/>
          </p:cNvPicPr>
          <p:nvPr/>
        </p:nvPicPr>
        <p:blipFill>
          <a:blip r:embed="rId4"/>
          <a:srcRect b="9756"/>
          <a:stretch>
            <a:fillRect/>
          </a:stretch>
        </p:blipFill>
        <p:spPr>
          <a:xfrm>
            <a:off x="152400" y="3207028"/>
            <a:ext cx="8862392" cy="2743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s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904" y="381000"/>
            <a:ext cx="4267200" cy="26139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71800" y="6096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নববর্ষের ঐতিহ্য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gali-new-year-2.jpg"/>
          <p:cNvPicPr>
            <a:picLocks noChangeAspect="1"/>
          </p:cNvPicPr>
          <p:nvPr/>
        </p:nvPicPr>
        <p:blipFill>
          <a:blip r:embed="rId3"/>
          <a:srcRect t="9211" r="7759" b="9210"/>
          <a:stretch>
            <a:fillRect/>
          </a:stretch>
        </p:blipFill>
        <p:spPr>
          <a:xfrm>
            <a:off x="742120" y="228600"/>
            <a:ext cx="7772400" cy="5715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657600" y="6019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আল্পনা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845</TotalTime>
  <Words>186</Words>
  <Application>Microsoft Office PowerPoint</Application>
  <PresentationFormat>On-screen Show (4:3)</PresentationFormat>
  <Paragraphs>38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Kamrunnahar</dc:creator>
  <cp:lastModifiedBy>bcc</cp:lastModifiedBy>
  <cp:revision>123</cp:revision>
  <dcterms:created xsi:type="dcterms:W3CDTF">2006-08-16T00:00:00Z</dcterms:created>
  <dcterms:modified xsi:type="dcterms:W3CDTF">2013-12-14T10:05:29Z</dcterms:modified>
</cp:coreProperties>
</file>