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78" r:id="rId6"/>
    <p:sldId id="259" r:id="rId7"/>
    <p:sldId id="261" r:id="rId8"/>
    <p:sldId id="281" r:id="rId9"/>
    <p:sldId id="260" r:id="rId10"/>
    <p:sldId id="270" r:id="rId11"/>
    <p:sldId id="262" r:id="rId12"/>
    <p:sldId id="263" r:id="rId13"/>
    <p:sldId id="264" r:id="rId14"/>
    <p:sldId id="267" r:id="rId15"/>
    <p:sldId id="268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B28E4E"/>
    <a:srgbClr val="BEA06A"/>
    <a:srgbClr val="CE9AC4"/>
    <a:srgbClr val="DEF7C5"/>
    <a:srgbClr val="FFCCFF"/>
    <a:srgbClr val="D60093"/>
    <a:srgbClr val="FF66FF"/>
    <a:srgbClr val="993366"/>
    <a:srgbClr val="B9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911" autoAdjust="0"/>
  </p:normalViewPr>
  <p:slideViewPr>
    <p:cSldViewPr>
      <p:cViewPr>
        <p:scale>
          <a:sx n="42" d="100"/>
          <a:sy n="42" d="100"/>
        </p:scale>
        <p:origin x="-9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8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8EB1-28AD-4864-8F47-C64237EB3FD6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9AD4-F8FB-4EE1-A042-DA097AFA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2590800"/>
            <a:ext cx="4724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bn-BD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0EFB2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1EFB1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Plaque 2"/>
          <p:cNvSpPr/>
          <p:nvPr/>
        </p:nvSpPr>
        <p:spPr>
          <a:xfrm>
            <a:off x="2297162" y="1600200"/>
            <a:ext cx="4572000" cy="3505200"/>
          </a:xfrm>
          <a:prstGeom prst="plaque">
            <a:avLst/>
          </a:prstGeom>
          <a:solidFill>
            <a:srgbClr val="CCCC0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 উপকরণ প্রদর্শন ও 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আলোচনা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70"/>
            <a:ext cx="15621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5391150"/>
            <a:ext cx="1562100" cy="1466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9720" y="5846248"/>
            <a:ext cx="5878562" cy="7509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56557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43743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2829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69129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6443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40086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762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64135" y="97971"/>
            <a:ext cx="1981200" cy="772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৮টি মার্বেল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1514" y="1328057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748643"/>
            <a:ext cx="9535886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৮টি মার্বেল ১জনকে দিলে প্রত্যেকে পায় ৮টি।        ৮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১=৮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49929" y="40331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1513" y="4615543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flipH="1">
            <a:off x="7894862" y="4490357"/>
            <a:ext cx="1178379" cy="16002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9782" y="40331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92538" y="40494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90610" y="40494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01595" y="4093029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57995" y="3967843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23510" y="4054929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21581" y="40767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70760" y="6047015"/>
            <a:ext cx="9144001" cy="64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৮টি মার্বেল ২জনকে সমান ভাগ করে দিলে প্রত্যেকে পায় ৪টি</a:t>
            </a:r>
            <a:r>
              <a:rPr lang="bn-BD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bn-BD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২=৮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2969 0.255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1277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22222E-6 L 0.1375 0.266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333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9948 0.255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127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816 0.25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277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6077 0.255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277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4532 0.2555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127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2795 0.255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27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417 0.2555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1094 0.1548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406 0.1254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309 0.1451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427 0.1317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5156 0.1421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7587 0.1317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8368 0.1340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7465 0.1388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/>
      <p:bldP spid="3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13214" y="-108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09900" y="-108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95700" y="108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6943" y="-108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10886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1306286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53348" y="41148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" y="41148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53349" y="1306286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Vertical Scroll 16"/>
          <p:cNvSpPr/>
          <p:nvPr/>
        </p:nvSpPr>
        <p:spPr>
          <a:xfrm>
            <a:off x="2313214" y="1480457"/>
            <a:ext cx="4506686" cy="4561113"/>
          </a:xfrm>
          <a:prstGeom prst="verticalScroll">
            <a:avLst/>
          </a:prstGeom>
          <a:solidFill>
            <a:srgbClr val="EDE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6564" y="1719943"/>
            <a:ext cx="3605893" cy="421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৮ টি মার্বেল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৪ জনকে সমান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ভাগ করে দিলে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প্রত্যেকে পায় ২টি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৪= ৮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11545 0.2460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75 0.6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7917 0.655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273 L -0.2 0.241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875 0.233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25052 0.657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625 0.653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39579">
                <a:schemeClr val="accent5">
                  <a:lumMod val="20000"/>
                  <a:lumOff val="80000"/>
                </a:schemeClr>
              </a:gs>
              <a:gs pos="30411">
                <a:schemeClr val="accent6">
                  <a:lumMod val="20000"/>
                  <a:lumOff val="80000"/>
                </a:schemeClr>
              </a:gs>
              <a:gs pos="12900">
                <a:schemeClr val="accent2">
                  <a:lumMod val="20000"/>
                  <a:lumOff val="80000"/>
                </a:schemeClr>
              </a:gs>
              <a:gs pos="0">
                <a:schemeClr val="bg2">
                  <a:lumMod val="90000"/>
                </a:schemeClr>
              </a:gs>
              <a:gs pos="78347">
                <a:schemeClr val="accent4">
                  <a:lumMod val="20000"/>
                  <a:lumOff val="80000"/>
                </a:schemeClr>
              </a:gs>
              <a:gs pos="64000">
                <a:srgbClr val="FEDAF6"/>
              </a:gs>
              <a:gs pos="64150">
                <a:srgbClr val="F1E1D0"/>
              </a:gs>
              <a:gs pos="50000">
                <a:srgbClr val="F5F4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01142" y="1088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6942" y="130629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72742" y="1088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58542" y="1524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98771" y="1524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9000" y="152400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6354" y="1088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4356" y="108857"/>
            <a:ext cx="6858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306286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90756" y="1306286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599" y="33528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90756" y="33528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43157" y="5236029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8598" y="52578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63583" y="5132615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64627" y="4953000"/>
            <a:ext cx="1300843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orizontal Scroll 21"/>
          <p:cNvSpPr/>
          <p:nvPr/>
        </p:nvSpPr>
        <p:spPr>
          <a:xfrm>
            <a:off x="2204356" y="1284514"/>
            <a:ext cx="4637315" cy="3668485"/>
          </a:xfrm>
          <a:prstGeom prst="horizontalScroll">
            <a:avLst/>
          </a:prstGeom>
          <a:solidFill>
            <a:srgbClr val="FE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৮টি মার্বেল ৮ জনকে সমান ভাগ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দিলে প্রত্যেকে পায় ১ টি । 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= ৮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486 L -0.08698 0.223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7865 0.4951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6719 0.795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3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8386 0.7699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3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886 0.76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3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8281 0.7777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8507 0.5111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416 0.2333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0EFB2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6">
                  <a:lumMod val="20000"/>
                  <a:lumOff val="80000"/>
                </a:schemeClr>
              </a:gs>
              <a:gs pos="71250">
                <a:srgbClr val="F5F4C7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533400" y="1915880"/>
            <a:ext cx="457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 কর -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229" y="3015340"/>
            <a:ext cx="8001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১, ২, ৪, ও ৮ জনের মধ্যে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8</a:t>
            </a: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 মার্বেল প্রত্যেককে         সমান সংখ্যক ভাগে ভাগ করে দেওয়া যায় । </a:t>
            </a: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6" y="4196436"/>
            <a:ext cx="8191500" cy="2073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সংখ্যাটি ১,২,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৪,৮ দ্বারা বিভাজ্য  এবং  </a:t>
            </a:r>
          </a:p>
          <a:p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১,২,৪,৮ হলো ৮ এর গুণনীয়ক  বা  উৎপাদক।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929" y="381000"/>
            <a:ext cx="9144000" cy="171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৮টি মার্বেল কত জনের মধ্যে সমান ভাগ করে দেওয়া যায় ?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 সংখ্যাটি কোন কোন সংখ্যা দ্বারা বিভাজ্য ?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86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5F4CB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rgbClr val="F5F4C7"/>
              </a:gs>
              <a:gs pos="71250">
                <a:srgbClr val="F7F6D5"/>
              </a:gs>
              <a:gs pos="20850">
                <a:srgbClr val="FEECFA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 </a:t>
            </a:r>
            <a:r>
              <a:rPr lang="bn-BD" sz="8800" dirty="0" smtClean="0"/>
              <a:t>  </a:t>
            </a:r>
            <a:endParaRPr lang="en-US" sz="8800" dirty="0"/>
          </a:p>
        </p:txBody>
      </p:sp>
      <p:sp>
        <p:nvSpPr>
          <p:cNvPr id="2" name="Rectangle 1"/>
          <p:cNvSpPr/>
          <p:nvPr/>
        </p:nvSpPr>
        <p:spPr>
          <a:xfrm>
            <a:off x="1295400" y="478971"/>
            <a:ext cx="2667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দেখ-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114300" y="419100"/>
            <a:ext cx="685800" cy="6019800"/>
          </a:xfrm>
          <a:prstGeom prst="flowChartMultidocument">
            <a:avLst/>
          </a:prstGeom>
          <a:solidFill>
            <a:srgbClr val="FFCCFF"/>
          </a:solidFill>
          <a:ln w="3175">
            <a:solidFill>
              <a:srgbClr val="CE9AC4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371600"/>
            <a:ext cx="7391400" cy="203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সংখ্যাটির গুণনীয়কগুলোর মধ্যে ১ এবং  ৮ রয়েছে ।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5772" y="3962400"/>
            <a:ext cx="7086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যে কোন সংখ্যারই একটি গুণনীয়ক 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1857" y="2971800"/>
            <a:ext cx="78867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 সংখ্যা নিজেই তার ১ টি গুণনীয়ক । 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9" y="5410200"/>
            <a:ext cx="1862811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0EFB2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6">
                  <a:lumMod val="20000"/>
                  <a:lumOff val="80000"/>
                </a:schemeClr>
              </a:gs>
              <a:gs pos="71250">
                <a:srgbClr val="F1EFB1"/>
              </a:gs>
              <a:gs pos="22000">
                <a:schemeClr val="accent5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/>
              <a:t>     </a:t>
            </a:r>
            <a:endParaRPr lang="en-US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79614" y="419100"/>
            <a:ext cx="620486" cy="601980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4143" y="-228600"/>
            <a:ext cx="6553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গুণনীয়ক নির্ণয়ঃ  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143000"/>
            <a:ext cx="66294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   ১২ </a:t>
            </a:r>
          </a:p>
          <a:p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২    ৬</a:t>
            </a:r>
          </a:p>
          <a:p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=৩</a:t>
            </a:r>
            <a:r>
              <a:rPr lang="bn-BD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৪</a:t>
            </a:r>
          </a:p>
          <a:p>
            <a:pPr algn="ctr"/>
            <a:r>
              <a:rPr lang="bn-BD" dirty="0" smtClean="0"/>
              <a:t> 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5621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3733799" y="1524000"/>
            <a:ext cx="576943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733798" y="3668486"/>
            <a:ext cx="576943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733799" y="2552700"/>
            <a:ext cx="576944" cy="914400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572000"/>
            <a:ext cx="8305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এর সকল গুণনীয়ক বা উৎপাদক </a:t>
            </a:r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 ২, ৩, ৪, ৬, ১২ </a:t>
            </a:r>
            <a:r>
              <a:rPr lang="bn-BD" sz="4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rgbClr val="F5F4C7"/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EECFA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6">
                  <a:lumMod val="20000"/>
                  <a:lumOff val="80000"/>
                </a:schemeClr>
              </a:gs>
              <a:gs pos="71250">
                <a:srgbClr val="F1EFB1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007547">
            <a:off x="357214" y="190500"/>
            <a:ext cx="2895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799" y="733696"/>
            <a:ext cx="7924800" cy="132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গুণনীয়ক কাকে বলে ? </a:t>
            </a:r>
            <a:endParaRPr lang="en-US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1" y="2061754"/>
            <a:ext cx="6286500" cy="311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সংখ্যা যে যে সংখ্যা দ্বারা বিভাজ্য তাকে ঐ সংখ্যার গুণনীয়ক বলে ।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5344887"/>
            <a:ext cx="1447800" cy="136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5116288"/>
            <a:ext cx="838199" cy="1360713"/>
          </a:xfrm>
          <a:prstGeom prst="rect">
            <a:avLst/>
          </a:prstGeom>
        </p:spPr>
      </p:pic>
      <p:pic>
        <p:nvPicPr>
          <p:cNvPr id="10" name="Picture 9" descr="IMG_0588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0" y="2061753"/>
            <a:ext cx="2590800" cy="3054535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45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5F4CB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9F8DB"/>
              </a:gs>
              <a:gs pos="20850">
                <a:schemeClr val="accent3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886" y="-3351"/>
            <a:ext cx="8229598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ও ৩</a:t>
            </a:r>
            <a:r>
              <a:rPr lang="en-US" sz="4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গুণনীয়কগুলো কি? কি ?    </a:t>
            </a:r>
            <a:endParaRPr lang="en-US" sz="48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2641824" y="2378946"/>
            <a:ext cx="2672909" cy="2802654"/>
          </a:xfrm>
          <a:prstGeom prst="star6">
            <a:avLst/>
          </a:prstGeom>
          <a:solidFill>
            <a:srgbClr val="B28E4E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01978" y="3027005"/>
            <a:ext cx="1752599" cy="1673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paration 12"/>
          <p:cNvSpPr/>
          <p:nvPr/>
        </p:nvSpPr>
        <p:spPr>
          <a:xfrm>
            <a:off x="4582882" y="1128763"/>
            <a:ext cx="4495800" cy="1066800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736091" y="1252532"/>
            <a:ext cx="333761" cy="767258"/>
          </a:xfrm>
          <a:prstGeom prst="mathMultiply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38834" y="1069734"/>
            <a:ext cx="1047748" cy="1023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74967" y="1199704"/>
            <a:ext cx="928005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54577" y="1188421"/>
            <a:ext cx="981075" cy="836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38834" y="1069734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75515" y="1195018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6028301" y="1214488"/>
            <a:ext cx="735465" cy="895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49725" y="5399314"/>
            <a:ext cx="4184199" cy="14478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এর গুণনীয়কসমূহঃ ১, ২, ৩, ৬, ৯, ১৮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4532046" y="1026561"/>
            <a:ext cx="4582027" cy="1219200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1" name="Horizontal Scroll 20"/>
          <p:cNvSpPr/>
          <p:nvPr/>
        </p:nvSpPr>
        <p:spPr>
          <a:xfrm>
            <a:off x="4894483" y="5410200"/>
            <a:ext cx="4184199" cy="14478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৩২ এর গুণনীয়কসমূহঃ ১, ২, ৪ ,৮, ১৬ , ৩২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6010234" y="1320062"/>
            <a:ext cx="390659" cy="788375"/>
          </a:xfrm>
          <a:prstGeom prst="mathMultiply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5929506" y="2378946"/>
            <a:ext cx="2614792" cy="2802654"/>
          </a:xfrm>
          <a:prstGeom prst="star6">
            <a:avLst/>
          </a:prstGeom>
          <a:solidFill>
            <a:srgbClr val="B28E4E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10080" y="3218058"/>
            <a:ext cx="1246416" cy="1290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৩২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21485" y="1347929"/>
            <a:ext cx="930193" cy="6623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bn-BD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985" y="119403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2722654" y="2378946"/>
            <a:ext cx="1246416" cy="2256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8045" y="1204923"/>
            <a:ext cx="781320" cy="77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2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11595" y="1336272"/>
            <a:ext cx="842626" cy="685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16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87795" y="1304576"/>
            <a:ext cx="690225" cy="852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16340" y="1184086"/>
            <a:ext cx="781319" cy="91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49800" y="1178961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826016" y="1383073"/>
            <a:ext cx="930193" cy="6623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41552"/>
            <a:ext cx="1170886" cy="1143000"/>
          </a:xfrm>
          <a:prstGeom prst="ellipse">
            <a:avLst/>
          </a:prstGeom>
          <a:solidFill>
            <a:srgbClr val="CE9AC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0866" y="1928024"/>
            <a:ext cx="2327534" cy="294877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651 0.380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902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24479 0.252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5312 0.197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9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6615 0.43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8056 0.2671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33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0208 0.3719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4739 0.2553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275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9097 0.1909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0.25035 0.2560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77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4149 0.366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3351 0.4254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127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26198 0.3787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4" grpId="0" animBg="1"/>
      <p:bldP spid="9" grpId="0" animBg="1"/>
      <p:bldP spid="9" grpId="1" animBg="1"/>
      <p:bldP spid="21" grpId="0" animBg="1"/>
      <p:bldP spid="6" grpId="0" animBg="1"/>
      <p:bldP spid="6" grpId="1" animBg="1"/>
      <p:bldP spid="23" grpId="0" animBg="1"/>
      <p:bldP spid="24" grpId="0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0" grpId="0"/>
      <p:bldP spid="30" grpId="1"/>
      <p:bldP spid="33" grpId="0"/>
      <p:bldP spid="33" grpId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7F6D5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6">
                  <a:lumMod val="20000"/>
                  <a:lumOff val="80000"/>
                </a:schemeClr>
              </a:gs>
              <a:gs pos="71250">
                <a:srgbClr val="F9F8DF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25186" y="304800"/>
            <a:ext cx="533400" cy="6172200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2514600" y="1066800"/>
            <a:ext cx="4800600" cy="3505200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5486399"/>
            <a:ext cx="1729740" cy="125920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630226"/>
            <a:ext cx="5486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195943" y="201384"/>
            <a:ext cx="642257" cy="6324600"/>
          </a:xfrm>
          <a:prstGeom prst="flowChartMultidocument">
            <a:avLst/>
          </a:prstGeom>
          <a:solidFill>
            <a:srgbClr val="EDEB9F"/>
          </a:solidFill>
          <a:ln w="38100">
            <a:solidFill>
              <a:srgbClr val="D6D63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1371600" y="838200"/>
            <a:ext cx="7772400" cy="48768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শিমুল রানী দাস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ওছখালী আলিয়া মডেল সরকারী প্রাথমিক  বিদ্যালয় 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হাতিয়া , নোয়াখালী 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7162800" y="4953000"/>
            <a:ext cx="1524000" cy="1447800"/>
          </a:xfrm>
          <a:prstGeom prst="su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8F7D8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8F7D8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14300" y="337456"/>
            <a:ext cx="533400" cy="6139543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661160" y="367936"/>
            <a:ext cx="6172200" cy="4876800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93079"/>
            <a:ext cx="7391400" cy="8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5F4CB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7F6D1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r>
              <a:rPr lang="bn-BD" dirty="0" smtClean="0"/>
              <a:t>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1954" y="323305"/>
            <a:ext cx="6400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 ঘর পূরণ কর - </a:t>
            </a:r>
            <a:endParaRPr lang="en-US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5627" y="1878872"/>
            <a:ext cx="584562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গুণনীয়কের আরেক নাম -- ।</a:t>
            </a:r>
            <a:endParaRPr lang="en-US" sz="4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683327"/>
            <a:ext cx="822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</a:t>
            </a:r>
            <a:r>
              <a:rPr lang="bn-BD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প্রত্যেক সংখ্যা নিজেই তার একটি -- । </a:t>
            </a:r>
            <a:endParaRPr lang="en-US" sz="4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282043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3</a:t>
            </a:r>
            <a:r>
              <a:rPr lang="bn-BD" sz="4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-- যে কোন সংখ্যারই একটি গুণনীয়ক ।</a:t>
            </a:r>
            <a:endParaRPr lang="en-US" sz="40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3428" y="3701143"/>
            <a:ext cx="7543800" cy="177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</a:t>
            </a:r>
            <a:r>
              <a:rPr lang="bn-BD" sz="4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কোন সংখ্যা যে যে সংখ্যা দ্বারা  ---সেগুলোই ঐ সংখ্যার --- ।  </a:t>
            </a:r>
            <a:endParaRPr lang="en-US" sz="4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" y="1676400"/>
            <a:ext cx="2035627" cy="342899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17812" y="5861957"/>
            <a:ext cx="7658646" cy="996043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775536">
            <a:off x="-273096" y="357102"/>
            <a:ext cx="2971800" cy="932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9F8E3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6F5CA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9149" y="152400"/>
            <a:ext cx="8648702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E39"/>
                </a:solidFill>
                <a:latin typeface="NikoshBAN" pitchFamily="2" charset="0"/>
                <a:cs typeface="NikoshBAN" pitchFamily="2" charset="0"/>
              </a:rPr>
              <a:t> নিচের সংখ্যা গুলোর সকল </a:t>
            </a:r>
          </a:p>
          <a:p>
            <a:pPr algn="ctr"/>
            <a:r>
              <a:rPr lang="bn-BD" sz="5400" b="1" dirty="0" smtClean="0">
                <a:solidFill>
                  <a:srgbClr val="007E39"/>
                </a:solidFill>
                <a:latin typeface="NikoshBAN" pitchFamily="2" charset="0"/>
                <a:cs typeface="NikoshBAN" pitchFamily="2" charset="0"/>
              </a:rPr>
              <a:t>গুণনীয়ক নির্ণয় করঃ </a:t>
            </a:r>
            <a:endParaRPr lang="en-US" sz="5400" b="1" dirty="0">
              <a:solidFill>
                <a:srgbClr val="007E3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057400"/>
            <a:ext cx="80010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) ৪৫ </a:t>
            </a:r>
          </a:p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) ৬০ </a:t>
            </a:r>
          </a:p>
          <a:p>
            <a:pPr algn="ctr"/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) ৯০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38800"/>
            <a:ext cx="1314450" cy="1009650"/>
          </a:xfrm>
          <a:prstGeom prst="rect">
            <a:avLst/>
          </a:prstGeom>
        </p:spPr>
      </p:pic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038850"/>
            <a:ext cx="5638800" cy="60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3875" y="1752600"/>
            <a:ext cx="2971800" cy="38862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9224768">
            <a:off x="-266701" y="587972"/>
            <a:ext cx="2362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0EFB2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1EFB1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Minus 6"/>
          <p:cNvSpPr/>
          <p:nvPr/>
        </p:nvSpPr>
        <p:spPr>
          <a:xfrm rot="18804875">
            <a:off x="15216482" y="11287326"/>
            <a:ext cx="2321178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0074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553200" y="4800600"/>
            <a:ext cx="1417320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2209800"/>
            <a:ext cx="3733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ভালো থেকো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1447800" y="990600"/>
            <a:ext cx="7696200" cy="5181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চতুর্থ , বিষয় – গণিত </a:t>
            </a:r>
          </a:p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 – গুণনীয়ক  ও  গুণিতক </a:t>
            </a:r>
          </a:p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– গুণনীয়ক </a:t>
            </a:r>
          </a:p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৪০ মিনিট ।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283029" y="538843"/>
            <a:ext cx="609600" cy="6172200"/>
          </a:xfrm>
          <a:prstGeom prst="flowChartMultidocument">
            <a:avLst/>
          </a:prstGeom>
          <a:solidFill>
            <a:srgbClr val="F0EFB3"/>
          </a:solidFill>
          <a:ln w="38100">
            <a:solidFill>
              <a:srgbClr val="D6D63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6553200" y="5029200"/>
            <a:ext cx="2362200" cy="1567543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bn-BD" dirty="0" smtClean="0"/>
              <a:t> ‌ুউউ</a:t>
            </a:r>
            <a:endParaRPr lang="en-US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178904" y="152400"/>
            <a:ext cx="583096" cy="6477000"/>
          </a:xfrm>
          <a:prstGeom prst="flowChartMultidocument">
            <a:avLst/>
          </a:prstGeom>
          <a:solidFill>
            <a:srgbClr val="EDEB9F"/>
          </a:solidFill>
          <a:ln w="28575">
            <a:solidFill>
              <a:srgbClr val="D6D63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066800" y="728472"/>
            <a:ext cx="7848600" cy="5867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গুণনীয়ক কাকে বলে বলতে পারবে । 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একাধিক সংখ্যার গুণনীয়ক নির্ণয় করতে পারবে 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072896" y="118872"/>
            <a:ext cx="4419600" cy="12192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শিখনফল 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934200" y="4953000"/>
            <a:ext cx="1981200" cy="16764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7923">
                <a:schemeClr val="accent3">
                  <a:lumMod val="20000"/>
                  <a:lumOff val="80000"/>
                </a:schemeClr>
              </a:gs>
              <a:gs pos="58755">
                <a:srgbClr val="F0EFB2"/>
              </a:gs>
              <a:gs pos="82923">
                <a:schemeClr val="accent4">
                  <a:lumMod val="20000"/>
                  <a:lumOff val="80000"/>
                </a:schemeClr>
              </a:gs>
              <a:gs pos="32918">
                <a:schemeClr val="accent2">
                  <a:lumMod val="20000"/>
                  <a:lumOff val="80000"/>
                </a:schemeClr>
              </a:gs>
              <a:gs pos="71250">
                <a:srgbClr val="F1EFB1"/>
              </a:gs>
              <a:gs pos="2085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8100000" scaled="1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418" y="239486"/>
            <a:ext cx="2890982" cy="17068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754162" y="87086"/>
            <a:ext cx="1836638" cy="1219200"/>
          </a:xfrm>
          <a:prstGeom prst="ca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4442460"/>
            <a:ext cx="32004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/>
        </p:nvSpPr>
        <p:spPr>
          <a:xfrm>
            <a:off x="4152900" y="108857"/>
            <a:ext cx="4740729" cy="1436914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সুন্দর একটি ভিডিও দেখি </a:t>
            </a:r>
            <a:endParaRPr lang="en-US" sz="3600" b="1" dirty="0">
              <a:solidFill>
                <a:srgbClr val="007E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045776"/>
              </p:ext>
            </p:extLst>
          </p:nvPr>
        </p:nvGraphicFramePr>
        <p:xfrm>
          <a:off x="3917950" y="3084513"/>
          <a:ext cx="13065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5" imgW="1307160" imgH="686880" progId="Package">
                  <p:embed/>
                </p:oleObj>
              </mc:Choice>
              <mc:Fallback>
                <p:oleObj name="Packager Shell Object" showAsIcon="1" r:id="rId5" imgW="13071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7950" y="3084513"/>
                        <a:ext cx="1306513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9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lin ang="135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3887599" y="3291808"/>
            <a:ext cx="822960" cy="293132"/>
          </a:xfrm>
          <a:prstGeom prst="rect">
            <a:avLst/>
          </a:prstGeom>
        </p:spPr>
      </p:pic>
      <p:pic>
        <p:nvPicPr>
          <p:cNvPr id="22" name="Picture 21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2755726" y="3291809"/>
            <a:ext cx="822960" cy="293132"/>
          </a:xfrm>
          <a:prstGeom prst="rect">
            <a:avLst/>
          </a:prstGeom>
        </p:spPr>
      </p:pic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2193705" y="3291810"/>
            <a:ext cx="822960" cy="293132"/>
          </a:xfrm>
          <a:prstGeom prst="rect">
            <a:avLst/>
          </a:prstGeom>
        </p:spPr>
      </p:pic>
      <p:pic>
        <p:nvPicPr>
          <p:cNvPr id="24" name="Picture 23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5025980" y="3291808"/>
            <a:ext cx="822960" cy="293132"/>
          </a:xfrm>
          <a:prstGeom prst="rect">
            <a:avLst/>
          </a:prstGeom>
        </p:spPr>
      </p:pic>
      <p:pic>
        <p:nvPicPr>
          <p:cNvPr id="25" name="Picture 24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4383286" y="3266424"/>
            <a:ext cx="822960" cy="293132"/>
          </a:xfrm>
          <a:prstGeom prst="rect">
            <a:avLst/>
          </a:prstGeom>
        </p:spPr>
      </p:pic>
      <p:pic>
        <p:nvPicPr>
          <p:cNvPr id="27" name="Picture 26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3351918" y="3291810"/>
            <a:ext cx="822960" cy="293132"/>
          </a:xfrm>
          <a:prstGeom prst="rect">
            <a:avLst/>
          </a:prstGeom>
        </p:spPr>
      </p:pic>
      <p:pic>
        <p:nvPicPr>
          <p:cNvPr id="29" name="Picture 28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6049363" y="678673"/>
            <a:ext cx="822960" cy="293132"/>
          </a:xfrm>
          <a:prstGeom prst="rect">
            <a:avLst/>
          </a:prstGeom>
        </p:spPr>
      </p:pic>
      <p:pic>
        <p:nvPicPr>
          <p:cNvPr id="30" name="Picture 29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7091583" y="692270"/>
            <a:ext cx="822960" cy="293132"/>
          </a:xfrm>
          <a:prstGeom prst="rect">
            <a:avLst/>
          </a:prstGeom>
        </p:spPr>
      </p:pic>
      <p:pic>
        <p:nvPicPr>
          <p:cNvPr id="31" name="Picture 30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7755816" y="706622"/>
            <a:ext cx="822961" cy="293132"/>
          </a:xfrm>
          <a:prstGeom prst="rect">
            <a:avLst/>
          </a:prstGeom>
        </p:spPr>
      </p:pic>
      <p:pic>
        <p:nvPicPr>
          <p:cNvPr id="32" name="Picture 31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5028285" y="684815"/>
            <a:ext cx="822960" cy="293132"/>
          </a:xfrm>
          <a:prstGeom prst="rect">
            <a:avLst/>
          </a:prstGeom>
        </p:spPr>
      </p:pic>
      <p:pic>
        <p:nvPicPr>
          <p:cNvPr id="34" name="Picture 33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6574864" y="706623"/>
            <a:ext cx="822960" cy="293132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0800000">
            <a:off x="2702440" y="240042"/>
            <a:ext cx="1547327" cy="68403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341" y="86763"/>
            <a:ext cx="2362200" cy="990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৬টি  লজেন্স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 flipH="1">
            <a:off x="261278" y="1376668"/>
            <a:ext cx="110700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5473817" y="699726"/>
            <a:ext cx="822960" cy="29313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7783357" y="3928683"/>
            <a:ext cx="107172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flipH="1">
            <a:off x="239700" y="3933326"/>
            <a:ext cx="110700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99080" y="1376668"/>
            <a:ext cx="4555998" cy="141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৬টি লজেন্স ১জনকে দেওয়া যায়</a:t>
            </a:r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278" y="5347990"/>
            <a:ext cx="8593799" cy="151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৬টি লজেন্স ২ জনকে সমান ভাগ করে দেওয়া যায়।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44827 0.1685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13" y="842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46216 0.166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833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9323 0.164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821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41979 0.167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838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45573 0.164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821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42691 0.165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6319 0.1652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26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12968 0.1986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99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099 0.1986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993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2205 0.1652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826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5069 0.1689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844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79 0.1986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5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4230885" y="534260"/>
            <a:ext cx="822961" cy="293132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361234">
            <a:off x="1868685" y="527842"/>
            <a:ext cx="822961" cy="293132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2554485" y="534261"/>
            <a:ext cx="822961" cy="293132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3697485" y="521421"/>
            <a:ext cx="822961" cy="293132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3164085" y="521422"/>
            <a:ext cx="822961" cy="293132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4764286" y="546929"/>
            <a:ext cx="822961" cy="29313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flipH="1">
            <a:off x="12578" y="1376668"/>
            <a:ext cx="1326284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269800" y="4898570"/>
            <a:ext cx="874200" cy="7946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978722" y="1681468"/>
            <a:ext cx="133140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flipH="1">
            <a:off x="2748251" y="4800600"/>
            <a:ext cx="902733" cy="8926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>
            <a:off x="1385042" y="4800600"/>
            <a:ext cx="748555" cy="8926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flipH="1">
            <a:off x="12578" y="4800600"/>
            <a:ext cx="825622" cy="8926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92500" y="1376668"/>
            <a:ext cx="133140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93329" y="4898570"/>
            <a:ext cx="990600" cy="8708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03140" y="4855028"/>
            <a:ext cx="990600" cy="8708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95799" y="1376668"/>
            <a:ext cx="1331400" cy="14146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271" y="2396298"/>
            <a:ext cx="9111322" cy="139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৬টি লজেন্স  ৩জনকে সমান ভাগ করে দেওয়া যায়।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78" y="5943600"/>
            <a:ext cx="91113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৬টি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লজেন্স ৬ জনকে সমান ভাগ করে দেওয়া যায়।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1868684" y="3649399"/>
            <a:ext cx="822961" cy="293132"/>
          </a:xfrm>
          <a:prstGeom prst="rect">
            <a:avLst/>
          </a:prstGeom>
        </p:spPr>
      </p:pic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2336771" y="3660286"/>
            <a:ext cx="822961" cy="293132"/>
          </a:xfrm>
          <a:prstGeom prst="rect">
            <a:avLst/>
          </a:prstGeom>
        </p:spPr>
      </p:pic>
      <p:pic>
        <p:nvPicPr>
          <p:cNvPr id="25" name="Picture 24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496538">
            <a:off x="3005851" y="3649397"/>
            <a:ext cx="822961" cy="293132"/>
          </a:xfrm>
          <a:prstGeom prst="rect">
            <a:avLst/>
          </a:prstGeom>
        </p:spPr>
      </p:pic>
      <p:pic>
        <p:nvPicPr>
          <p:cNvPr id="26" name="Picture 25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3566855" y="3690026"/>
            <a:ext cx="822961" cy="293132"/>
          </a:xfrm>
          <a:prstGeom prst="rect">
            <a:avLst/>
          </a:prstGeom>
        </p:spPr>
      </p:pic>
      <p:pic>
        <p:nvPicPr>
          <p:cNvPr id="27" name="Picture 26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4764287" y="3692942"/>
            <a:ext cx="822961" cy="293132"/>
          </a:xfrm>
          <a:prstGeom prst="rect">
            <a:avLst/>
          </a:prstGeom>
        </p:spPr>
      </p:pic>
      <p:pic>
        <p:nvPicPr>
          <p:cNvPr id="28" name="Picture 27" descr="index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 rot="16200000">
            <a:off x="4156759" y="3692942"/>
            <a:ext cx="822961" cy="2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8403 0.21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105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7431 0.2240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120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12431 0.222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1113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0902 0.2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11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3403 0.2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1125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26736 0.209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14098 0.2020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009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47 L -0.05052 0.2115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055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03472 0.213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064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6493 0.2074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1037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3507 0.2180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1090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667 0.2222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34000">
                <a:schemeClr val="accent3">
                  <a:lumMod val="40000"/>
                  <a:lumOff val="60000"/>
                </a:schemeClr>
              </a:gs>
              <a:gs pos="15850">
                <a:srgbClr val="F0EFB2"/>
              </a:gs>
              <a:gs pos="0">
                <a:schemeClr val="accent2">
                  <a:lumMod val="20000"/>
                  <a:lumOff val="80000"/>
                </a:schemeClr>
              </a:gs>
              <a:gs pos="79999">
                <a:schemeClr val="accent6">
                  <a:lumMod val="20000"/>
                  <a:lumOff val="80000"/>
                </a:schemeClr>
              </a:gs>
              <a:gs pos="64600">
                <a:srgbClr val="E9E789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DEB9F"/>
              </a:gs>
            </a:gsLst>
            <a:lin ang="135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2446688" y="1417433"/>
            <a:ext cx="4953000" cy="44196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66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688" y="3108962"/>
            <a:ext cx="5029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endParaRPr lang="en-US" sz="8800" b="1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 rot="19392127">
            <a:off x="285943" y="381113"/>
            <a:ext cx="5212784" cy="20574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86325" y="457200"/>
            <a:ext cx="741750" cy="5867400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11976" y="6002319"/>
            <a:ext cx="7222424" cy="5054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0EFB3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rgbClr val="F0EFB3"/>
              </a:gs>
            </a:gsLst>
            <a:lin ang="135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1143000" y="3102429"/>
            <a:ext cx="6551676" cy="3429000"/>
          </a:xfrm>
          <a:prstGeom prst="can">
            <a:avLst>
              <a:gd name="adj" fmla="val 2356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828038" y="228600"/>
            <a:ext cx="5181600" cy="2895600"/>
          </a:xfrm>
          <a:prstGeom prst="su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468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 ‌ুউউ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     </vt:lpstr>
      <vt:lpstr>PowerPoint Presentation</vt:lpstr>
      <vt:lpstr> </vt:lpstr>
      <vt:lpstr>PowerPoint Presentation</vt:lpstr>
      <vt:lpstr>PowerPoint Presentation</vt:lpstr>
      <vt:lpstr>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</dc:creator>
  <cp:lastModifiedBy>ARNAB</cp:lastModifiedBy>
  <cp:revision>223</cp:revision>
  <dcterms:created xsi:type="dcterms:W3CDTF">2013-06-11T15:38:04Z</dcterms:created>
  <dcterms:modified xsi:type="dcterms:W3CDTF">2013-08-05T16:11:03Z</dcterms:modified>
</cp:coreProperties>
</file>