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5" r:id="rId18"/>
    <p:sldId id="274" r:id="rId19"/>
    <p:sldId id="276" r:id="rId20"/>
    <p:sldId id="277" r:id="rId21"/>
    <p:sldId id="278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29" autoAdjust="0"/>
    <p:restoredTop sz="75439" autoAdjust="0"/>
  </p:normalViewPr>
  <p:slideViewPr>
    <p:cSldViewPr>
      <p:cViewPr varScale="1">
        <p:scale>
          <a:sx n="38" d="100"/>
          <a:sy n="38" d="100"/>
        </p:scale>
        <p:origin x="-2298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1D8C32-7BFE-430C-8769-DE83A756C4CA}" type="datetimeFigureOut">
              <a:rPr lang="en-US" smtClean="0"/>
              <a:t>8/2/2013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7BC55B-705B-4FBA-9FD8-9BEE43A3C8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4531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7BC55B-705B-4FBA-9FD8-9BEE43A3C8A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6225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7BC55B-705B-4FBA-9FD8-9BEE43A3C8A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5514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7BC55B-705B-4FBA-9FD8-9BEE43A3C8AF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9888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7BC55B-705B-4FBA-9FD8-9BEE43A3C8AF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6376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1743C-CE8B-4285-A039-47B398F4BC21}" type="datetimeFigureOut">
              <a:rPr lang="en-US" smtClean="0"/>
              <a:t>8/2/2013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7C0C3-A36D-4781-B5CA-1D33BEE05D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201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1743C-CE8B-4285-A039-47B398F4BC21}" type="datetimeFigureOut">
              <a:rPr lang="en-US" smtClean="0"/>
              <a:t>8/2/2013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7C0C3-A36D-4781-B5CA-1D33BEE05D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878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1743C-CE8B-4285-A039-47B398F4BC21}" type="datetimeFigureOut">
              <a:rPr lang="en-US" smtClean="0"/>
              <a:t>8/2/2013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7C0C3-A36D-4781-B5CA-1D33BEE05D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258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1743C-CE8B-4285-A039-47B398F4BC21}" type="datetimeFigureOut">
              <a:rPr lang="en-US" smtClean="0"/>
              <a:t>8/2/2013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7C0C3-A36D-4781-B5CA-1D33BEE05D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611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1743C-CE8B-4285-A039-47B398F4BC21}" type="datetimeFigureOut">
              <a:rPr lang="en-US" smtClean="0"/>
              <a:t>8/2/2013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7C0C3-A36D-4781-B5CA-1D33BEE05D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030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1743C-CE8B-4285-A039-47B398F4BC21}" type="datetimeFigureOut">
              <a:rPr lang="en-US" smtClean="0"/>
              <a:t>8/2/2013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7C0C3-A36D-4781-B5CA-1D33BEE05D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576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1743C-CE8B-4285-A039-47B398F4BC21}" type="datetimeFigureOut">
              <a:rPr lang="en-US" smtClean="0"/>
              <a:t>8/2/2013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7C0C3-A36D-4781-B5CA-1D33BEE05D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64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1743C-CE8B-4285-A039-47B398F4BC21}" type="datetimeFigureOut">
              <a:rPr lang="en-US" smtClean="0"/>
              <a:t>8/2/2013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7C0C3-A36D-4781-B5CA-1D33BEE05D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677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1743C-CE8B-4285-A039-47B398F4BC21}" type="datetimeFigureOut">
              <a:rPr lang="en-US" smtClean="0"/>
              <a:t>8/2/2013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7C0C3-A36D-4781-B5CA-1D33BEE05D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540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1743C-CE8B-4285-A039-47B398F4BC21}" type="datetimeFigureOut">
              <a:rPr lang="en-US" smtClean="0"/>
              <a:t>8/2/2013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7C0C3-A36D-4781-B5CA-1D33BEE05D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9604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1743C-CE8B-4285-A039-47B398F4BC21}" type="datetimeFigureOut">
              <a:rPr lang="en-US" smtClean="0"/>
              <a:t>8/2/2013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7C0C3-A36D-4781-B5CA-1D33BEE05D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152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41743C-CE8B-4285-A039-47B398F4BC21}" type="datetimeFigureOut">
              <a:rPr lang="en-US" smtClean="0"/>
              <a:t>8/2/2013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97C0C3-A36D-4781-B5CA-1D33BEE05D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253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g"/><Relationship Id="rId4" Type="http://schemas.openxmlformats.org/officeDocument/2006/relationships/image" Target="../media/image7.jp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81001"/>
            <a:ext cx="7772400" cy="1752600"/>
          </a:xfrm>
          <a:solidFill>
            <a:srgbClr val="C00000"/>
          </a:solidFill>
        </p:spPr>
        <p:txBody>
          <a:bodyPr>
            <a:noAutofit/>
          </a:bodyPr>
          <a:lstStyle/>
          <a:p>
            <a:r>
              <a:rPr lang="bn-BD" sz="13800" dirty="0" smtClean="0">
                <a:latin typeface="NikoshBAN" pitchFamily="2" charset="0"/>
                <a:cs typeface="NikoshBAN" pitchFamily="2" charset="0"/>
              </a:rPr>
              <a:t>শুভেচ্ছা</a:t>
            </a:r>
            <a:endParaRPr lang="en-US" sz="13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ound Diagonal Corner Rectangle 5"/>
          <p:cNvSpPr/>
          <p:nvPr/>
        </p:nvSpPr>
        <p:spPr>
          <a:xfrm>
            <a:off x="2362200" y="533400"/>
            <a:ext cx="4721411" cy="1604682"/>
          </a:xfrm>
          <a:prstGeom prst="round2DiagRect">
            <a:avLst>
              <a:gd name="adj1" fmla="val 0"/>
              <a:gd name="adj2" fmla="val 5333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9463" y="2514600"/>
            <a:ext cx="6681537" cy="4246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9906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533400"/>
            <a:ext cx="6629400" cy="50292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438400" y="5791200"/>
            <a:ext cx="4267200" cy="9906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400" dirty="0" smtClean="0"/>
              <a:t>ভঙ্গিল পর্বত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278291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457200"/>
            <a:ext cx="7010400" cy="47244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819400" y="5342965"/>
            <a:ext cx="4191000" cy="106680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400" dirty="0" smtClean="0"/>
              <a:t>আগ্নেয় পর্বত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61593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304800"/>
            <a:ext cx="7391400" cy="50292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476500" y="5791200"/>
            <a:ext cx="3962400" cy="1066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dirty="0" smtClean="0"/>
              <a:t>চুত্যি-স্তুপ পর্বত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200260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52399"/>
            <a:ext cx="8229600" cy="5334001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819400" y="5638800"/>
            <a:ext cx="3657600" cy="1066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dirty="0" smtClean="0"/>
              <a:t>ল্যাকোলিথ পর্বত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062743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228600"/>
            <a:ext cx="7086600" cy="1295400"/>
          </a:xfrm>
          <a:solidFill>
            <a:srgbClr val="FFC000"/>
          </a:solidFill>
        </p:spPr>
        <p:txBody>
          <a:bodyPr/>
          <a:lstStyle/>
          <a:p>
            <a:r>
              <a:rPr lang="bn-BD" dirty="0" smtClean="0"/>
              <a:t>ভঙ্গিল পর্বতের বৈশিষ্ট্য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2133600"/>
            <a:ext cx="7162800" cy="4419600"/>
          </a:xfrm>
          <a:solidFill>
            <a:srgbClr val="7030A0"/>
          </a:solidFill>
        </p:spPr>
        <p:txBody>
          <a:bodyPr>
            <a:normAutofit/>
          </a:bodyPr>
          <a:lstStyle/>
          <a:p>
            <a:r>
              <a:rPr lang="bn-BD" dirty="0" smtClean="0"/>
              <a:t>১।</a:t>
            </a:r>
            <a:r>
              <a:rPr lang="bn-BD" sz="3600" dirty="0" smtClean="0"/>
              <a:t>ভঙ্গিল পর্বতের প্রধান বৈশিষ্ট্য ভাজ</a:t>
            </a:r>
          </a:p>
          <a:p>
            <a:r>
              <a:rPr lang="bn-BD" sz="3600" dirty="0" smtClean="0"/>
              <a:t>২।প্রবল পার্শ্ব চাপের ফলে নিম্ন ভাজও</a:t>
            </a:r>
          </a:p>
          <a:p>
            <a:r>
              <a:rPr lang="bn-BD" sz="3600" dirty="0" smtClean="0"/>
              <a:t>উর্ধ্ব ভাজের সৃষ্টি করে।</a:t>
            </a:r>
          </a:p>
          <a:p>
            <a:r>
              <a:rPr lang="bn-BD" sz="3600" dirty="0" smtClean="0"/>
              <a:t>৩।বিস্তৃত ও সুউচ্চ অনেক পর্বতের সমন্বয়ে গঠিত।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710202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381001"/>
            <a:ext cx="7391400" cy="518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6540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381000"/>
            <a:ext cx="7162800" cy="1219200"/>
          </a:xfrm>
          <a:solidFill>
            <a:srgbClr val="00B0F0"/>
          </a:solidFill>
        </p:spPr>
        <p:txBody>
          <a:bodyPr/>
          <a:lstStyle/>
          <a:p>
            <a:r>
              <a:rPr lang="bn-BD" dirty="0" smtClean="0"/>
              <a:t>আগ্নেয় পর্বতের বৈশিষ্ট্য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133600"/>
            <a:ext cx="8077200" cy="3733800"/>
          </a:xfrm>
          <a:solidFill>
            <a:schemeClr val="accent2">
              <a:lumMod val="50000"/>
            </a:schemeClr>
          </a:solidFill>
        </p:spPr>
        <p:txBody>
          <a:bodyPr/>
          <a:lstStyle/>
          <a:p>
            <a:r>
              <a:rPr lang="bn-BD" dirty="0" smtClean="0"/>
              <a:t>১</a:t>
            </a:r>
            <a:r>
              <a:rPr lang="bn-BD" sz="4400" dirty="0" smtClean="0"/>
              <a:t>।আগ্নেয় গিরির উদগিরিত লাভা সঞ্জিত ও জমাট বেধে সৃষ্টি হয়।</a:t>
            </a:r>
          </a:p>
          <a:p>
            <a:r>
              <a:rPr lang="bn-BD" sz="4400" dirty="0" smtClean="0"/>
              <a:t>২।এরুপ পর্বত মোচাকৃতি হয়।</a:t>
            </a:r>
          </a:p>
          <a:p>
            <a:r>
              <a:rPr lang="bn-BD" sz="4400" dirty="0" smtClean="0"/>
              <a:t>৩।খাড়া ঢ়াল বিশিষ্ট।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365152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533400"/>
            <a:ext cx="7696200" cy="518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4644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533400"/>
            <a:ext cx="6096000" cy="1066800"/>
          </a:xfrm>
          <a:solidFill>
            <a:srgbClr val="FF0000"/>
          </a:solidFill>
        </p:spPr>
        <p:txBody>
          <a:bodyPr/>
          <a:lstStyle/>
          <a:p>
            <a:r>
              <a:rPr lang="bn-BD" dirty="0" smtClean="0"/>
              <a:t>দলীয় কাজ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52400" y="2743200"/>
            <a:ext cx="8991600" cy="3581400"/>
          </a:xfrm>
          <a:noFill/>
          <a:ln>
            <a:solidFill>
              <a:srgbClr val="C00000"/>
            </a:solidFill>
          </a:ln>
        </p:spPr>
        <p:txBody>
          <a:bodyPr/>
          <a:lstStyle/>
          <a:p>
            <a:endParaRPr lang="bn-BD" dirty="0" smtClean="0"/>
          </a:p>
          <a:p>
            <a:r>
              <a:rPr lang="bn-BD" dirty="0" smtClean="0"/>
              <a:t>আগ্নেয় </a:t>
            </a:r>
            <a:r>
              <a:rPr lang="bn-BD" dirty="0"/>
              <a:t>পর্বত ও ভঙ্গিল পর্বতের ৫টি পার্থক্য </a:t>
            </a:r>
            <a:endParaRPr lang="bn-BD" dirty="0" smtClean="0"/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লিখ।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2951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08789" y="0"/>
            <a:ext cx="5105400" cy="1295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6000" dirty="0" smtClean="0"/>
              <a:t>মূল্যায়ন</a:t>
            </a:r>
            <a:endParaRPr lang="en-US" sz="6000" dirty="0"/>
          </a:p>
        </p:txBody>
      </p:sp>
      <p:sp>
        <p:nvSpPr>
          <p:cNvPr id="3" name="Rectangle 2"/>
          <p:cNvSpPr/>
          <p:nvPr/>
        </p:nvSpPr>
        <p:spPr>
          <a:xfrm>
            <a:off x="152400" y="1447800"/>
            <a:ext cx="8839200" cy="525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n-BD" sz="60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endParaRPr lang="bn-BD" sz="6000" dirty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ভঙ্গিল পর্বতের ২টি বৈশিষ্ট্য</a:t>
            </a:r>
          </a:p>
          <a:p>
            <a:pPr algn="ctr"/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বলো।</a:t>
            </a:r>
          </a:p>
          <a:p>
            <a:pPr algn="ctr"/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আগ্নেয় পর্বতের ২টি </a:t>
            </a:r>
            <a:r>
              <a:rPr lang="bn-BD" sz="6000" dirty="0">
                <a:latin typeface="NikoshBAN" pitchFamily="2" charset="0"/>
                <a:cs typeface="NikoshBAN" pitchFamily="2" charset="0"/>
              </a:rPr>
              <a:t>বৈশিষ্ট্য</a:t>
            </a:r>
          </a:p>
          <a:p>
            <a:pPr algn="ctr"/>
            <a:r>
              <a:rPr lang="bn-BD" sz="6000" dirty="0">
                <a:latin typeface="NikoshBAN" pitchFamily="2" charset="0"/>
                <a:cs typeface="NikoshBAN" pitchFamily="2" charset="0"/>
              </a:rPr>
              <a:t>বলো।</a:t>
            </a:r>
          </a:p>
          <a:p>
            <a:pPr algn="ctr"/>
            <a:endParaRPr lang="bn-BD" sz="60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60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3987563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0" y="0"/>
            <a:ext cx="9144000" cy="990600"/>
          </a:xfrm>
          <a:solidFill>
            <a:srgbClr val="FF00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/>
          <a:lstStyle/>
          <a:p>
            <a:r>
              <a:rPr lang="bn-BD" dirty="0" smtClean="0"/>
              <a:t>পরিচিতি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0" y="891540"/>
            <a:ext cx="9154332" cy="6019800"/>
          </a:xfrm>
          <a:solidFill>
            <a:srgbClr val="00B050"/>
          </a:solidFill>
        </p:spPr>
        <p:txBody>
          <a:bodyPr>
            <a:normAutofit fontScale="92500" lnSpcReduction="20000"/>
          </a:bodyPr>
          <a:lstStyle/>
          <a:p>
            <a:pPr lvl="0">
              <a:buFont typeface="Wingdings" pitchFamily="2" charset="2"/>
              <a:buChar char="Ø"/>
            </a:pPr>
            <a:r>
              <a:rPr lang="bn-BD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ভারতী রায়</a:t>
            </a:r>
          </a:p>
          <a:p>
            <a:pPr marL="0" lvl="0" indent="0">
              <a:buNone/>
            </a:pPr>
            <a:r>
              <a:rPr lang="bn-BD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  শিয়ালীডাঙ্গা মাধ্যমিক বিদ্যালয়,</a:t>
            </a:r>
          </a:p>
          <a:p>
            <a:pPr marL="0" lvl="0" indent="0">
              <a:buNone/>
            </a:pPr>
            <a:r>
              <a:rPr lang="bn-BD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bn-BD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বটিয়াঘাটা, খুলনা।</a:t>
            </a:r>
          </a:p>
          <a:p>
            <a:pPr marL="0" lvl="0" indent="0">
              <a:buNone/>
            </a:pPr>
            <a:endParaRPr lang="bn-BD" dirty="0" smtClean="0">
              <a:solidFill>
                <a:prstClr val="black"/>
              </a:solidFill>
              <a:latin typeface="NikoshBAN" pitchFamily="2" charset="0"/>
              <a:cs typeface="NikoshBAN" pitchFamily="2" charset="0"/>
            </a:endParaRPr>
          </a:p>
          <a:p>
            <a:pPr lvl="0">
              <a:buFont typeface="Wingdings" pitchFamily="2" charset="2"/>
              <a:buChar char="Ø"/>
            </a:pPr>
            <a:r>
              <a:rPr lang="bn-BD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মো: মকবুল হোসেন</a:t>
            </a:r>
          </a:p>
          <a:p>
            <a:pPr marL="0" indent="0">
              <a:buNone/>
            </a:pPr>
            <a:r>
              <a:rPr lang="bn-BD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 বিরাট </a:t>
            </a:r>
            <a:r>
              <a:rPr lang="bn-BD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মাধ্যমিক বিদ্যালয়, </a:t>
            </a:r>
            <a:endParaRPr lang="bn-BD" dirty="0" smtClean="0">
              <a:solidFill>
                <a:prstClr val="black"/>
              </a:solidFill>
              <a:latin typeface="NikoshBAN" pitchFamily="2" charset="0"/>
              <a:cs typeface="NikoshBAN" pitchFamily="2" charset="0"/>
            </a:endParaRPr>
          </a:p>
          <a:p>
            <a:pPr marL="0" indent="0">
              <a:buNone/>
            </a:pPr>
            <a:r>
              <a:rPr lang="bn-BD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 বটিয়াঘাটা, খুলনা।</a:t>
            </a:r>
          </a:p>
          <a:p>
            <a:pPr marL="0" indent="0">
              <a:buNone/>
            </a:pPr>
            <a:endParaRPr lang="bn-BD" dirty="0" smtClean="0">
              <a:solidFill>
                <a:prstClr val="black"/>
              </a:solidFill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Ø"/>
            </a:pPr>
            <a:r>
              <a:rPr lang="bn-BD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মিনতি রানী রায়</a:t>
            </a:r>
          </a:p>
          <a:p>
            <a:pPr marL="0" indent="0">
              <a:buNone/>
            </a:pPr>
            <a:r>
              <a:rPr lang="bn-BD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bn-BD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হালিয় বি, বি, মাধ্যমিক </a:t>
            </a:r>
            <a:r>
              <a:rPr lang="bn-BD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বিদ্যালয়, </a:t>
            </a:r>
          </a:p>
          <a:p>
            <a:pPr marL="0" indent="0">
              <a:buNone/>
            </a:pPr>
            <a:r>
              <a:rPr lang="bn-BD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  বটিয়াঘাটা, খুলনা।</a:t>
            </a:r>
            <a:endParaRPr lang="bn-BD" dirty="0" smtClean="0">
              <a:solidFill>
                <a:prstClr val="black"/>
              </a:solidFill>
              <a:latin typeface="NikoshBAN" pitchFamily="2" charset="0"/>
              <a:cs typeface="NikoshBAN" pitchFamily="2" charset="0"/>
            </a:endParaRPr>
          </a:p>
          <a:p>
            <a:pPr marL="0" indent="0">
              <a:buNone/>
            </a:pPr>
            <a:r>
              <a:rPr lang="bn-BD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 </a:t>
            </a:r>
          </a:p>
          <a:p>
            <a:pPr marL="0" indent="0">
              <a:buNone/>
            </a:pPr>
            <a:endParaRPr lang="bn-BD" dirty="0">
              <a:solidFill>
                <a:prstClr val="black"/>
              </a:solidFill>
              <a:latin typeface="NikoshBAN" pitchFamily="2" charset="0"/>
              <a:cs typeface="NikoshBAN" pitchFamily="2" charset="0"/>
            </a:endParaRPr>
          </a:p>
          <a:p>
            <a:pPr marL="0" lvl="0" indent="0">
              <a:buNone/>
            </a:pPr>
            <a:endParaRPr lang="bn-BD" dirty="0" smtClean="0">
              <a:solidFill>
                <a:prstClr val="black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8119" y="1143000"/>
            <a:ext cx="1088136" cy="1371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2191" y="2895600"/>
            <a:ext cx="1274064" cy="100584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8380" y="4343400"/>
            <a:ext cx="1088136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9606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2438400" y="762000"/>
            <a:ext cx="5410200" cy="1777785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6600" dirty="0" smtClean="0"/>
              <a:t>বাড়ির কাজ</a:t>
            </a:r>
            <a:endParaRPr lang="en-US" sz="6600" dirty="0"/>
          </a:p>
        </p:txBody>
      </p:sp>
      <p:sp>
        <p:nvSpPr>
          <p:cNvPr id="3" name="Rectangle 2"/>
          <p:cNvSpPr/>
          <p:nvPr/>
        </p:nvSpPr>
        <p:spPr>
          <a:xfrm>
            <a:off x="0" y="2959531"/>
            <a:ext cx="9060051" cy="3733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9600" dirty="0" smtClean="0">
                <a:latin typeface="NikoshBAN" pitchFamily="2" charset="0"/>
                <a:cs typeface="NikoshBAN" pitchFamily="2" charset="0"/>
              </a:rPr>
              <a:t>বিভিন্ন  পর্বতের বৈশিষ্ট্য</a:t>
            </a:r>
            <a:endParaRPr lang="en-US" sz="96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7448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52500" y="37454"/>
            <a:ext cx="7391400" cy="1600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8000" dirty="0" smtClean="0"/>
              <a:t>ধন্যবাদ</a:t>
            </a:r>
            <a:endParaRPr lang="en-US" sz="80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637654"/>
            <a:ext cx="6553200" cy="4914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7252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81200" y="1066800"/>
            <a:ext cx="5334000" cy="990600"/>
          </a:xfrm>
          <a:solidFill>
            <a:srgbClr val="00B0F0"/>
          </a:solidFill>
          <a:ln>
            <a:solidFill>
              <a:srgbClr val="002060"/>
            </a:solidFill>
          </a:ln>
        </p:spPr>
        <p:txBody>
          <a:bodyPr/>
          <a:lstStyle/>
          <a:p>
            <a:r>
              <a:rPr lang="bn-BD" dirty="0" smtClean="0"/>
              <a:t>পাঠ- পরিচিতি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2667000"/>
            <a:ext cx="6324600" cy="2743200"/>
          </a:xfrm>
          <a:solidFill>
            <a:srgbClr val="C00000"/>
          </a:solidFill>
          <a:ln>
            <a:solidFill>
              <a:srgbClr val="0070C0"/>
            </a:solidFill>
          </a:ln>
        </p:spPr>
        <p:txBody>
          <a:bodyPr/>
          <a:lstStyle/>
          <a:p>
            <a:r>
              <a:rPr lang="bn-BD" dirty="0" smtClean="0"/>
              <a:t>৯ম-শ্রেণী</a:t>
            </a:r>
          </a:p>
          <a:p>
            <a:r>
              <a:rPr lang="bn-BD" dirty="0" smtClean="0"/>
              <a:t>বিষয়-ভূগোল</a:t>
            </a:r>
          </a:p>
          <a:p>
            <a:r>
              <a:rPr lang="bn-BD" dirty="0" smtClean="0"/>
              <a:t>পাঠ-পর্বত</a:t>
            </a:r>
          </a:p>
          <a:p>
            <a:r>
              <a:rPr lang="bn-BD" dirty="0" smtClean="0"/>
              <a:t>সময়-৫০ মিনিট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501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uiExpand="1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1447800"/>
            <a:ext cx="6477000" cy="1295400"/>
          </a:xfrm>
          <a:solidFill>
            <a:srgbClr val="7030A0"/>
          </a:solidFill>
          <a:ln>
            <a:solidFill>
              <a:srgbClr val="FF0000"/>
            </a:solidFill>
          </a:ln>
        </p:spPr>
        <p:txBody>
          <a:bodyPr/>
          <a:lstStyle/>
          <a:p>
            <a:r>
              <a:rPr lang="bn-BD" dirty="0" smtClean="0"/>
              <a:t>এই পাঠ শেষে শিক্ষার্থীরা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76600"/>
            <a:ext cx="6553200" cy="3352800"/>
          </a:xfrm>
          <a:solidFill>
            <a:srgbClr val="FF0000"/>
          </a:solidFill>
          <a:ln>
            <a:solidFill>
              <a:srgbClr val="002060"/>
            </a:solidFill>
          </a:ln>
        </p:spPr>
        <p:txBody>
          <a:bodyPr>
            <a:normAutofit fontScale="92500"/>
          </a:bodyPr>
          <a:lstStyle/>
          <a:p>
            <a:r>
              <a:rPr lang="bn-BD" dirty="0" smtClean="0"/>
              <a:t> পর্বত কী তা বলতে পারবে</a:t>
            </a:r>
          </a:p>
          <a:p>
            <a:r>
              <a:rPr lang="bn-BD" dirty="0" smtClean="0"/>
              <a:t>পর্বতের শ্রেণী বিভাগ ব্যাখ্যা করতে পারবে</a:t>
            </a:r>
          </a:p>
          <a:p>
            <a:r>
              <a:rPr lang="bn-BD" dirty="0" smtClean="0"/>
              <a:t>ভঙ্গিল পর্বতের বৈশিষ্ট্যের বর্ণনা দিতে পারবে</a:t>
            </a:r>
          </a:p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আগ্নেয় পর্বতের বৈশিষ্ট্য লিখতে পারবে।</a:t>
            </a:r>
          </a:p>
          <a:p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241787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451" y="3393096"/>
            <a:ext cx="3358563" cy="279732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876794" y="3365306"/>
            <a:ext cx="3200406" cy="273526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039" y="151502"/>
            <a:ext cx="3165182" cy="237388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896" y="228600"/>
            <a:ext cx="3702424" cy="2314015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2133600" y="2743200"/>
            <a:ext cx="2439296" cy="457200"/>
          </a:xfrm>
          <a:prstGeom prst="rect">
            <a:avLst/>
          </a:prstGeom>
          <a:solidFill>
            <a:srgbClr val="FF00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/>
              <a:t>সমভুমি</a:t>
            </a:r>
            <a:endParaRPr lang="en-US" dirty="0"/>
          </a:p>
        </p:txBody>
      </p:sp>
      <p:sp>
        <p:nvSpPr>
          <p:cNvPr id="12" name="Bent-Up Arrow 11"/>
          <p:cNvSpPr/>
          <p:nvPr/>
        </p:nvSpPr>
        <p:spPr>
          <a:xfrm>
            <a:off x="4876794" y="2617726"/>
            <a:ext cx="1173862" cy="582674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Process 16"/>
          <p:cNvSpPr/>
          <p:nvPr/>
        </p:nvSpPr>
        <p:spPr>
          <a:xfrm>
            <a:off x="2667000" y="6240468"/>
            <a:ext cx="1600200" cy="465132"/>
          </a:xfrm>
          <a:prstGeom prst="flowChartProcess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/>
              <a:t>পর্বত</a:t>
            </a:r>
            <a:endParaRPr lang="en-US" dirty="0"/>
          </a:p>
        </p:txBody>
      </p:sp>
      <p:sp>
        <p:nvSpPr>
          <p:cNvPr id="19" name="Bent-Up Arrow 18"/>
          <p:cNvSpPr/>
          <p:nvPr/>
        </p:nvSpPr>
        <p:spPr>
          <a:xfrm>
            <a:off x="4572896" y="6100574"/>
            <a:ext cx="1065904" cy="605026"/>
          </a:xfrm>
          <a:prstGeom prst="bent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664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533399"/>
            <a:ext cx="4572000" cy="1219201"/>
          </a:xfrm>
          <a:solidFill>
            <a:srgbClr val="00B0F0"/>
          </a:solidFill>
          <a:ln>
            <a:solidFill>
              <a:srgbClr val="FF0000"/>
            </a:solidFill>
          </a:ln>
        </p:spPr>
        <p:txBody>
          <a:bodyPr/>
          <a:lstStyle/>
          <a:p>
            <a:r>
              <a:rPr lang="bn-BD" dirty="0" smtClean="0"/>
              <a:t>পাঠ-শিরোনাম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81200" y="2286000"/>
            <a:ext cx="4953000" cy="3389782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3100" y="2124582"/>
            <a:ext cx="5257800" cy="3551200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2667000" y="5867400"/>
            <a:ext cx="3810000" cy="838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400" dirty="0" smtClean="0"/>
              <a:t>পর্বত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488839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609600"/>
            <a:ext cx="5867400" cy="1600200"/>
          </a:xfrm>
          <a:solidFill>
            <a:srgbClr val="7030A0"/>
          </a:solidFill>
        </p:spPr>
        <p:txBody>
          <a:bodyPr/>
          <a:lstStyle/>
          <a:p>
            <a:r>
              <a:rPr lang="bn-BD" dirty="0" smtClean="0"/>
              <a:t>পর্বত কাকে বলে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429000"/>
            <a:ext cx="6400800" cy="2133600"/>
          </a:xfrm>
          <a:solidFill>
            <a:srgbClr val="FF0000"/>
          </a:solidFill>
        </p:spPr>
        <p:txBody>
          <a:bodyPr/>
          <a:lstStyle/>
          <a:p>
            <a:r>
              <a:rPr lang="bn-BD" dirty="0" smtClean="0"/>
              <a:t>ভূপৃ্ষ্ঠের বিস্তৃত এলাকা জুড়ে সুউচ্চ</a:t>
            </a:r>
          </a:p>
          <a:p>
            <a:r>
              <a:rPr lang="bn-BD" dirty="0" smtClean="0"/>
              <a:t>শিলাস্তুপকে পর্বত বলে।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594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62000" y="838200"/>
            <a:ext cx="8153400" cy="57150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948889"/>
            <a:ext cx="6781800" cy="5282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2426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457200"/>
            <a:ext cx="6934200" cy="1752600"/>
          </a:xfrm>
          <a:solidFill>
            <a:srgbClr val="FF0000"/>
          </a:solidFill>
        </p:spPr>
        <p:txBody>
          <a:bodyPr/>
          <a:lstStyle/>
          <a:p>
            <a:r>
              <a:rPr lang="bn-BD" dirty="0" smtClean="0"/>
              <a:t>পর্বতের শ্রেণি বিভাগ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2514600"/>
            <a:ext cx="7239000" cy="3733800"/>
          </a:xfrm>
          <a:solidFill>
            <a:srgbClr val="002060"/>
          </a:solidFill>
        </p:spPr>
        <p:txBody>
          <a:bodyPr>
            <a:normAutofit/>
          </a:bodyPr>
          <a:lstStyle/>
          <a:p>
            <a:r>
              <a:rPr lang="bn-BD" sz="4400" dirty="0" smtClean="0"/>
              <a:t>পর্বত চার </a:t>
            </a:r>
          </a:p>
          <a:p>
            <a:r>
              <a:rPr lang="bn-BD" dirty="0" smtClean="0"/>
              <a:t>১।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ভঙ্গিল পর্বত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২।আগ্নেয় পর্বত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৩।চ্যুতি-স্তুপ পর্বত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৪।ল্যাকোলিথ পর্বত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341740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459</TotalTime>
  <Words>224</Words>
  <Application>Microsoft Office PowerPoint</Application>
  <PresentationFormat>On-screen Show (4:3)</PresentationFormat>
  <Paragraphs>70</Paragraphs>
  <Slides>21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শুভেচ্ছা</vt:lpstr>
      <vt:lpstr>পরিচিতি</vt:lpstr>
      <vt:lpstr>পাঠ- পরিচিতি</vt:lpstr>
      <vt:lpstr>এই পাঠ শেষে শিক্ষার্থীরা </vt:lpstr>
      <vt:lpstr>PowerPoint Presentation</vt:lpstr>
      <vt:lpstr>পাঠ-শিরোনাম</vt:lpstr>
      <vt:lpstr>পর্বত কাকে বলে</vt:lpstr>
      <vt:lpstr>PowerPoint Presentation</vt:lpstr>
      <vt:lpstr>পর্বতের শ্রেণি বিভাগ</vt:lpstr>
      <vt:lpstr>PowerPoint Presentation</vt:lpstr>
      <vt:lpstr>PowerPoint Presentation</vt:lpstr>
      <vt:lpstr>PowerPoint Presentation</vt:lpstr>
      <vt:lpstr>PowerPoint Presentation</vt:lpstr>
      <vt:lpstr>ভঙ্গিল পর্বতের বৈশিষ্ট্য</vt:lpstr>
      <vt:lpstr>PowerPoint Presentation</vt:lpstr>
      <vt:lpstr>আগ্নেয় পর্বতের বৈশিষ্ট্য</vt:lpstr>
      <vt:lpstr>PowerPoint Presentation</vt:lpstr>
      <vt:lpstr>দলীয় কাজ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শুভেচ্ছা</dc:title>
  <dc:creator>TSS</dc:creator>
  <cp:lastModifiedBy>TSS</cp:lastModifiedBy>
  <cp:revision>71</cp:revision>
  <dcterms:created xsi:type="dcterms:W3CDTF">2013-08-01T13:22:00Z</dcterms:created>
  <dcterms:modified xsi:type="dcterms:W3CDTF">2013-08-02T06:32:54Z</dcterms:modified>
</cp:coreProperties>
</file>