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0" r:id="rId9"/>
    <p:sldId id="273" r:id="rId10"/>
    <p:sldId id="263" r:id="rId11"/>
    <p:sldId id="272" r:id="rId12"/>
    <p:sldId id="27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C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57E8F-6A88-49B1-B77E-5CB8A096EFFE}" type="datetimeFigureOut">
              <a:rPr lang="en-US"/>
              <a:pPr>
                <a:defRPr/>
              </a:pPr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38A6A6-6CC1-4441-8EB4-B64FFA3B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AF35C-1359-483A-8EDF-A5046CD7AC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9B32-BA3D-4DFA-B432-A6C0C25F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9EAD-9F7D-48EE-A440-177C7C7D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C3F0-7512-4071-8005-BC510701D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52A9-6E01-4D62-8970-4862E9FC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6B32-7EF9-4EA5-A26B-9B742DE64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A87E-05CC-4FB0-86EA-E32312649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C6A6-1CA9-4A02-A4AC-63130756A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0175-199B-4D52-A07F-F9127336C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10BD-F042-41EF-A663-67531A37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B743-6A3A-4681-A04A-38F9E33CE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2875-C61A-4031-83DC-8EB13A6A4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023CE6E-1F85-44FC-BDE5-B9F1B5053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4" r:id="rId2"/>
    <p:sldLayoutId id="2147483992" r:id="rId3"/>
    <p:sldLayoutId id="2147483985" r:id="rId4"/>
    <p:sldLayoutId id="2147483993" r:id="rId5"/>
    <p:sldLayoutId id="2147483986" r:id="rId6"/>
    <p:sldLayoutId id="2147483987" r:id="rId7"/>
    <p:sldLayoutId id="2147483994" r:id="rId8"/>
    <p:sldLayoutId id="2147483988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3"/>
          <p:cNvSpPr>
            <a:spLocks noChangeArrowheads="1"/>
          </p:cNvSpPr>
          <p:nvPr/>
        </p:nvSpPr>
        <p:spPr bwMode="auto">
          <a:xfrm>
            <a:off x="1828800" y="3889375"/>
            <a:ext cx="2286000" cy="1143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Arial" charset="0"/>
              </a:rPr>
              <a:t>শুভেচ্ছা</a:t>
            </a:r>
            <a:endParaRPr lang="en-US" sz="4800" i="1" dirty="0">
              <a:solidFill>
                <a:srgbClr val="7030A0"/>
              </a:solidFill>
              <a:latin typeface="NikoshBAN" pitchFamily="2" charset="0"/>
              <a:cs typeface="Arial" charset="0"/>
            </a:endParaRPr>
          </a:p>
        </p:txBody>
      </p:sp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38" y="1736725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ounded Rectangle 3"/>
          <p:cNvSpPr>
            <a:spLocks noChangeArrowheads="1"/>
          </p:cNvSpPr>
          <p:nvPr/>
        </p:nvSpPr>
        <p:spPr bwMode="auto">
          <a:xfrm>
            <a:off x="3581400" y="3738563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800">
                <a:solidFill>
                  <a:schemeClr val="tx2"/>
                </a:solidFill>
                <a:latin typeface="NikoshBAN" pitchFamily="2" charset="0"/>
              </a:rPr>
              <a:t>রেল পথ</a:t>
            </a:r>
            <a:endParaRPr lang="en-US" sz="2800">
              <a:solidFill>
                <a:schemeClr val="tx2"/>
              </a:solidFill>
              <a:latin typeface="NikoshBAN" pitchFamily="2" charset="0"/>
            </a:endParaRPr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/>
          <a:srcRect l="13567" t="22858"/>
          <a:stretch>
            <a:fillRect/>
          </a:stretch>
        </p:blipFill>
        <p:spPr bwMode="auto">
          <a:xfrm>
            <a:off x="4763" y="1065213"/>
            <a:ext cx="3452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paban-Express-going-to-Sylhet.jpg"/>
          <p:cNvPicPr>
            <a:picLocks noChangeAspect="1"/>
          </p:cNvPicPr>
          <p:nvPr/>
        </p:nvPicPr>
        <p:blipFill>
          <a:blip r:embed="rId3"/>
          <a:srcRect r="11743" b="10255"/>
          <a:stretch>
            <a:fillRect/>
          </a:stretch>
        </p:blipFill>
        <p:spPr bwMode="auto">
          <a:xfrm>
            <a:off x="6400800" y="1219200"/>
            <a:ext cx="2743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41570_92716455329_2086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914400"/>
            <a:ext cx="2781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3"/>
          <p:cNvSpPr>
            <a:spLocks noChangeArrowheads="1"/>
          </p:cNvSpPr>
          <p:nvPr/>
        </p:nvSpPr>
        <p:spPr bwMode="auto">
          <a:xfrm>
            <a:off x="76200" y="6019800"/>
            <a:ext cx="26670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b="1">
                <a:solidFill>
                  <a:schemeClr val="tx2"/>
                </a:solidFill>
                <a:latin typeface="NikoshBAN" pitchFamily="2" charset="0"/>
              </a:rPr>
              <a:t>ব্রডগেজ পথ ৬৫৯</a:t>
            </a:r>
            <a:r>
              <a:rPr lang="en-US" b="1">
                <a:solidFill>
                  <a:schemeClr val="tx2"/>
                </a:solidFill>
                <a:latin typeface="NikoshBAN" pitchFamily="2" charset="0"/>
              </a:rPr>
              <a:t>.</a:t>
            </a:r>
            <a:r>
              <a:rPr lang="bn-BD" b="1">
                <a:solidFill>
                  <a:schemeClr val="tx2"/>
                </a:solidFill>
                <a:latin typeface="NikoshBAN" pitchFamily="2" charset="0"/>
              </a:rPr>
              <a:t>৩৩ কিলোমিটার</a:t>
            </a:r>
            <a:endParaRPr lang="en-US" b="1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11" name="Rounded Rectangle 3"/>
          <p:cNvSpPr>
            <a:spLocks noChangeArrowheads="1"/>
          </p:cNvSpPr>
          <p:nvPr/>
        </p:nvSpPr>
        <p:spPr bwMode="auto">
          <a:xfrm>
            <a:off x="2806700" y="6019800"/>
            <a:ext cx="30480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000" b="1">
                <a:solidFill>
                  <a:schemeClr val="tx2"/>
                </a:solidFill>
                <a:latin typeface="NikoshBAN" pitchFamily="2" charset="0"/>
              </a:rPr>
              <a:t>মিটারগেজ পথ ১৮০০ কিলোমিটার</a:t>
            </a:r>
            <a:endParaRPr lang="en-US" sz="2000" b="1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2514600" y="4800600"/>
            <a:ext cx="32004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000" b="1">
                <a:solidFill>
                  <a:schemeClr val="tx2"/>
                </a:solidFill>
                <a:latin typeface="NikoshBAN" pitchFamily="2" charset="0"/>
              </a:rPr>
              <a:t>মোট রেল পথ ২৮৩৫</a:t>
            </a:r>
            <a:r>
              <a:rPr lang="en-US" sz="2000" b="1">
                <a:solidFill>
                  <a:schemeClr val="tx2"/>
                </a:solidFill>
                <a:latin typeface="NikoshBAN" pitchFamily="2" charset="0"/>
              </a:rPr>
              <a:t>.</a:t>
            </a:r>
            <a:r>
              <a:rPr lang="bn-BD" sz="2000" b="1">
                <a:solidFill>
                  <a:schemeClr val="tx2"/>
                </a:solidFill>
                <a:latin typeface="NikoshBAN" pitchFamily="2" charset="0"/>
              </a:rPr>
              <a:t>০৪ কিলোমিটার</a:t>
            </a:r>
            <a:endParaRPr lang="en-US" sz="2000" b="1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13" name="Rounded Rectangle 3"/>
          <p:cNvSpPr>
            <a:spLocks noChangeArrowheads="1"/>
          </p:cNvSpPr>
          <p:nvPr/>
        </p:nvSpPr>
        <p:spPr bwMode="auto">
          <a:xfrm>
            <a:off x="5934075" y="6019800"/>
            <a:ext cx="30480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b="1">
                <a:solidFill>
                  <a:schemeClr val="tx2"/>
                </a:solidFill>
                <a:latin typeface="NikoshBAN" pitchFamily="2" charset="0"/>
              </a:rPr>
              <a:t>ডুয়েলগেজ পথ ৩৭৪</a:t>
            </a:r>
            <a:r>
              <a:rPr lang="en-US" b="1">
                <a:solidFill>
                  <a:schemeClr val="tx2"/>
                </a:solidFill>
                <a:latin typeface="NikoshBAN" pitchFamily="2" charset="0"/>
              </a:rPr>
              <a:t>.</a:t>
            </a:r>
            <a:r>
              <a:rPr lang="bn-BD" b="1">
                <a:solidFill>
                  <a:schemeClr val="tx2"/>
                </a:solidFill>
                <a:latin typeface="NikoshBAN" pitchFamily="2" charset="0"/>
              </a:rPr>
              <a:t> ৮৩কিলোমিটার</a:t>
            </a:r>
            <a:endParaRPr lang="en-US" b="1">
              <a:solidFill>
                <a:schemeClr val="tx2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divisions_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4875213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429000" y="2133600"/>
            <a:ext cx="381000" cy="3810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191000" y="2590800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038600" y="3352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038600" y="29718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953000" y="4495800"/>
            <a:ext cx="381000" cy="3810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09800" y="22860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505200" y="3048000"/>
            <a:ext cx="381000" cy="38100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52600" y="838200"/>
            <a:ext cx="381000" cy="3810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4876800" y="152400"/>
            <a:ext cx="1295400" cy="4572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8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চট্টগ্রাম</a:t>
            </a:r>
            <a:endParaRPr lang="en-US" sz="36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11880" y="152400"/>
            <a:ext cx="1036320" cy="45720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ঢাকা</a:t>
            </a:r>
            <a:endParaRPr lang="en-US" sz="32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543800" y="2895600"/>
            <a:ext cx="1371600" cy="4572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F8FDFE"/>
                </a:solidFill>
                <a:latin typeface="NikoshBAN" pitchFamily="2" charset="0"/>
                <a:cs typeface="Arial" charset="0"/>
              </a:rPr>
              <a:t>ঈশ্বরদী</a:t>
            </a:r>
            <a:endParaRPr lang="en-US" sz="3200" dirty="0">
              <a:solidFill>
                <a:srgbClr val="F8FDFE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437120" y="152400"/>
            <a:ext cx="155448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800">
                <a:solidFill>
                  <a:srgbClr val="0070C0"/>
                </a:solidFill>
                <a:latin typeface="NikoshBAN" pitchFamily="2" charset="0"/>
                <a:cs typeface="Arial" charset="0"/>
              </a:rPr>
              <a:t>আখাউড়া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772400" y="663388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কুলাউড়া</a:t>
            </a:r>
            <a:endParaRPr lang="en-US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391400" y="1600200"/>
            <a:ext cx="1752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4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ময়মনসিংহ</a:t>
            </a:r>
            <a:endParaRPr lang="en-US" sz="24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543800" y="2286000"/>
            <a:ext cx="1371600" cy="457200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Arial" charset="0"/>
              </a:rPr>
              <a:t>ভৈরব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43800" y="3505200"/>
            <a:ext cx="1371600" cy="45720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Arial" charset="0"/>
              </a:rPr>
              <a:t>পার্বতীপুর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21425393">
            <a:off x="7229151" y="4260443"/>
            <a:ext cx="1905000" cy="845207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4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সান্তাহর</a:t>
            </a:r>
            <a:endParaRPr lang="en-US" sz="32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391400" y="5334000"/>
            <a:ext cx="1600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4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কাউনিয়া</a:t>
            </a:r>
            <a:endParaRPr lang="en-US" sz="32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085840" y="152400"/>
            <a:ext cx="1381760" cy="45720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2400" dirty="0">
                <a:solidFill>
                  <a:srgbClr val="0D0D0D"/>
                </a:solidFill>
                <a:latin typeface="NikoshBAN" pitchFamily="2" charset="0"/>
                <a:cs typeface="Arial" charset="0"/>
              </a:rPr>
              <a:t>লাকসাম</a:t>
            </a:r>
            <a:endParaRPr lang="en-US" sz="3600" dirty="0">
              <a:solidFill>
                <a:srgbClr val="0D0D0D"/>
              </a:solidFill>
              <a:latin typeface="NikoshBAN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2971800" y="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b="1">
                <a:solidFill>
                  <a:schemeClr val="tx2"/>
                </a:solidFill>
                <a:latin typeface="NikoshBAN" pitchFamily="2" charset="0"/>
              </a:rPr>
              <a:t>সড়ক পথ</a:t>
            </a:r>
            <a:endParaRPr lang="en-US" sz="4000" b="1">
              <a:solidFill>
                <a:schemeClr val="tx2"/>
              </a:solidFill>
              <a:latin typeface="NikoshBAN" pitchFamily="2" charset="0"/>
            </a:endParaRPr>
          </a:p>
        </p:txBody>
      </p:sp>
      <p:pic>
        <p:nvPicPr>
          <p:cNvPr id="3" name="Picture 2" descr="BRTC-300x1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838200"/>
            <a:ext cx="42624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2092011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089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225425" y="6005513"/>
            <a:ext cx="3200400" cy="381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000" b="1" dirty="0">
                <a:solidFill>
                  <a:schemeClr val="tx2"/>
                </a:solidFill>
                <a:latin typeface="NikoshBAN" pitchFamily="2" charset="0"/>
              </a:rPr>
              <a:t>পাকা সড়ক পথ ৫৯৭৩৫ কিলোমিটার</a:t>
            </a:r>
            <a:endParaRPr lang="en-US" sz="2000" b="1" dirty="0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4343400" y="6019800"/>
            <a:ext cx="42672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000" b="1" dirty="0">
                <a:solidFill>
                  <a:schemeClr val="tx2"/>
                </a:solidFill>
                <a:latin typeface="NikoshBAN" pitchFamily="2" charset="0"/>
              </a:rPr>
              <a:t>আধাপাকা ও কাঁচা সড়ক পথ ১৩২১৩৯ কিলোমিটার</a:t>
            </a:r>
            <a:endParaRPr lang="en-US" sz="2000" b="1" dirty="0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8" name="Rounded Rectangle 3"/>
          <p:cNvSpPr>
            <a:spLocks noChangeArrowheads="1"/>
          </p:cNvSpPr>
          <p:nvPr/>
        </p:nvSpPr>
        <p:spPr bwMode="auto">
          <a:xfrm>
            <a:off x="2514600" y="4800600"/>
            <a:ext cx="3200400" cy="4572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000" b="1" dirty="0">
                <a:solidFill>
                  <a:srgbClr val="E3DCCF"/>
                </a:solidFill>
                <a:latin typeface="NikoshBAN" pitchFamily="2" charset="0"/>
              </a:rPr>
              <a:t>মোট সড়ক পথ ১৯১৮৭৪ কিলোমিটার</a:t>
            </a:r>
            <a:endParaRPr lang="en-US" sz="2000" b="1" dirty="0">
              <a:solidFill>
                <a:srgbClr val="E3DCCF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3276600" y="152400"/>
            <a:ext cx="2057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>
                <a:latin typeface="NikoshBAN" pitchFamily="2" charset="0"/>
              </a:rPr>
              <a:t>দলীয় কাজ</a:t>
            </a:r>
            <a:endParaRPr lang="en-US" sz="4000">
              <a:latin typeface="NikoshBAN" pitchFamily="2" charset="0"/>
            </a:endParaRPr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228600" y="1676400"/>
            <a:ext cx="2057400" cy="609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>
                <a:latin typeface="NikoshBAN" pitchFamily="2" charset="0"/>
              </a:rPr>
              <a:t>কর্ম পত্র-১</a:t>
            </a:r>
            <a:endParaRPr lang="en-US" sz="4000">
              <a:latin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52400" y="4343400"/>
            <a:ext cx="2057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>
                <a:latin typeface="NikoshBAN" pitchFamily="2" charset="0"/>
              </a:rPr>
              <a:t>কর্ম পত্র-২</a:t>
            </a:r>
            <a:endParaRPr lang="en-US" sz="4000">
              <a:latin typeface="NikoshBAN" pitchFamily="2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2438400" y="1752600"/>
            <a:ext cx="6629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3600">
                <a:solidFill>
                  <a:srgbClr val="00B0F0"/>
                </a:solidFill>
                <a:latin typeface="NikoshBAN" pitchFamily="2" charset="0"/>
              </a:rPr>
              <a:t>   বাংলাদেশের সড়ক পথের দৈর্ঘ্য ব্যাখ্যা কর </a:t>
            </a:r>
            <a:endParaRPr lang="en-US" sz="3600">
              <a:solidFill>
                <a:srgbClr val="00B0F0"/>
              </a:solidFill>
              <a:latin typeface="NikoshBAN" pitchFamily="2" charset="0"/>
            </a:endParaRP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228600" y="6096000"/>
            <a:ext cx="88392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800" b="1">
                <a:solidFill>
                  <a:srgbClr val="7F7F7F"/>
                </a:solidFill>
                <a:latin typeface="NikoshBAN" pitchFamily="2" charset="0"/>
              </a:rPr>
              <a:t>  প্রদর্শিত চিত্র দেখে  মানচিত্র অংকন করে প্রধান বিমান বন্দরগুলো চিহ্নিত  কর। </a:t>
            </a:r>
            <a:endParaRPr lang="en-US" sz="2800" b="1">
              <a:solidFill>
                <a:srgbClr val="7F7F7F"/>
              </a:solidFill>
              <a:latin typeface="NikoshBAN" pitchFamily="2" charset="0"/>
            </a:endParaRPr>
          </a:p>
        </p:txBody>
      </p:sp>
      <p:pic>
        <p:nvPicPr>
          <p:cNvPr id="7" name="Picture 6" descr="bi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43465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2362200" y="306388"/>
            <a:ext cx="3132138" cy="912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3600">
                <a:latin typeface="NikoshBAN" pitchFamily="2" charset="0"/>
              </a:rPr>
              <a:t>মূল্যায়ন </a:t>
            </a:r>
            <a:endParaRPr lang="en-US" sz="3600">
              <a:latin typeface="NikoshBAN" pitchFamily="2" charset="0"/>
            </a:endParaRPr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2117725" y="1524000"/>
            <a:ext cx="53340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3200">
                <a:latin typeface="NikoshBAN" pitchFamily="2" charset="0"/>
              </a:rPr>
              <a:t>  ১। বাংলাদেশের নদী পথের দৈর্ঘ্য কত?</a:t>
            </a:r>
            <a:endParaRPr lang="en-US" sz="3200">
              <a:latin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057400" y="2819400"/>
            <a:ext cx="5867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3600">
                <a:latin typeface="NikoshBAN" pitchFamily="2" charset="0"/>
              </a:rPr>
              <a:t>  ২। জল পথ কত প্রকার ও কি কি?</a:t>
            </a:r>
            <a:endParaRPr lang="en-US" sz="3600">
              <a:latin typeface="NikoshBAN" pitchFamily="2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2057400" y="3962400"/>
            <a:ext cx="5791200" cy="609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3600">
                <a:latin typeface="NikoshBAN" pitchFamily="2" charset="0"/>
              </a:rPr>
              <a:t>  ৩। সড়ক পথের মোট দৈর্ঘ্য কত?</a:t>
            </a:r>
            <a:endParaRPr lang="en-US" sz="360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381000" y="1981200"/>
            <a:ext cx="8382000" cy="762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</a:rPr>
              <a:t>  বাংলাদেশের রেল স্টেশন গুলো মানচিত্রের মাধ্যমে চিহ্নিত কর। </a:t>
            </a:r>
            <a:endParaRPr lang="en-US" sz="3200" dirty="0">
              <a:solidFill>
                <a:srgbClr val="00B0F0"/>
              </a:solidFill>
              <a:latin typeface="NikoshBAN" pitchFamily="2" charset="0"/>
            </a:endParaRPr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3810000" y="304800"/>
            <a:ext cx="259080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400" dirty="0">
                <a:solidFill>
                  <a:srgbClr val="00B050"/>
                </a:solidFill>
                <a:latin typeface="NikoshBAN" pitchFamily="2" charset="0"/>
              </a:rPr>
              <a:t>  বাড়ীর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2514600" y="1792288"/>
            <a:ext cx="4648200" cy="1560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Arial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3"/>
          <p:cNvSpPr>
            <a:spLocks noChangeArrowheads="1"/>
          </p:cNvSpPr>
          <p:nvPr/>
        </p:nvSpPr>
        <p:spPr bwMode="auto">
          <a:xfrm>
            <a:off x="3200400" y="838200"/>
            <a:ext cx="3657600" cy="762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5400">
                <a:latin typeface="NikoshBAN" pitchFamily="2" charset="0"/>
              </a:rPr>
              <a:t>পরিচিতি</a:t>
            </a:r>
            <a:endParaRPr lang="en-US" sz="5400">
              <a:latin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14599"/>
            <a:ext cx="5943600" cy="206210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মো: রবিউল করিম</a:t>
            </a:r>
          </a:p>
          <a:p>
            <a:pPr algn="ctr">
              <a:defRPr/>
            </a:pPr>
            <a:r>
              <a:rPr lang="bn-BD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defRPr/>
            </a:pPr>
            <a:r>
              <a:rPr lang="bn-BD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পাতুরিয়া আদর্শ উচ্চ বিদ্যালয়</a:t>
            </a:r>
            <a:endParaRPr 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3"/>
          <p:cNvSpPr>
            <a:spLocks noChangeArrowheads="1"/>
          </p:cNvSpPr>
          <p:nvPr/>
        </p:nvSpPr>
        <p:spPr bwMode="auto">
          <a:xfrm>
            <a:off x="2111375" y="2895600"/>
            <a:ext cx="53340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800" b="1" dirty="0">
                <a:latin typeface="NikoshBAN" pitchFamily="2" charset="0"/>
              </a:rPr>
              <a:t>সামাজিক বিজ্ঞান</a:t>
            </a:r>
            <a:endParaRPr lang="en-US" sz="4800" b="1" dirty="0">
              <a:latin typeface="NikoshBAN" pitchFamily="2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2836863" y="919163"/>
            <a:ext cx="3667125" cy="175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5400" b="1" dirty="0">
                <a:latin typeface="NikoshBAN" pitchFamily="2" charset="0"/>
              </a:rPr>
              <a:t>৭ম </a:t>
            </a:r>
            <a:r>
              <a:rPr lang="bn-BD" sz="5400" dirty="0">
                <a:latin typeface="NikoshBAN" pitchFamily="2" charset="0"/>
              </a:rPr>
              <a:t>শ্রেণী</a:t>
            </a:r>
            <a:endParaRPr lang="en-US" sz="5400" dirty="0">
              <a:latin typeface="NikoshBAN" pitchFamily="2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111375" y="4495800"/>
            <a:ext cx="512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/>
              <a:t>সময়  ৫০ মিনিট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lhiroadnoidamirmax1u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365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upload.wikimedia.org/wikipedia/commons/thumb/a/aa/Lifeboat.17-31.underway.arp.jpg/300px-Lifeboat.17-31.underway.a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609600"/>
            <a:ext cx="3200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im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100" y="4352925"/>
            <a:ext cx="3429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3"/>
          <p:cNvSpPr>
            <a:spLocks noChangeArrowheads="1"/>
          </p:cNvSpPr>
          <p:nvPr/>
        </p:nvSpPr>
        <p:spPr bwMode="auto">
          <a:xfrm>
            <a:off x="838200" y="2286000"/>
            <a:ext cx="76962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6000">
                <a:solidFill>
                  <a:srgbClr val="FFFF00"/>
                </a:solidFill>
                <a:latin typeface="NikoshBAN" pitchFamily="2" charset="0"/>
              </a:rPr>
              <a:t>বাংলাদেশের যাতায়াত ব্যবস্থা</a:t>
            </a:r>
            <a:endParaRPr lang="en-US" sz="6000">
              <a:solidFill>
                <a:srgbClr val="FFFF00"/>
              </a:solidFill>
              <a:latin typeface="NikoshBAN" pitchFamily="2" charset="0"/>
            </a:endParaRPr>
          </a:p>
        </p:txBody>
      </p:sp>
      <p:pic>
        <p:nvPicPr>
          <p:cNvPr id="3" name="Picture 2" descr="Bangladesh_divisions_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988" y="0"/>
            <a:ext cx="5026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ounded Rectangle 3"/>
          <p:cNvSpPr>
            <a:spLocks noChangeArrowheads="1"/>
          </p:cNvSpPr>
          <p:nvPr/>
        </p:nvSpPr>
        <p:spPr bwMode="auto">
          <a:xfrm>
            <a:off x="2667000" y="685800"/>
            <a:ext cx="3962400" cy="609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>
                <a:latin typeface="NikoshBAN" pitchFamily="2" charset="0"/>
              </a:rPr>
              <a:t>পাঠ শেষে শিক্ষার্থীরা ---</a:t>
            </a:r>
          </a:p>
          <a:p>
            <a:pPr eaLnBrk="0" hangingPunct="0">
              <a:defRPr/>
            </a:pPr>
            <a:endParaRPr lang="en-US" sz="4000">
              <a:latin typeface="NikoshBAN" pitchFamily="2" charset="0"/>
            </a:endParaRPr>
          </a:p>
        </p:txBody>
      </p:sp>
      <p:sp>
        <p:nvSpPr>
          <p:cNvPr id="7171" name="Rounded Rectangle 3"/>
          <p:cNvSpPr>
            <a:spLocks noChangeArrowheads="1"/>
          </p:cNvSpPr>
          <p:nvPr/>
        </p:nvSpPr>
        <p:spPr bwMode="auto">
          <a:xfrm>
            <a:off x="685800" y="1828800"/>
            <a:ext cx="7848600" cy="175260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800" b="1" dirty="0">
                <a:latin typeface="NikoshBAN" pitchFamily="2" charset="0"/>
              </a:rPr>
              <a:t>(ক) যাতায়াত ব্যবস্থা কি বলতে পারবে।</a:t>
            </a:r>
          </a:p>
          <a:p>
            <a:pPr eaLnBrk="0" hangingPunct="0">
              <a:defRPr/>
            </a:pPr>
            <a:r>
              <a:rPr lang="bn-BD" sz="2800" b="1" dirty="0">
                <a:latin typeface="NikoshBAN" pitchFamily="2" charset="0"/>
              </a:rPr>
              <a:t>(খ) বিভিন্ন প্রকারের যাতায়াত ব্যবস্থা সম্পর্কে উল্লেখ করতে পারবে।</a:t>
            </a:r>
          </a:p>
          <a:p>
            <a:pPr eaLnBrk="0" hangingPunct="0">
              <a:defRPr/>
            </a:pPr>
            <a:r>
              <a:rPr lang="bn-BD" sz="2800" b="1" dirty="0">
                <a:latin typeface="NikoshBAN" pitchFamily="2" charset="0"/>
              </a:rPr>
              <a:t>(গ) রেল পথের  দৈর্ঘ্য সম্পর্কে ব্যাখ্যা করতে পারবে।</a:t>
            </a:r>
            <a:endParaRPr lang="en-US" sz="2800" b="1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4038600" y="161925"/>
            <a:ext cx="16002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>
                <a:solidFill>
                  <a:srgbClr val="0B5395"/>
                </a:solidFill>
                <a:latin typeface="NikoshBAN" pitchFamily="2" charset="0"/>
                <a:cs typeface="Arial" charset="0"/>
              </a:rPr>
              <a:t>জল পথ</a:t>
            </a:r>
            <a:endParaRPr lang="en-US" sz="3200">
              <a:solidFill>
                <a:srgbClr val="0B5395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990600" y="5029200"/>
            <a:ext cx="2971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0B5395"/>
                </a:solidFill>
                <a:latin typeface="NikoshBAN" pitchFamily="2" charset="0"/>
                <a:cs typeface="Arial" charset="0"/>
              </a:rPr>
              <a:t>নদী ওখাল পথ</a:t>
            </a:r>
            <a:endParaRPr lang="en-US" sz="3200" dirty="0">
              <a:solidFill>
                <a:srgbClr val="0B5395"/>
              </a:solidFill>
              <a:latin typeface="NikoshBAN" pitchFamily="2" charset="0"/>
              <a:cs typeface="Arial" charset="0"/>
            </a:endParaRPr>
          </a:p>
          <a:p>
            <a:pPr eaLnBrk="0" hangingPunct="0">
              <a:defRPr/>
            </a:pPr>
            <a:r>
              <a:rPr lang="bn-BD" sz="3200" dirty="0">
                <a:solidFill>
                  <a:srgbClr val="0B5395"/>
                </a:solidFill>
                <a:latin typeface="NikoshBAN" pitchFamily="2" charset="0"/>
                <a:cs typeface="Arial" charset="0"/>
              </a:rPr>
              <a:t> </a:t>
            </a:r>
            <a:endParaRPr lang="en-US" sz="3200" dirty="0">
              <a:solidFill>
                <a:srgbClr val="0B5395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5334000" y="4953000"/>
            <a:ext cx="33528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800">
                <a:solidFill>
                  <a:schemeClr val="tx2"/>
                </a:solidFill>
                <a:latin typeface="NikoshBAN" pitchFamily="2" charset="0"/>
              </a:rPr>
              <a:t>উপকূলীয় সমুদ্র পথ</a:t>
            </a:r>
            <a:endParaRPr lang="en-US" sz="2800">
              <a:solidFill>
                <a:schemeClr val="tx2"/>
              </a:solidFill>
              <a:latin typeface="NikoshBAN" pitchFamily="2" charset="0"/>
            </a:endParaRPr>
          </a:p>
        </p:txBody>
      </p:sp>
      <p:pic>
        <p:nvPicPr>
          <p:cNvPr id="6" name="Picture 5" descr="Thal-Canal-blog-12-pic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at_Sailing_up_Padma_River_Bangladesh.jpg"/>
          <p:cNvPicPr>
            <a:picLocks noChangeAspect="1"/>
          </p:cNvPicPr>
          <p:nvPr/>
        </p:nvPicPr>
        <p:blipFill>
          <a:blip r:embed="rId3"/>
          <a:srcRect l="11018" t="60976" r="37567"/>
          <a:stretch>
            <a:fillRect/>
          </a:stretch>
        </p:blipFill>
        <p:spPr bwMode="auto">
          <a:xfrm>
            <a:off x="533400" y="17526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25" y="1752600"/>
            <a:ext cx="3362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divisions_bl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1463"/>
            <a:ext cx="4418013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2362200" y="4343400"/>
            <a:ext cx="1524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0" y="4419600"/>
            <a:ext cx="21336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200">
                <a:solidFill>
                  <a:srgbClr val="000000"/>
                </a:solidFill>
                <a:latin typeface="NikoshBAN" pitchFamily="2" charset="0"/>
                <a:cs typeface="Arial" charset="0"/>
              </a:rPr>
              <a:t>মংলা বন্দর</a:t>
            </a:r>
            <a:endParaRPr lang="en-US" sz="3200">
              <a:solidFill>
                <a:srgbClr val="00000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6" name="Left Arrow 5"/>
          <p:cNvSpPr>
            <a:spLocks noChangeArrowheads="1"/>
          </p:cNvSpPr>
          <p:nvPr/>
        </p:nvSpPr>
        <p:spPr bwMode="auto">
          <a:xfrm rot="5400000">
            <a:off x="5029200" y="4648200"/>
            <a:ext cx="1295400" cy="685800"/>
          </a:xfrm>
          <a:prstGeom prst="leftArrow">
            <a:avLst>
              <a:gd name="adj1" fmla="val 50000"/>
              <a:gd name="adj2" fmla="val 50003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86200" y="44958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ounded Rectangle 3"/>
          <p:cNvSpPr>
            <a:spLocks noChangeArrowheads="1"/>
          </p:cNvSpPr>
          <p:nvPr/>
        </p:nvSpPr>
        <p:spPr bwMode="auto">
          <a:xfrm>
            <a:off x="3733800" y="5791200"/>
            <a:ext cx="2667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Arial" charset="0"/>
              </a:rPr>
              <a:t>চট্টগ্রাম বন্দর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>
            <a:spLocks noChangeArrowheads="1"/>
          </p:cNvSpPr>
          <p:nvPr/>
        </p:nvSpPr>
        <p:spPr bwMode="auto">
          <a:xfrm>
            <a:off x="3657600" y="304800"/>
            <a:ext cx="17526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dirty="0">
                <a:solidFill>
                  <a:schemeClr val="tx2"/>
                </a:solidFill>
                <a:latin typeface="NikoshBAN" pitchFamily="2" charset="0"/>
              </a:rPr>
              <a:t>স্থলপথ</a:t>
            </a:r>
            <a:endParaRPr lang="en-US" sz="4000" dirty="0">
              <a:solidFill>
                <a:schemeClr val="tx2"/>
              </a:solidFill>
              <a:latin typeface="NikoshBAN" pitchFamily="2" charset="0"/>
            </a:endParaRPr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5486400" y="51054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</a:rPr>
              <a:t>সড়ক পথ</a:t>
            </a:r>
            <a:endParaRPr lang="en-US" sz="4000" b="1" dirty="0">
              <a:solidFill>
                <a:srgbClr val="002060"/>
              </a:solidFill>
              <a:latin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14400" y="5105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</a:rPr>
              <a:t>রেল পথ</a:t>
            </a:r>
            <a:endParaRPr lang="en-US" sz="3200" dirty="0">
              <a:solidFill>
                <a:srgbClr val="002060"/>
              </a:solidFill>
              <a:latin typeface="NikoshBAN" pitchFamily="2" charset="0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2092011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378</TotalTime>
  <Words>201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Impact</vt:lpstr>
      <vt:lpstr>Times New Roman</vt:lpstr>
      <vt:lpstr>Calibri</vt:lpstr>
      <vt:lpstr>NikoshBAN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Hannan</cp:lastModifiedBy>
  <cp:revision>147</cp:revision>
  <cp:lastPrinted>1601-01-01T00:00:00Z</cp:lastPrinted>
  <dcterms:created xsi:type="dcterms:W3CDTF">1601-01-01T00:00:00Z</dcterms:created>
  <dcterms:modified xsi:type="dcterms:W3CDTF">2013-08-04T06:08:18Z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