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0" r:id="rId4"/>
    <p:sldId id="272" r:id="rId5"/>
    <p:sldId id="268" r:id="rId6"/>
    <p:sldId id="256" r:id="rId7"/>
    <p:sldId id="276" r:id="rId8"/>
    <p:sldId id="275" r:id="rId9"/>
    <p:sldId id="277" r:id="rId10"/>
    <p:sldId id="278" r:id="rId11"/>
    <p:sldId id="279" r:id="rId12"/>
    <p:sldId id="280" r:id="rId13"/>
    <p:sldId id="281" r:id="rId14"/>
    <p:sldId id="282" r:id="rId15"/>
    <p:sldId id="283" r:id="rId16"/>
    <p:sldId id="284" r:id="rId17"/>
    <p:sldId id="285" r:id="rId18"/>
    <p:sldId id="293" r:id="rId19"/>
    <p:sldId id="295" r:id="rId20"/>
    <p:sldId id="259" r:id="rId21"/>
    <p:sldId id="260" r:id="rId22"/>
    <p:sldId id="262" r:id="rId23"/>
    <p:sldId id="261" r:id="rId24"/>
    <p:sldId id="286" r:id="rId25"/>
    <p:sldId id="294" r:id="rId26"/>
    <p:sldId id="291" r:id="rId27"/>
    <p:sldId id="292" r:id="rId28"/>
    <p:sldId id="26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CCFF"/>
    <a:srgbClr val="FF33CC"/>
    <a:srgbClr val="99CCFF"/>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596"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07-Aug-2013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07-Aug-2013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07-Aug-2013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07-Aug-2013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07-Aug-2013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07-Aug-2013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07-Aug-2013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07-Aug-2013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07-Aug-2013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07-Aug-2013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07-Aug-2013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07-Aug-2013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07-Aug-2013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4363" y="67270"/>
            <a:ext cx="2875275"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Welcome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3124200" y="877669"/>
            <a:ext cx="2362200" cy="646331"/>
          </a:xfrm>
          <a:prstGeom prst="rect">
            <a:avLst/>
          </a:prstGeom>
          <a:noFill/>
        </p:spPr>
        <p:txBody>
          <a:bodyPr wrap="square" rtlCol="0">
            <a:spAutoFit/>
          </a:bodyPr>
          <a:lstStyle/>
          <a:p>
            <a:pPr algn="ctr"/>
            <a:r>
              <a:rPr lang="en-US" sz="3600" b="1" i="1" dirty="0" smtClean="0">
                <a:solidFill>
                  <a:schemeClr val="accent3">
                    <a:lumMod val="75000"/>
                  </a:schemeClr>
                </a:solidFill>
              </a:rPr>
              <a:t>To</a:t>
            </a:r>
            <a:endParaRPr lang="en-US" sz="3600" b="1" i="1" dirty="0">
              <a:solidFill>
                <a:schemeClr val="accent3">
                  <a:lumMod val="75000"/>
                </a:schemeClr>
              </a:solidFill>
            </a:endParaRPr>
          </a:p>
        </p:txBody>
      </p:sp>
      <p:sp>
        <p:nvSpPr>
          <p:cNvPr id="4" name="TextBox 3"/>
          <p:cNvSpPr txBox="1"/>
          <p:nvPr/>
        </p:nvSpPr>
        <p:spPr>
          <a:xfrm>
            <a:off x="304800" y="1753850"/>
            <a:ext cx="5400038" cy="1569660"/>
          </a:xfrm>
          <a:prstGeom prst="rect">
            <a:avLst/>
          </a:prstGeom>
          <a:noFill/>
        </p:spPr>
        <p:txBody>
          <a:bodyPr wrap="square" rtlCol="0">
            <a:spAutoFit/>
          </a:bodyPr>
          <a:lstStyle/>
          <a:p>
            <a:r>
              <a:rPr lang="en-US" sz="2400" b="1" dirty="0" smtClean="0"/>
              <a:t>CLASS:       </a:t>
            </a:r>
            <a:r>
              <a:rPr lang="en-US" sz="2400" b="1" i="1" dirty="0" smtClean="0">
                <a:solidFill>
                  <a:srgbClr val="0070C0"/>
                </a:solidFill>
              </a:rPr>
              <a:t>EIGHT</a:t>
            </a:r>
          </a:p>
          <a:p>
            <a:r>
              <a:rPr lang="en-US" sz="2400" b="1" dirty="0" smtClean="0"/>
              <a:t>SUBJECT:  </a:t>
            </a:r>
            <a:r>
              <a:rPr lang="en-US" sz="2400" b="1" i="1" dirty="0" smtClean="0">
                <a:solidFill>
                  <a:srgbClr val="0070C0"/>
                </a:solidFill>
              </a:rPr>
              <a:t>ENGLISH</a:t>
            </a:r>
          </a:p>
          <a:p>
            <a:r>
              <a:rPr lang="en-US" sz="2400" b="1" dirty="0" smtClean="0"/>
              <a:t>TOPIC: </a:t>
            </a:r>
            <a:r>
              <a:rPr lang="en-US" sz="2400" b="1" i="1" dirty="0" smtClean="0"/>
              <a:t>     </a:t>
            </a:r>
            <a:r>
              <a:rPr lang="en-US" sz="2400" b="1" i="1" dirty="0" smtClean="0">
                <a:solidFill>
                  <a:srgbClr val="0070C0"/>
                </a:solidFill>
              </a:rPr>
              <a:t>WRITING STORY ON</a:t>
            </a:r>
          </a:p>
          <a:p>
            <a:r>
              <a:rPr lang="en-US" sz="2400" b="1" dirty="0" smtClean="0"/>
              <a:t>TIME:       </a:t>
            </a:r>
            <a:r>
              <a:rPr lang="en-US" sz="2400" b="1" i="1" dirty="0" smtClean="0">
                <a:solidFill>
                  <a:srgbClr val="0070C0"/>
                </a:solidFill>
              </a:rPr>
              <a:t>50 minutes </a:t>
            </a:r>
            <a:endParaRPr lang="en-US" sz="2400" b="1" i="1" dirty="0">
              <a:solidFill>
                <a:srgbClr val="0070C0"/>
              </a:solidFill>
            </a:endParaRPr>
          </a:p>
        </p:txBody>
      </p:sp>
      <p:sp>
        <p:nvSpPr>
          <p:cNvPr id="5" name="Rectangle 4"/>
          <p:cNvSpPr/>
          <p:nvPr/>
        </p:nvSpPr>
        <p:spPr>
          <a:xfrm>
            <a:off x="4114800" y="2438400"/>
            <a:ext cx="4935005" cy="523220"/>
          </a:xfrm>
          <a:prstGeom prst="rect">
            <a:avLst/>
          </a:prstGeom>
          <a:noFill/>
        </p:spPr>
        <p:txBody>
          <a:bodyPr wrap="none" lIns="91440" tIns="45720" rIns="91440" bIns="45720">
            <a:spAutoFit/>
          </a:bodyPr>
          <a:lstStyle/>
          <a:p>
            <a:pPr algn="ctr"/>
            <a:r>
              <a:rPr lang="en-US" sz="2800" b="1" i="1" dirty="0" smtClean="0">
                <a:ln w="10541" cmpd="sng">
                  <a:noFill/>
                  <a:prstDash val="solid"/>
                </a:ln>
                <a:solidFill>
                  <a:schemeClr val="accent6">
                    <a:lumMod val="75000"/>
                  </a:schemeClr>
                </a:solidFill>
              </a:rPr>
              <a:t>“</a:t>
            </a:r>
            <a:r>
              <a:rPr lang="en-US" sz="2800" b="1" i="1" cap="none" spc="0" dirty="0" smtClean="0">
                <a:ln w="10541" cmpd="sng">
                  <a:noFill/>
                  <a:prstDash val="solid"/>
                </a:ln>
                <a:solidFill>
                  <a:schemeClr val="accent6">
                    <a:lumMod val="75000"/>
                  </a:schemeClr>
                </a:solidFill>
                <a:effectLst/>
              </a:rPr>
              <a:t> HONESTY IS THE BEST POLICY”</a:t>
            </a:r>
            <a:endParaRPr lang="en-US" sz="2800" b="1" i="1" cap="none" spc="0" dirty="0">
              <a:ln w="10541" cmpd="sng">
                <a:noFill/>
                <a:prstDash val="solid"/>
              </a:ln>
              <a:solidFill>
                <a:schemeClr val="accent6">
                  <a:lumMod val="75000"/>
                </a:schemeClr>
              </a:solidFill>
              <a:effectLst/>
            </a:endParaRPr>
          </a:p>
        </p:txBody>
      </p:sp>
      <p:sp>
        <p:nvSpPr>
          <p:cNvPr id="6" name="TextBox 5"/>
          <p:cNvSpPr txBox="1"/>
          <p:nvPr/>
        </p:nvSpPr>
        <p:spPr>
          <a:xfrm>
            <a:off x="5334000" y="3541693"/>
            <a:ext cx="1752600" cy="954107"/>
          </a:xfrm>
          <a:prstGeom prst="rect">
            <a:avLst/>
          </a:prstGeom>
          <a:noFill/>
        </p:spPr>
        <p:txBody>
          <a:bodyPr wrap="square" rtlCol="0">
            <a:spAutoFit/>
          </a:bodyPr>
          <a:lstStyle/>
          <a:p>
            <a:r>
              <a:rPr lang="en-US" sz="2800" b="1" dirty="0" smtClean="0">
                <a:solidFill>
                  <a:srgbClr val="00B050"/>
                </a:solidFill>
              </a:rPr>
              <a:t>Prepared </a:t>
            </a:r>
            <a:endParaRPr lang="en-US" sz="2800" b="1" dirty="0">
              <a:solidFill>
                <a:srgbClr val="00B050"/>
              </a:solidFill>
            </a:endParaRPr>
          </a:p>
          <a:p>
            <a:r>
              <a:rPr lang="en-US" sz="2800" b="1" dirty="0" smtClean="0">
                <a:solidFill>
                  <a:srgbClr val="00B050"/>
                </a:solidFill>
              </a:rPr>
              <a:t>      By</a:t>
            </a:r>
          </a:p>
        </p:txBody>
      </p:sp>
      <p:sp>
        <p:nvSpPr>
          <p:cNvPr id="7" name="TextBox 6"/>
          <p:cNvSpPr txBox="1"/>
          <p:nvPr/>
        </p:nvSpPr>
        <p:spPr>
          <a:xfrm>
            <a:off x="3766819" y="4678740"/>
            <a:ext cx="5300981" cy="1569660"/>
          </a:xfrm>
          <a:prstGeom prst="rect">
            <a:avLst/>
          </a:prstGeom>
          <a:noFill/>
        </p:spPr>
        <p:txBody>
          <a:bodyPr wrap="square" rtlCol="0">
            <a:spAutoFit/>
          </a:bodyPr>
          <a:lstStyle/>
          <a:p>
            <a:r>
              <a:rPr lang="en-US" sz="2400" b="1" i="1" dirty="0" smtClean="0"/>
              <a:t>ROUFUN NAHAR</a:t>
            </a:r>
          </a:p>
          <a:p>
            <a:r>
              <a:rPr lang="en-US" sz="2400" b="1" i="1" dirty="0" smtClean="0"/>
              <a:t>ASSISTANT TEACHER ( ENGLISH),</a:t>
            </a:r>
          </a:p>
          <a:p>
            <a:r>
              <a:rPr lang="en-US" sz="2400" b="1" i="1" dirty="0" smtClean="0"/>
              <a:t>JAMALPUR GOVT. GIRLS’ HIGH SCHOOL,</a:t>
            </a:r>
          </a:p>
          <a:p>
            <a:r>
              <a:rPr lang="en-US" sz="2400" b="1" i="1" dirty="0" smtClean="0"/>
              <a:t>JAMALPUR.</a:t>
            </a:r>
            <a:endParaRPr lang="en-US" sz="2400" b="1" i="1" dirty="0"/>
          </a:p>
        </p:txBody>
      </p:sp>
    </p:spTree>
    <p:extLst>
      <p:ext uri="{BB962C8B-B14F-4D97-AF65-F5344CB8AC3E}">
        <p14:creationId xmlns:p14="http://schemas.microsoft.com/office/powerpoint/2010/main" val="30052389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182" y="838200"/>
            <a:ext cx="5541818" cy="3782190"/>
          </a:xfrm>
          <a:prstGeom prst="rect">
            <a:avLst/>
          </a:prstGeom>
          <a:ln>
            <a:solidFill>
              <a:schemeClr val="tx1"/>
            </a:solidFill>
          </a:ln>
        </p:spPr>
      </p:pic>
      <p:sp>
        <p:nvSpPr>
          <p:cNvPr id="5" name="TextBox 4"/>
          <p:cNvSpPr txBox="1"/>
          <p:nvPr/>
        </p:nvSpPr>
        <p:spPr>
          <a:xfrm>
            <a:off x="1981200" y="152400"/>
            <a:ext cx="4800600" cy="646331"/>
          </a:xfrm>
          <a:prstGeom prst="rect">
            <a:avLst/>
          </a:prstGeom>
          <a:noFill/>
        </p:spPr>
        <p:txBody>
          <a:bodyPr wrap="square" rtlCol="0">
            <a:spAutoFit/>
          </a:bodyPr>
          <a:lstStyle/>
          <a:p>
            <a:pPr algn="ctr"/>
            <a:r>
              <a:rPr lang="en-US" sz="3600" b="1" i="1" dirty="0" smtClean="0"/>
              <a:t>Then what happened?</a:t>
            </a:r>
            <a:endParaRPr lang="en-US" sz="3600" b="1" i="1" dirty="0"/>
          </a:p>
        </p:txBody>
      </p:sp>
      <p:sp>
        <p:nvSpPr>
          <p:cNvPr id="6" name="TextBox 5"/>
          <p:cNvSpPr txBox="1"/>
          <p:nvPr/>
        </p:nvSpPr>
        <p:spPr>
          <a:xfrm>
            <a:off x="304800" y="4343400"/>
            <a:ext cx="8534400" cy="2123658"/>
          </a:xfrm>
          <a:prstGeom prst="rect">
            <a:avLst/>
          </a:prstGeom>
          <a:solidFill>
            <a:srgbClr val="FFC000"/>
          </a:solidFill>
          <a:ln>
            <a:solidFill>
              <a:schemeClr val="tx1"/>
            </a:solidFill>
          </a:ln>
          <a:scene3d>
            <a:camera prst="perspectiveRelaxed"/>
            <a:lightRig rig="threePt" dir="t"/>
          </a:scene3d>
        </p:spPr>
        <p:txBody>
          <a:bodyPr wrap="square" rtlCol="0">
            <a:spAutoFit/>
          </a:bodyPr>
          <a:lstStyle/>
          <a:p>
            <a:pPr algn="ctr"/>
            <a:r>
              <a:rPr lang="en-US" sz="4400" b="1" dirty="0" smtClean="0">
                <a:solidFill>
                  <a:srgbClr val="FF0000"/>
                </a:solidFill>
              </a:rPr>
              <a:t>Then the water god dove into the water and brought the real axe and asked him, </a:t>
            </a:r>
            <a:r>
              <a:rPr lang="en-US" sz="4400" b="1" dirty="0">
                <a:solidFill>
                  <a:srgbClr val="FF0000"/>
                </a:solidFill>
              </a:rPr>
              <a:t>“ Is it </a:t>
            </a:r>
            <a:r>
              <a:rPr lang="en-US" sz="4400" b="1" dirty="0" smtClean="0">
                <a:solidFill>
                  <a:srgbClr val="FF0000"/>
                </a:solidFill>
              </a:rPr>
              <a:t>yours?”.</a:t>
            </a:r>
            <a:endParaRPr lang="en-US" sz="4400" b="1" dirty="0">
              <a:solidFill>
                <a:srgbClr val="FF0000"/>
              </a:solidFill>
            </a:endParaRPr>
          </a:p>
        </p:txBody>
      </p:sp>
      <p:sp>
        <p:nvSpPr>
          <p:cNvPr id="7" name="TextBox 6"/>
          <p:cNvSpPr txBox="1"/>
          <p:nvPr/>
        </p:nvSpPr>
        <p:spPr>
          <a:xfrm>
            <a:off x="1066800" y="4648200"/>
            <a:ext cx="6934200" cy="646331"/>
          </a:xfrm>
          <a:prstGeom prst="rect">
            <a:avLst/>
          </a:prstGeom>
          <a:noFill/>
        </p:spPr>
        <p:txBody>
          <a:bodyPr wrap="square" rtlCol="0">
            <a:spAutoFit/>
          </a:bodyPr>
          <a:lstStyle/>
          <a:p>
            <a:pPr algn="ctr"/>
            <a:r>
              <a:rPr lang="en-US" sz="3600" b="1" i="1" dirty="0" smtClean="0"/>
              <a:t>Guess what did wood cutter reply?</a:t>
            </a:r>
            <a:endParaRPr lang="en-US" sz="3600" b="1" i="1" dirty="0"/>
          </a:p>
        </p:txBody>
      </p:sp>
      <p:sp>
        <p:nvSpPr>
          <p:cNvPr id="8" name="TextBox 7"/>
          <p:cNvSpPr txBox="1"/>
          <p:nvPr/>
        </p:nvSpPr>
        <p:spPr>
          <a:xfrm>
            <a:off x="76200" y="5388114"/>
            <a:ext cx="9144000" cy="707886"/>
          </a:xfrm>
          <a:prstGeom prst="rect">
            <a:avLst/>
          </a:prstGeom>
          <a:noFill/>
        </p:spPr>
        <p:txBody>
          <a:bodyPr wrap="square" rtlCol="0">
            <a:spAutoFit/>
          </a:bodyPr>
          <a:lstStyle/>
          <a:p>
            <a:r>
              <a:rPr lang="en-US" sz="4000" b="1" dirty="0" smtClean="0">
                <a:solidFill>
                  <a:srgbClr val="FF0000"/>
                </a:solidFill>
              </a:rPr>
              <a:t>The wood cutter replied, “ Yes, it’s mine.”</a:t>
            </a:r>
            <a:endParaRPr lang="en-US" sz="4000" b="1" dirty="0">
              <a:solidFill>
                <a:srgbClr val="FF0000"/>
              </a:solidFill>
            </a:endParaRPr>
          </a:p>
        </p:txBody>
      </p:sp>
    </p:spTree>
    <p:extLst>
      <p:ext uri="{BB962C8B-B14F-4D97-AF65-F5344CB8AC3E}">
        <p14:creationId xmlns:p14="http://schemas.microsoft.com/office/powerpoint/2010/main" val="6001488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iterate type="lt">
                                    <p:tmPct val="20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2895600"/>
            <a:ext cx="3886200" cy="2550317"/>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8" y="138518"/>
            <a:ext cx="3934692" cy="2528482"/>
          </a:xfrm>
          <a:prstGeom prst="rect">
            <a:avLst/>
          </a:prstGeom>
          <a:ln>
            <a:solidFill>
              <a:schemeClr val="tx1"/>
            </a:solidFill>
          </a:ln>
        </p:spPr>
      </p:pic>
      <p:sp>
        <p:nvSpPr>
          <p:cNvPr id="4" name="TextBox 3"/>
          <p:cNvSpPr txBox="1"/>
          <p:nvPr/>
        </p:nvSpPr>
        <p:spPr>
          <a:xfrm>
            <a:off x="4114800" y="381000"/>
            <a:ext cx="4953000" cy="1754326"/>
          </a:xfrm>
          <a:prstGeom prst="rect">
            <a:avLst/>
          </a:prstGeom>
          <a:noFill/>
        </p:spPr>
        <p:txBody>
          <a:bodyPr wrap="square" rtlCol="0">
            <a:spAutoFit/>
          </a:bodyPr>
          <a:lstStyle/>
          <a:p>
            <a:r>
              <a:rPr lang="en-US" sz="3600" b="1" i="1" dirty="0" smtClean="0"/>
              <a:t>What did wood cutter do after getting the real axe and how did he feel?</a:t>
            </a:r>
            <a:endParaRPr lang="en-US" sz="3600" b="1" i="1" dirty="0"/>
          </a:p>
        </p:txBody>
      </p:sp>
      <p:sp>
        <p:nvSpPr>
          <p:cNvPr id="5" name="TextBox 4"/>
          <p:cNvSpPr txBox="1"/>
          <p:nvPr/>
        </p:nvSpPr>
        <p:spPr>
          <a:xfrm>
            <a:off x="990600" y="5486400"/>
            <a:ext cx="7772400" cy="707886"/>
          </a:xfrm>
          <a:prstGeom prst="rect">
            <a:avLst/>
          </a:prstGeom>
          <a:noFill/>
        </p:spPr>
        <p:txBody>
          <a:bodyPr wrap="square" rtlCol="0">
            <a:spAutoFit/>
          </a:bodyPr>
          <a:lstStyle/>
          <a:p>
            <a:pPr algn="ctr"/>
            <a:r>
              <a:rPr lang="en-US" sz="4000" b="1" dirty="0" smtClean="0">
                <a:solidFill>
                  <a:srgbClr val="FF0000"/>
                </a:solidFill>
              </a:rPr>
              <a:t>He smiled and became very glad.</a:t>
            </a:r>
            <a:endParaRPr lang="en-US" sz="4000" b="1" dirty="0">
              <a:solidFill>
                <a:srgbClr val="FF0000"/>
              </a:solidFill>
            </a:endParaRPr>
          </a:p>
        </p:txBody>
      </p:sp>
    </p:spTree>
    <p:extLst>
      <p:ext uri="{BB962C8B-B14F-4D97-AF65-F5344CB8AC3E}">
        <p14:creationId xmlns:p14="http://schemas.microsoft.com/office/powerpoint/2010/main" val="4955818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2813"/>
          <a:stretch/>
        </p:blipFill>
        <p:spPr>
          <a:xfrm>
            <a:off x="1835727" y="914400"/>
            <a:ext cx="5174673" cy="3657600"/>
          </a:xfrm>
          <a:prstGeom prst="rect">
            <a:avLst/>
          </a:prstGeom>
        </p:spPr>
      </p:pic>
      <p:sp>
        <p:nvSpPr>
          <p:cNvPr id="4" name="TextBox 3"/>
          <p:cNvSpPr txBox="1"/>
          <p:nvPr/>
        </p:nvSpPr>
        <p:spPr>
          <a:xfrm>
            <a:off x="1905000" y="152400"/>
            <a:ext cx="4800600" cy="646331"/>
          </a:xfrm>
          <a:prstGeom prst="rect">
            <a:avLst/>
          </a:prstGeom>
          <a:noFill/>
          <a:ln>
            <a:noFill/>
          </a:ln>
        </p:spPr>
        <p:txBody>
          <a:bodyPr wrap="square" rtlCol="0">
            <a:spAutoFit/>
          </a:bodyPr>
          <a:lstStyle/>
          <a:p>
            <a:pPr algn="ctr"/>
            <a:r>
              <a:rPr lang="en-US" sz="3600" b="1" i="1" dirty="0" smtClean="0"/>
              <a:t>Then what happened?</a:t>
            </a:r>
            <a:endParaRPr lang="en-US" sz="3600" b="1" i="1" dirty="0"/>
          </a:p>
        </p:txBody>
      </p:sp>
      <p:sp>
        <p:nvSpPr>
          <p:cNvPr id="5" name="TextBox 4"/>
          <p:cNvSpPr txBox="1"/>
          <p:nvPr/>
        </p:nvSpPr>
        <p:spPr>
          <a:xfrm>
            <a:off x="304800" y="4419600"/>
            <a:ext cx="8534400" cy="2308324"/>
          </a:xfrm>
          <a:prstGeom prst="rect">
            <a:avLst/>
          </a:prstGeom>
          <a:solidFill>
            <a:srgbClr val="FFC000"/>
          </a:solidFill>
          <a:ln>
            <a:solidFill>
              <a:schemeClr val="tx1"/>
            </a:solidFill>
          </a:ln>
          <a:scene3d>
            <a:camera prst="perspectiveRelaxed"/>
            <a:lightRig rig="threePt" dir="t"/>
          </a:scene3d>
        </p:spPr>
        <p:txBody>
          <a:bodyPr wrap="square" rtlCol="0">
            <a:spAutoFit/>
          </a:bodyPr>
          <a:lstStyle/>
          <a:p>
            <a:r>
              <a:rPr lang="en-US" sz="4800" b="1" dirty="0" smtClean="0">
                <a:solidFill>
                  <a:srgbClr val="FF0000"/>
                </a:solidFill>
              </a:rPr>
              <a:t>The water god became pleased and gave him all the three axes as a reward of his honesty.</a:t>
            </a:r>
            <a:endParaRPr lang="en-US" sz="4800" b="1" dirty="0">
              <a:solidFill>
                <a:srgbClr val="FF0000"/>
              </a:solidFill>
            </a:endParaRPr>
          </a:p>
        </p:txBody>
      </p:sp>
    </p:spTree>
    <p:extLst>
      <p:ext uri="{BB962C8B-B14F-4D97-AF65-F5344CB8AC3E}">
        <p14:creationId xmlns:p14="http://schemas.microsoft.com/office/powerpoint/2010/main" val="38371799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914400"/>
            <a:ext cx="3801805" cy="3559940"/>
          </a:xfrm>
          <a:prstGeom prst="rect">
            <a:avLst/>
          </a:prstGeom>
          <a:ln>
            <a:solidFill>
              <a:schemeClr val="tx1"/>
            </a:solidFill>
          </a:ln>
        </p:spPr>
      </p:pic>
      <p:sp>
        <p:nvSpPr>
          <p:cNvPr id="3" name="TextBox 2"/>
          <p:cNvSpPr txBox="1"/>
          <p:nvPr/>
        </p:nvSpPr>
        <p:spPr>
          <a:xfrm>
            <a:off x="2133600" y="152400"/>
            <a:ext cx="4800600" cy="646331"/>
          </a:xfrm>
          <a:prstGeom prst="rect">
            <a:avLst/>
          </a:prstGeom>
          <a:noFill/>
        </p:spPr>
        <p:txBody>
          <a:bodyPr wrap="square" rtlCol="0">
            <a:spAutoFit/>
          </a:bodyPr>
          <a:lstStyle/>
          <a:p>
            <a:pPr algn="ctr"/>
            <a:r>
              <a:rPr lang="en-US" sz="3600" b="1" i="1" dirty="0"/>
              <a:t>W</a:t>
            </a:r>
            <a:r>
              <a:rPr lang="en-US" sz="3600" b="1" i="1" dirty="0" smtClean="0"/>
              <a:t>hat happened here?</a:t>
            </a:r>
            <a:endParaRPr lang="en-US" sz="3600" b="1" i="1" dirty="0"/>
          </a:p>
        </p:txBody>
      </p:sp>
      <p:sp>
        <p:nvSpPr>
          <p:cNvPr id="4" name="TextBox 3"/>
          <p:cNvSpPr txBox="1"/>
          <p:nvPr/>
        </p:nvSpPr>
        <p:spPr>
          <a:xfrm>
            <a:off x="629443" y="4724400"/>
            <a:ext cx="7981157" cy="1446550"/>
          </a:xfrm>
          <a:prstGeom prst="rect">
            <a:avLst/>
          </a:prstGeom>
          <a:solidFill>
            <a:srgbClr val="FFC000"/>
          </a:solidFill>
          <a:ln>
            <a:solidFill>
              <a:schemeClr val="tx1"/>
            </a:solidFill>
          </a:ln>
          <a:scene3d>
            <a:camera prst="perspectiveRelaxedModerately"/>
            <a:lightRig rig="threePt" dir="t"/>
          </a:scene3d>
        </p:spPr>
        <p:txBody>
          <a:bodyPr wrap="square" rtlCol="0">
            <a:spAutoFit/>
          </a:bodyPr>
          <a:lstStyle/>
          <a:p>
            <a:r>
              <a:rPr lang="en-US" sz="4400" b="1" dirty="0" smtClean="0">
                <a:solidFill>
                  <a:srgbClr val="FF0000"/>
                </a:solidFill>
              </a:rPr>
              <a:t>The wood cutter took all the three axes and went back home.</a:t>
            </a:r>
            <a:endParaRPr lang="en-US" sz="4400" b="1" dirty="0">
              <a:solidFill>
                <a:srgbClr val="FF0000"/>
              </a:solidFill>
            </a:endParaRPr>
          </a:p>
        </p:txBody>
      </p:sp>
    </p:spTree>
    <p:extLst>
      <p:ext uri="{BB962C8B-B14F-4D97-AF65-F5344CB8AC3E}">
        <p14:creationId xmlns:p14="http://schemas.microsoft.com/office/powerpoint/2010/main" val="371521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15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928624"/>
            <a:ext cx="4241800" cy="4252405"/>
          </a:xfrm>
          <a:prstGeom prst="rect">
            <a:avLst/>
          </a:prstGeom>
          <a:ln>
            <a:solidFill>
              <a:schemeClr val="tx1"/>
            </a:solidFill>
          </a:ln>
        </p:spPr>
      </p:pic>
      <p:sp>
        <p:nvSpPr>
          <p:cNvPr id="3" name="TextBox 2"/>
          <p:cNvSpPr txBox="1"/>
          <p:nvPr/>
        </p:nvSpPr>
        <p:spPr>
          <a:xfrm>
            <a:off x="228600" y="152400"/>
            <a:ext cx="8763000" cy="646331"/>
          </a:xfrm>
          <a:prstGeom prst="rect">
            <a:avLst/>
          </a:prstGeom>
          <a:noFill/>
        </p:spPr>
        <p:txBody>
          <a:bodyPr wrap="square" rtlCol="0">
            <a:spAutoFit/>
          </a:bodyPr>
          <a:lstStyle/>
          <a:p>
            <a:pPr algn="ctr"/>
            <a:r>
              <a:rPr lang="en-US" sz="3600" b="1" i="1" dirty="0"/>
              <a:t>W</a:t>
            </a:r>
            <a:r>
              <a:rPr lang="en-US" sz="3600" b="1" i="1" dirty="0" smtClean="0"/>
              <a:t>hat did the wood cutter do with the axes?</a:t>
            </a:r>
            <a:endParaRPr lang="en-US" sz="3600" b="1" i="1" dirty="0"/>
          </a:p>
        </p:txBody>
      </p:sp>
      <p:sp>
        <p:nvSpPr>
          <p:cNvPr id="4" name="TextBox 3"/>
          <p:cNvSpPr txBox="1"/>
          <p:nvPr/>
        </p:nvSpPr>
        <p:spPr>
          <a:xfrm>
            <a:off x="381000" y="5135940"/>
            <a:ext cx="8458200" cy="1569660"/>
          </a:xfrm>
          <a:prstGeom prst="rect">
            <a:avLst/>
          </a:prstGeom>
          <a:solidFill>
            <a:srgbClr val="FFC000"/>
          </a:solidFill>
          <a:ln>
            <a:solidFill>
              <a:schemeClr val="tx1"/>
            </a:solidFill>
          </a:ln>
          <a:scene3d>
            <a:camera prst="perspectiveRelaxed"/>
            <a:lightRig rig="threePt" dir="t"/>
          </a:scene3d>
        </p:spPr>
        <p:txBody>
          <a:bodyPr wrap="square" rtlCol="0">
            <a:spAutoFit/>
          </a:bodyPr>
          <a:lstStyle/>
          <a:p>
            <a:pPr algn="ctr"/>
            <a:r>
              <a:rPr lang="en-US" sz="4800" b="1" dirty="0">
                <a:solidFill>
                  <a:srgbClr val="FF0000"/>
                </a:solidFill>
              </a:rPr>
              <a:t>H</a:t>
            </a:r>
            <a:r>
              <a:rPr lang="en-US" sz="4800" b="1" dirty="0" smtClean="0">
                <a:solidFill>
                  <a:srgbClr val="FF0000"/>
                </a:solidFill>
              </a:rPr>
              <a:t>e sold the golden and silver axes.</a:t>
            </a:r>
            <a:endParaRPr lang="en-US" sz="4800" b="1" dirty="0">
              <a:solidFill>
                <a:srgbClr val="FF0000"/>
              </a:solidFill>
            </a:endParaRPr>
          </a:p>
        </p:txBody>
      </p:sp>
    </p:spTree>
    <p:extLst>
      <p:ext uri="{BB962C8B-B14F-4D97-AF65-F5344CB8AC3E}">
        <p14:creationId xmlns:p14="http://schemas.microsoft.com/office/powerpoint/2010/main" val="195792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990600"/>
            <a:ext cx="3886201" cy="4114800"/>
          </a:xfrm>
          <a:prstGeom prst="rect">
            <a:avLst/>
          </a:prstGeom>
          <a:ln>
            <a:solidFill>
              <a:schemeClr val="tx1"/>
            </a:solidFill>
          </a:ln>
        </p:spPr>
      </p:pic>
      <p:sp>
        <p:nvSpPr>
          <p:cNvPr id="3" name="TextBox 2"/>
          <p:cNvSpPr txBox="1"/>
          <p:nvPr/>
        </p:nvSpPr>
        <p:spPr>
          <a:xfrm>
            <a:off x="2133600" y="228600"/>
            <a:ext cx="4800600" cy="646331"/>
          </a:xfrm>
          <a:prstGeom prst="rect">
            <a:avLst/>
          </a:prstGeom>
          <a:noFill/>
        </p:spPr>
        <p:txBody>
          <a:bodyPr wrap="square" rtlCol="0">
            <a:spAutoFit/>
          </a:bodyPr>
          <a:lstStyle/>
          <a:p>
            <a:pPr algn="ctr"/>
            <a:r>
              <a:rPr lang="en-US" sz="3600" b="1" i="1" dirty="0" smtClean="0"/>
              <a:t>Then what happened?</a:t>
            </a:r>
            <a:endParaRPr lang="en-US" sz="3600" b="1" i="1" dirty="0"/>
          </a:p>
        </p:txBody>
      </p:sp>
      <p:sp>
        <p:nvSpPr>
          <p:cNvPr id="4" name="TextBox 3"/>
          <p:cNvSpPr txBox="1"/>
          <p:nvPr/>
        </p:nvSpPr>
        <p:spPr>
          <a:xfrm>
            <a:off x="457200" y="5105400"/>
            <a:ext cx="8305800" cy="1569660"/>
          </a:xfrm>
          <a:prstGeom prst="rect">
            <a:avLst/>
          </a:prstGeom>
          <a:solidFill>
            <a:srgbClr val="FFC000"/>
          </a:solidFill>
          <a:ln>
            <a:solidFill>
              <a:schemeClr val="tx1"/>
            </a:solidFill>
          </a:ln>
          <a:scene3d>
            <a:camera prst="perspectiveRelaxedModerately"/>
            <a:lightRig rig="threePt" dir="t"/>
          </a:scene3d>
        </p:spPr>
        <p:txBody>
          <a:bodyPr wrap="square" rtlCol="0">
            <a:spAutoFit/>
          </a:bodyPr>
          <a:lstStyle/>
          <a:p>
            <a:r>
              <a:rPr lang="en-US" sz="4800" b="1" dirty="0" smtClean="0">
                <a:solidFill>
                  <a:srgbClr val="FF0000"/>
                </a:solidFill>
              </a:rPr>
              <a:t>He got a lot of money and his family became vey happy.</a:t>
            </a:r>
            <a:endParaRPr lang="en-US" sz="4800" b="1" dirty="0">
              <a:solidFill>
                <a:srgbClr val="FF0000"/>
              </a:solidFill>
            </a:endParaRPr>
          </a:p>
        </p:txBody>
      </p:sp>
    </p:spTree>
    <p:extLst>
      <p:ext uri="{BB962C8B-B14F-4D97-AF65-F5344CB8AC3E}">
        <p14:creationId xmlns:p14="http://schemas.microsoft.com/office/powerpoint/2010/main" val="1668397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010400" cy="1200329"/>
          </a:xfrm>
          <a:prstGeom prst="rect">
            <a:avLst/>
          </a:prstGeom>
          <a:noFill/>
        </p:spPr>
        <p:txBody>
          <a:bodyPr wrap="square" rtlCol="0">
            <a:spAutoFit/>
          </a:bodyPr>
          <a:lstStyle/>
          <a:p>
            <a:pPr algn="ctr"/>
            <a:r>
              <a:rPr lang="en-US" sz="3600" b="1" dirty="0" smtClean="0">
                <a:solidFill>
                  <a:srgbClr val="7030A0"/>
                </a:solidFill>
              </a:rPr>
              <a:t>Let’s see a video clip on an honest wood cutter</a:t>
            </a:r>
            <a:endParaRPr lang="en-US" sz="3600" b="1" dirty="0">
              <a:solidFill>
                <a:srgbClr val="7030A0"/>
              </a:solidFill>
            </a:endParaRPr>
          </a:p>
        </p:txBody>
      </p:sp>
      <p:sp>
        <p:nvSpPr>
          <p:cNvPr id="3" name="TextBox 2"/>
          <p:cNvSpPr txBox="1"/>
          <p:nvPr/>
        </p:nvSpPr>
        <p:spPr>
          <a:xfrm>
            <a:off x="381000" y="3962400"/>
            <a:ext cx="8382000" cy="2246769"/>
          </a:xfrm>
          <a:prstGeom prst="rect">
            <a:avLst/>
          </a:prstGeom>
          <a:noFill/>
        </p:spPr>
        <p:txBody>
          <a:bodyPr wrap="square" rtlCol="0">
            <a:spAutoFit/>
          </a:bodyPr>
          <a:lstStyle/>
          <a:p>
            <a:pPr algn="ctr"/>
            <a:r>
              <a:rPr lang="en-US" sz="2800" b="1" dirty="0" smtClean="0">
                <a:solidFill>
                  <a:srgbClr val="0070C0"/>
                </a:solidFill>
              </a:rPr>
              <a:t>The video may not clear one because here is the converted video clip for reducing MB of the file. To see the real video the URL id ---- </a:t>
            </a:r>
            <a:r>
              <a:rPr lang="en-US" sz="2800" b="1" dirty="0">
                <a:solidFill>
                  <a:srgbClr val="C00000"/>
                </a:solidFill>
              </a:rPr>
              <a:t>http://www.youtube.com/watch?v=x5GH3kxobms</a:t>
            </a:r>
          </a:p>
          <a:p>
            <a:pPr algn="ctr"/>
            <a:endParaRPr lang="en-US" sz="2800" b="1" dirty="0">
              <a:solidFill>
                <a:srgbClr val="0070C0"/>
              </a:solidFill>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4053599449"/>
              </p:ext>
            </p:extLst>
          </p:nvPr>
        </p:nvGraphicFramePr>
        <p:xfrm>
          <a:off x="3886200" y="2133600"/>
          <a:ext cx="914400" cy="771525"/>
        </p:xfrm>
        <a:graphic>
          <a:graphicData uri="http://schemas.openxmlformats.org/presentationml/2006/ole">
            <mc:AlternateContent xmlns:mc="http://schemas.openxmlformats.org/markup-compatibility/2006">
              <mc:Choice xmlns:v="urn:schemas-microsoft-com:vml" Requires="v">
                <p:oleObj spid="_x0000_s104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3886200" y="2133600"/>
                        <a:ext cx="914400" cy="771525"/>
                      </a:xfrm>
                      <a:prstGeom prst="rect">
                        <a:avLst/>
                      </a:prstGeom>
                      <a:solidFill>
                        <a:srgbClr val="FFCCFF"/>
                      </a:solidFill>
                      <a:ln>
                        <a:solidFill>
                          <a:schemeClr val="tx1"/>
                        </a:solidFill>
                      </a:ln>
                    </p:spPr>
                  </p:pic>
                </p:oleObj>
              </mc:Fallback>
            </mc:AlternateContent>
          </a:graphicData>
        </a:graphic>
      </p:graphicFrame>
    </p:spTree>
    <p:extLst>
      <p:ext uri="{BB962C8B-B14F-4D97-AF65-F5344CB8AC3E}">
        <p14:creationId xmlns:p14="http://schemas.microsoft.com/office/powerpoint/2010/main" val="193783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010400" cy="707886"/>
          </a:xfrm>
          <a:prstGeom prst="rect">
            <a:avLst/>
          </a:prstGeom>
          <a:noFill/>
        </p:spPr>
        <p:txBody>
          <a:bodyPr wrap="square" rtlCol="0">
            <a:spAutoFit/>
          </a:bodyPr>
          <a:lstStyle/>
          <a:p>
            <a:pPr algn="ctr"/>
            <a:r>
              <a:rPr lang="en-US" sz="4000" b="1" i="1" dirty="0" smtClean="0">
                <a:solidFill>
                  <a:srgbClr val="CC0066"/>
                </a:solidFill>
              </a:rPr>
              <a:t>Answer the following question:</a:t>
            </a:r>
            <a:endParaRPr lang="en-US" sz="4000" b="1" i="1" dirty="0">
              <a:solidFill>
                <a:srgbClr val="CC0066"/>
              </a:solidFill>
            </a:endParaRPr>
          </a:p>
        </p:txBody>
      </p:sp>
      <p:sp>
        <p:nvSpPr>
          <p:cNvPr id="3" name="TextBox 2"/>
          <p:cNvSpPr txBox="1"/>
          <p:nvPr/>
        </p:nvSpPr>
        <p:spPr>
          <a:xfrm>
            <a:off x="609600" y="4520625"/>
            <a:ext cx="7543800" cy="584775"/>
          </a:xfrm>
          <a:prstGeom prst="rect">
            <a:avLst/>
          </a:prstGeom>
          <a:noFill/>
        </p:spPr>
        <p:txBody>
          <a:bodyPr wrap="square" rtlCol="0">
            <a:spAutoFit/>
          </a:bodyPr>
          <a:lstStyle/>
          <a:p>
            <a:pPr algn="ctr"/>
            <a:r>
              <a:rPr lang="en-US" sz="3200" b="1" i="1" dirty="0"/>
              <a:t>3</a:t>
            </a:r>
            <a:r>
              <a:rPr lang="en-US" sz="3200" b="1" i="1" dirty="0" smtClean="0"/>
              <a:t>. Where did Deena go to find good wood?</a:t>
            </a:r>
            <a:endParaRPr lang="en-US" sz="3200" b="1" i="1" dirty="0"/>
          </a:p>
        </p:txBody>
      </p:sp>
      <p:sp>
        <p:nvSpPr>
          <p:cNvPr id="4" name="TextBox 3"/>
          <p:cNvSpPr txBox="1"/>
          <p:nvPr/>
        </p:nvSpPr>
        <p:spPr>
          <a:xfrm>
            <a:off x="685800" y="1752600"/>
            <a:ext cx="5181600" cy="584775"/>
          </a:xfrm>
          <a:prstGeom prst="rect">
            <a:avLst/>
          </a:prstGeom>
          <a:noFill/>
        </p:spPr>
        <p:txBody>
          <a:bodyPr wrap="square" rtlCol="0">
            <a:spAutoFit/>
          </a:bodyPr>
          <a:lstStyle/>
          <a:p>
            <a:r>
              <a:rPr lang="en-US" sz="3200" b="1" i="1" dirty="0" smtClean="0"/>
              <a:t>1. Where was the village?</a:t>
            </a:r>
            <a:endParaRPr lang="en-US" sz="3200" b="1" i="1" dirty="0"/>
          </a:p>
        </p:txBody>
      </p:sp>
      <p:sp>
        <p:nvSpPr>
          <p:cNvPr id="5" name="TextBox 4"/>
          <p:cNvSpPr txBox="1"/>
          <p:nvPr/>
        </p:nvSpPr>
        <p:spPr>
          <a:xfrm>
            <a:off x="685800" y="3072825"/>
            <a:ext cx="7010400" cy="584775"/>
          </a:xfrm>
          <a:prstGeom prst="rect">
            <a:avLst/>
          </a:prstGeom>
          <a:noFill/>
        </p:spPr>
        <p:txBody>
          <a:bodyPr wrap="square" rtlCol="0">
            <a:spAutoFit/>
          </a:bodyPr>
          <a:lstStyle/>
          <a:p>
            <a:r>
              <a:rPr lang="en-US" sz="3200" b="1" i="1" dirty="0" smtClean="0"/>
              <a:t>2. When did </a:t>
            </a:r>
            <a:r>
              <a:rPr lang="en-US" sz="3200" b="1" i="1" dirty="0"/>
              <a:t>D</a:t>
            </a:r>
            <a:r>
              <a:rPr lang="en-US" sz="3200" b="1" i="1" dirty="0" smtClean="0"/>
              <a:t>eena start his work?</a:t>
            </a:r>
            <a:endParaRPr lang="en-US" sz="3200" b="1" i="1" dirty="0"/>
          </a:p>
        </p:txBody>
      </p:sp>
      <p:sp>
        <p:nvSpPr>
          <p:cNvPr id="6" name="TextBox 5"/>
          <p:cNvSpPr txBox="1"/>
          <p:nvPr/>
        </p:nvSpPr>
        <p:spPr>
          <a:xfrm>
            <a:off x="914400" y="2438400"/>
            <a:ext cx="5638800" cy="584775"/>
          </a:xfrm>
          <a:prstGeom prst="rect">
            <a:avLst/>
          </a:prstGeom>
          <a:noFill/>
        </p:spPr>
        <p:txBody>
          <a:bodyPr wrap="square" rtlCol="0">
            <a:spAutoFit/>
          </a:bodyPr>
          <a:lstStyle/>
          <a:p>
            <a:r>
              <a:rPr lang="en-US" sz="3200" b="1" dirty="0" smtClean="0">
                <a:solidFill>
                  <a:srgbClr val="0070C0"/>
                </a:solidFill>
              </a:rPr>
              <a:t>The village was nearby a forest.</a:t>
            </a:r>
            <a:endParaRPr lang="en-US" sz="3200" b="1" dirty="0">
              <a:solidFill>
                <a:srgbClr val="0070C0"/>
              </a:solidFill>
            </a:endParaRPr>
          </a:p>
        </p:txBody>
      </p:sp>
      <p:sp>
        <p:nvSpPr>
          <p:cNvPr id="7" name="TextBox 6"/>
          <p:cNvSpPr txBox="1"/>
          <p:nvPr/>
        </p:nvSpPr>
        <p:spPr>
          <a:xfrm>
            <a:off x="990600" y="3733800"/>
            <a:ext cx="7924800" cy="584775"/>
          </a:xfrm>
          <a:prstGeom prst="rect">
            <a:avLst/>
          </a:prstGeom>
          <a:noFill/>
        </p:spPr>
        <p:txBody>
          <a:bodyPr wrap="square" rtlCol="0">
            <a:spAutoFit/>
          </a:bodyPr>
          <a:lstStyle/>
          <a:p>
            <a:r>
              <a:rPr lang="en-US" sz="3200" b="1" dirty="0" smtClean="0">
                <a:solidFill>
                  <a:srgbClr val="0070C0"/>
                </a:solidFill>
              </a:rPr>
              <a:t>Deena started his work early in the morning.</a:t>
            </a:r>
            <a:endParaRPr lang="en-US" sz="3200" b="1" dirty="0">
              <a:solidFill>
                <a:srgbClr val="0070C0"/>
              </a:solidFill>
            </a:endParaRPr>
          </a:p>
        </p:txBody>
      </p:sp>
      <p:sp>
        <p:nvSpPr>
          <p:cNvPr id="8" name="TextBox 7"/>
          <p:cNvSpPr txBox="1"/>
          <p:nvPr/>
        </p:nvSpPr>
        <p:spPr>
          <a:xfrm>
            <a:off x="1066800" y="5181600"/>
            <a:ext cx="7772400" cy="584775"/>
          </a:xfrm>
          <a:prstGeom prst="rect">
            <a:avLst/>
          </a:prstGeom>
          <a:noFill/>
        </p:spPr>
        <p:txBody>
          <a:bodyPr wrap="square" rtlCol="0">
            <a:spAutoFit/>
          </a:bodyPr>
          <a:lstStyle/>
          <a:p>
            <a:r>
              <a:rPr lang="en-US" sz="3200" b="1" dirty="0" smtClean="0">
                <a:solidFill>
                  <a:srgbClr val="0070C0"/>
                </a:solidFill>
              </a:rPr>
              <a:t>Deena went to river side to find good wood.</a:t>
            </a:r>
            <a:endParaRPr lang="en-US" sz="3200" b="1" dirty="0">
              <a:solidFill>
                <a:srgbClr val="0070C0"/>
              </a:solidFill>
            </a:endParaRPr>
          </a:p>
        </p:txBody>
      </p:sp>
    </p:spTree>
    <p:extLst>
      <p:ext uri="{BB962C8B-B14F-4D97-AF65-F5344CB8AC3E}">
        <p14:creationId xmlns:p14="http://schemas.microsoft.com/office/powerpoint/2010/main" val="367163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1568058" cy="1200329"/>
          </a:xfrm>
          <a:prstGeom prst="rect">
            <a:avLst/>
          </a:prstGeom>
          <a:noFill/>
        </p:spPr>
        <p:txBody>
          <a:bodyPr wrap="none" lIns="91440" tIns="45720" rIns="91440" bIns="45720">
            <a:prstTxWarp prst="textStop">
              <a:avLst/>
            </a:prstTxWarp>
            <a:spAutoFit/>
          </a:bodyPr>
          <a:lstStyle/>
          <a:p>
            <a:pPr algn="ctr"/>
            <a:r>
              <a:rPr lang="en-US" sz="7200" b="1" cap="none" spc="0" dirty="0" smtClean="0">
                <a:ln w="10541" cmpd="sng">
                  <a:solidFill>
                    <a:srgbClr val="00B0F0"/>
                  </a:solidFill>
                  <a:prstDash val="solid"/>
                </a:ln>
                <a:solidFill>
                  <a:srgbClr val="00B0F0"/>
                </a:solidFill>
                <a:effectLst/>
              </a:rPr>
              <a:t>Slip</a:t>
            </a:r>
            <a:endParaRPr lang="en-US" sz="7200" b="1" cap="none" spc="0" dirty="0">
              <a:ln w="10541" cmpd="sng">
                <a:solidFill>
                  <a:srgbClr val="00B0F0"/>
                </a:solidFill>
                <a:prstDash val="solid"/>
              </a:ln>
              <a:solidFill>
                <a:srgbClr val="00B0F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1" y="719172"/>
            <a:ext cx="5257800" cy="4157627"/>
          </a:xfrm>
          <a:prstGeom prst="rect">
            <a:avLst/>
          </a:prstGeom>
          <a:ln>
            <a:solidFill>
              <a:schemeClr val="tx1"/>
            </a:solidFill>
          </a:ln>
        </p:spPr>
      </p:pic>
      <p:sp>
        <p:nvSpPr>
          <p:cNvPr id="4" name="TextBox 3"/>
          <p:cNvSpPr txBox="1"/>
          <p:nvPr/>
        </p:nvSpPr>
        <p:spPr>
          <a:xfrm>
            <a:off x="457200" y="5181600"/>
            <a:ext cx="8305800" cy="1569660"/>
          </a:xfrm>
          <a:prstGeom prst="rect">
            <a:avLst/>
          </a:prstGeom>
          <a:noFill/>
          <a:scene3d>
            <a:camera prst="perspectiveRelaxed"/>
            <a:lightRig rig="threePt" dir="t"/>
          </a:scene3d>
        </p:spPr>
        <p:txBody>
          <a:bodyPr wrap="square" rtlCol="0">
            <a:spAutoFit/>
          </a:bodyPr>
          <a:lstStyle/>
          <a:p>
            <a:pPr algn="ctr"/>
            <a:r>
              <a:rPr lang="en-US" sz="4800" b="1" dirty="0" smtClean="0">
                <a:solidFill>
                  <a:srgbClr val="0070C0"/>
                </a:solidFill>
              </a:rPr>
              <a:t>To lose one’s balance and fall or nearly fall</a:t>
            </a:r>
            <a:endParaRPr lang="en-US" sz="4800" b="1" dirty="0">
              <a:solidFill>
                <a:srgbClr val="0070C0"/>
              </a:solidFill>
            </a:endParaRPr>
          </a:p>
        </p:txBody>
      </p:sp>
      <p:sp>
        <p:nvSpPr>
          <p:cNvPr id="5" name="TextBox 4"/>
          <p:cNvSpPr txBox="1"/>
          <p:nvPr/>
        </p:nvSpPr>
        <p:spPr>
          <a:xfrm>
            <a:off x="228600" y="1563469"/>
            <a:ext cx="1600200" cy="646331"/>
          </a:xfrm>
          <a:prstGeom prst="rect">
            <a:avLst/>
          </a:prstGeom>
          <a:noFill/>
        </p:spPr>
        <p:txBody>
          <a:bodyPr wrap="square" rtlCol="0">
            <a:spAutoFit/>
          </a:bodyPr>
          <a:lstStyle/>
          <a:p>
            <a:pPr algn="ctr"/>
            <a:r>
              <a:rPr lang="en-US" sz="3600" b="1" dirty="0" smtClean="0">
                <a:solidFill>
                  <a:srgbClr val="C00000"/>
                </a:solidFill>
              </a:rPr>
              <a:t>(Verb)</a:t>
            </a:r>
            <a:endParaRPr lang="en-US" sz="3600" b="1" dirty="0">
              <a:solidFill>
                <a:srgbClr val="C00000"/>
              </a:solidFill>
            </a:endParaRPr>
          </a:p>
        </p:txBody>
      </p:sp>
      <p:sp>
        <p:nvSpPr>
          <p:cNvPr id="6" name="TextBox 5"/>
          <p:cNvSpPr txBox="1"/>
          <p:nvPr/>
        </p:nvSpPr>
        <p:spPr>
          <a:xfrm>
            <a:off x="2286000" y="152400"/>
            <a:ext cx="4495800" cy="707886"/>
          </a:xfrm>
          <a:prstGeom prst="rect">
            <a:avLst/>
          </a:prstGeom>
          <a:noFill/>
        </p:spPr>
        <p:txBody>
          <a:bodyPr wrap="square" rtlCol="0">
            <a:spAutoFit/>
          </a:bodyPr>
          <a:lstStyle/>
          <a:p>
            <a:pPr algn="ctr"/>
            <a:r>
              <a:rPr lang="en-US" sz="4000" b="1" dirty="0" smtClean="0">
                <a:solidFill>
                  <a:schemeClr val="bg1"/>
                </a:solidFill>
              </a:rPr>
              <a:t>Vocabulary practice</a:t>
            </a:r>
            <a:endParaRPr lang="en-US" sz="4000" b="1" dirty="0">
              <a:solidFill>
                <a:schemeClr val="bg1"/>
              </a:solidFill>
            </a:endParaRPr>
          </a:p>
        </p:txBody>
      </p:sp>
    </p:spTree>
    <p:extLst>
      <p:ext uri="{BB962C8B-B14F-4D97-AF65-F5344CB8AC3E}">
        <p14:creationId xmlns:p14="http://schemas.microsoft.com/office/powerpoint/2010/main" val="674789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iterate type="lt">
                                    <p:tmPct val="15000"/>
                                  </p:iterate>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2413609" cy="1200329"/>
          </a:xfrm>
          <a:prstGeom prst="rect">
            <a:avLst/>
          </a:prstGeom>
          <a:noFill/>
        </p:spPr>
        <p:txBody>
          <a:bodyPr wrap="none" lIns="91440" tIns="45720" rIns="91440" bIns="45720">
            <a:spAutoFit/>
          </a:bodyPr>
          <a:lstStyle/>
          <a:p>
            <a:pPr algn="ctr"/>
            <a:r>
              <a:rPr lang="en-US"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Weep</a:t>
            </a:r>
            <a:endParaRPr lang="en-US"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645" y="210457"/>
            <a:ext cx="4523509" cy="4523509"/>
          </a:xfrm>
          <a:prstGeom prst="rect">
            <a:avLst/>
          </a:prstGeom>
          <a:ln>
            <a:solidFill>
              <a:schemeClr val="tx1"/>
            </a:solidFill>
          </a:ln>
        </p:spPr>
      </p:pic>
      <p:sp>
        <p:nvSpPr>
          <p:cNvPr id="5" name="TextBox 4"/>
          <p:cNvSpPr txBox="1"/>
          <p:nvPr/>
        </p:nvSpPr>
        <p:spPr>
          <a:xfrm>
            <a:off x="533400" y="1524000"/>
            <a:ext cx="1600200" cy="646331"/>
          </a:xfrm>
          <a:prstGeom prst="rect">
            <a:avLst/>
          </a:prstGeom>
          <a:noFill/>
        </p:spPr>
        <p:txBody>
          <a:bodyPr wrap="square" rtlCol="0">
            <a:spAutoFit/>
          </a:bodyPr>
          <a:lstStyle/>
          <a:p>
            <a:pPr algn="ctr"/>
            <a:r>
              <a:rPr lang="en-US" sz="3600" b="1" dirty="0" smtClean="0">
                <a:solidFill>
                  <a:srgbClr val="C00000"/>
                </a:solidFill>
              </a:rPr>
              <a:t>(Verb)</a:t>
            </a:r>
            <a:endParaRPr lang="en-US" sz="3600" b="1" dirty="0">
              <a:solidFill>
                <a:srgbClr val="C00000"/>
              </a:solidFill>
            </a:endParaRPr>
          </a:p>
        </p:txBody>
      </p:sp>
      <p:sp>
        <p:nvSpPr>
          <p:cNvPr id="4" name="TextBox 3"/>
          <p:cNvSpPr txBox="1"/>
          <p:nvPr/>
        </p:nvSpPr>
        <p:spPr>
          <a:xfrm>
            <a:off x="4038600" y="4930914"/>
            <a:ext cx="4343400" cy="769441"/>
          </a:xfrm>
          <a:prstGeom prst="rect">
            <a:avLst/>
          </a:prstGeom>
          <a:noFill/>
        </p:spPr>
        <p:txBody>
          <a:bodyPr wrap="square" rtlCol="0">
            <a:spAutoFit/>
          </a:bodyPr>
          <a:lstStyle/>
          <a:p>
            <a:pPr algn="ctr"/>
            <a:r>
              <a:rPr lang="en-US" sz="4400" b="1" dirty="0" smtClean="0">
                <a:solidFill>
                  <a:srgbClr val="0070C0"/>
                </a:solidFill>
              </a:rPr>
              <a:t>Shed tear/Cry</a:t>
            </a:r>
            <a:endParaRPr lang="en-US" sz="4400" b="1" dirty="0">
              <a:solidFill>
                <a:srgbClr val="0070C0"/>
              </a:solidFill>
            </a:endParaRPr>
          </a:p>
        </p:txBody>
      </p:sp>
    </p:spTree>
    <p:extLst>
      <p:ext uri="{BB962C8B-B14F-4D97-AF65-F5344CB8AC3E}">
        <p14:creationId xmlns:p14="http://schemas.microsoft.com/office/powerpoint/2010/main" val="2270358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lt">
                                    <p:tmPct val="15000"/>
                                  </p:iterate>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771233"/>
            <a:ext cx="8839200" cy="3231654"/>
          </a:xfrm>
          <a:prstGeom prst="rect">
            <a:avLst/>
          </a:prstGeom>
          <a:noFill/>
        </p:spPr>
        <p:txBody>
          <a:bodyPr wrap="square" rtlCol="0">
            <a:spAutoFit/>
          </a:bodyPr>
          <a:lstStyle/>
          <a:p>
            <a:r>
              <a:rPr lang="en-US" sz="3200" b="1" i="1" dirty="0" smtClean="0"/>
              <a:t>By the end of this lesson the students will be able to</a:t>
            </a:r>
            <a:r>
              <a:rPr lang="en-US" sz="3200" b="1" i="1" dirty="0"/>
              <a:t> </a:t>
            </a:r>
            <a:r>
              <a:rPr lang="en-US" sz="3200" b="1" i="1" dirty="0" smtClean="0"/>
              <a:t>---</a:t>
            </a:r>
            <a:endParaRPr lang="en-US" sz="3200" b="1" i="1" dirty="0"/>
          </a:p>
          <a:p>
            <a:r>
              <a:rPr lang="en-US" sz="2800" b="1" i="1" dirty="0" smtClean="0">
                <a:solidFill>
                  <a:srgbClr val="0070C0"/>
                </a:solidFill>
              </a:rPr>
              <a:t>        * </a:t>
            </a:r>
            <a:r>
              <a:rPr lang="en-US" sz="2800" b="1" i="1" dirty="0" smtClean="0">
                <a:solidFill>
                  <a:srgbClr val="C00000"/>
                </a:solidFill>
              </a:rPr>
              <a:t>talk about</a:t>
            </a:r>
            <a:r>
              <a:rPr lang="en-US" sz="2800" b="1" i="1" dirty="0" smtClean="0">
                <a:solidFill>
                  <a:srgbClr val="0070C0"/>
                </a:solidFill>
              </a:rPr>
              <a:t> pictures.</a:t>
            </a:r>
          </a:p>
          <a:p>
            <a:r>
              <a:rPr lang="en-US" sz="2800" b="1" i="1" dirty="0">
                <a:solidFill>
                  <a:srgbClr val="0070C0"/>
                </a:solidFill>
              </a:rPr>
              <a:t> </a:t>
            </a:r>
            <a:r>
              <a:rPr lang="en-US" sz="2800" b="1" i="1" dirty="0" smtClean="0">
                <a:solidFill>
                  <a:srgbClr val="0070C0"/>
                </a:solidFill>
              </a:rPr>
              <a:t>       * </a:t>
            </a:r>
            <a:r>
              <a:rPr lang="en-US" sz="2800" b="1" i="1" dirty="0" smtClean="0">
                <a:solidFill>
                  <a:srgbClr val="C00000"/>
                </a:solidFill>
              </a:rPr>
              <a:t>listen and </a:t>
            </a:r>
            <a:r>
              <a:rPr lang="en-US" sz="2800" b="1" i="1" dirty="0" smtClean="0">
                <a:solidFill>
                  <a:srgbClr val="C00000"/>
                </a:solidFill>
              </a:rPr>
              <a:t>understand</a:t>
            </a:r>
            <a:r>
              <a:rPr lang="en-US" sz="2800" b="1" i="1" dirty="0" smtClean="0">
                <a:solidFill>
                  <a:srgbClr val="0070C0"/>
                </a:solidFill>
              </a:rPr>
              <a:t> a story.</a:t>
            </a:r>
          </a:p>
          <a:p>
            <a:r>
              <a:rPr lang="en-US" sz="2800" b="1" i="1" dirty="0">
                <a:solidFill>
                  <a:srgbClr val="0070C0"/>
                </a:solidFill>
              </a:rPr>
              <a:t> </a:t>
            </a:r>
            <a:r>
              <a:rPr lang="en-US" sz="2800" b="1" i="1" dirty="0" smtClean="0">
                <a:solidFill>
                  <a:srgbClr val="0070C0"/>
                </a:solidFill>
              </a:rPr>
              <a:t>       * </a:t>
            </a:r>
            <a:r>
              <a:rPr lang="en-US" sz="2800" b="1" i="1" dirty="0" smtClean="0">
                <a:solidFill>
                  <a:srgbClr val="C00000"/>
                </a:solidFill>
              </a:rPr>
              <a:t>tell the meaning of the following words ___ </a:t>
            </a:r>
          </a:p>
          <a:p>
            <a:r>
              <a:rPr lang="en-US" sz="2800" b="1" i="1" dirty="0">
                <a:solidFill>
                  <a:srgbClr val="C00000"/>
                </a:solidFill>
              </a:rPr>
              <a:t> </a:t>
            </a:r>
            <a:r>
              <a:rPr lang="en-US" sz="2800" b="1" i="1" dirty="0" smtClean="0">
                <a:solidFill>
                  <a:srgbClr val="C00000"/>
                </a:solidFill>
              </a:rPr>
              <a:t>                  </a:t>
            </a:r>
            <a:r>
              <a:rPr lang="en-US" sz="2800" b="1" i="1" dirty="0" smtClean="0">
                <a:solidFill>
                  <a:srgbClr val="0070C0"/>
                </a:solidFill>
              </a:rPr>
              <a:t> Slip, Weep, Glad, Grief and Dive.</a:t>
            </a:r>
          </a:p>
          <a:p>
            <a:r>
              <a:rPr lang="en-US" sz="2800" b="1" i="1" dirty="0">
                <a:solidFill>
                  <a:srgbClr val="0070C0"/>
                </a:solidFill>
              </a:rPr>
              <a:t> </a:t>
            </a:r>
            <a:r>
              <a:rPr lang="en-US" sz="2800" b="1" i="1" dirty="0" smtClean="0">
                <a:solidFill>
                  <a:srgbClr val="0070C0"/>
                </a:solidFill>
              </a:rPr>
              <a:t>       * </a:t>
            </a:r>
            <a:r>
              <a:rPr lang="en-US" sz="2800" b="1" i="1" dirty="0" smtClean="0">
                <a:solidFill>
                  <a:srgbClr val="C00000"/>
                </a:solidFill>
              </a:rPr>
              <a:t>write a story about </a:t>
            </a:r>
            <a:r>
              <a:rPr lang="en-US" sz="2800" b="1" i="1" dirty="0" smtClean="0">
                <a:solidFill>
                  <a:srgbClr val="0070C0"/>
                </a:solidFill>
              </a:rPr>
              <a:t>“Honesty is the best policy”.</a:t>
            </a:r>
            <a:endParaRPr lang="en-US" sz="2800" b="1" i="1" dirty="0">
              <a:solidFill>
                <a:srgbClr val="0070C0"/>
              </a:solidFill>
            </a:endParaRPr>
          </a:p>
        </p:txBody>
      </p:sp>
      <p:sp>
        <p:nvSpPr>
          <p:cNvPr id="3" name="Rectangle 2"/>
          <p:cNvSpPr/>
          <p:nvPr/>
        </p:nvSpPr>
        <p:spPr>
          <a:xfrm>
            <a:off x="1537648" y="358914"/>
            <a:ext cx="6068713" cy="707886"/>
          </a:xfrm>
          <a:prstGeom prst="rect">
            <a:avLst/>
          </a:prstGeom>
          <a:noFill/>
        </p:spPr>
        <p:txBody>
          <a:bodyPr wrap="non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OBJECTIVES OF THE LESSON</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82494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01350"/>
            <a:ext cx="1949573" cy="1200329"/>
          </a:xfrm>
          <a:prstGeom prst="rect">
            <a:avLst/>
          </a:prstGeom>
          <a:noFill/>
        </p:spPr>
        <p:txBody>
          <a:bodyPr wrap="none" lIns="91440" tIns="45720" rIns="91440" bIns="45720">
            <a:spAutoFit/>
          </a:bodyPr>
          <a:lstStyle/>
          <a:p>
            <a:pPr algn="ctr"/>
            <a:r>
              <a:rPr lang="en-US"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Glad</a:t>
            </a:r>
            <a:endParaRPr lang="en-US"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6603" y="125003"/>
            <a:ext cx="2846797" cy="2846797"/>
          </a:xfrm>
          <a:prstGeom prst="rect">
            <a:avLst/>
          </a:prstGeom>
          <a:ln>
            <a:solidFill>
              <a:schemeClr val="tx1"/>
            </a:solidFill>
          </a:ln>
        </p:spPr>
      </p:pic>
      <p:sp>
        <p:nvSpPr>
          <p:cNvPr id="5" name="Rectangle 4"/>
          <p:cNvSpPr/>
          <p:nvPr/>
        </p:nvSpPr>
        <p:spPr>
          <a:xfrm>
            <a:off x="381000" y="3733800"/>
            <a:ext cx="2077493" cy="1200329"/>
          </a:xfrm>
          <a:prstGeom prst="rect">
            <a:avLst/>
          </a:prstGeom>
          <a:noFill/>
        </p:spPr>
        <p:txBody>
          <a:bodyPr wrap="none" lIns="91440" tIns="45720" rIns="91440" bIns="45720">
            <a:spAutoFit/>
          </a:bodyPr>
          <a:lstStyle/>
          <a:p>
            <a:pPr algn="ctr"/>
            <a:r>
              <a:rPr lang="en-US" sz="7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Grief</a:t>
            </a:r>
            <a:endParaRPr lang="en-US" sz="7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603" y="3352800"/>
            <a:ext cx="2843645" cy="3352800"/>
          </a:xfrm>
          <a:prstGeom prst="rect">
            <a:avLst/>
          </a:prstGeom>
          <a:ln>
            <a:solidFill>
              <a:schemeClr val="tx1"/>
            </a:solidFill>
          </a:ln>
        </p:spPr>
      </p:pic>
      <p:sp>
        <p:nvSpPr>
          <p:cNvPr id="7" name="Rectangle 6"/>
          <p:cNvSpPr/>
          <p:nvPr/>
        </p:nvSpPr>
        <p:spPr>
          <a:xfrm>
            <a:off x="457200" y="1371600"/>
            <a:ext cx="203241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Happy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2438400" y="533400"/>
            <a:ext cx="2286000" cy="646331"/>
          </a:xfrm>
          <a:prstGeom prst="rect">
            <a:avLst/>
          </a:prstGeom>
          <a:noFill/>
        </p:spPr>
        <p:txBody>
          <a:bodyPr wrap="square" rtlCol="0">
            <a:spAutoFit/>
          </a:bodyPr>
          <a:lstStyle/>
          <a:p>
            <a:pPr algn="ctr"/>
            <a:r>
              <a:rPr lang="en-US" sz="3600" b="1" dirty="0" smtClean="0">
                <a:solidFill>
                  <a:srgbClr val="00B0F0"/>
                </a:solidFill>
              </a:rPr>
              <a:t>(Adjective)</a:t>
            </a:r>
            <a:endParaRPr lang="en-US" sz="3600" b="1" dirty="0">
              <a:solidFill>
                <a:srgbClr val="00B0F0"/>
              </a:solidFill>
            </a:endParaRPr>
          </a:p>
        </p:txBody>
      </p:sp>
      <p:sp>
        <p:nvSpPr>
          <p:cNvPr id="10" name="TextBox 9"/>
          <p:cNvSpPr txBox="1"/>
          <p:nvPr/>
        </p:nvSpPr>
        <p:spPr>
          <a:xfrm>
            <a:off x="2438400" y="4078069"/>
            <a:ext cx="1600200" cy="646331"/>
          </a:xfrm>
          <a:prstGeom prst="rect">
            <a:avLst/>
          </a:prstGeom>
          <a:noFill/>
        </p:spPr>
        <p:txBody>
          <a:bodyPr wrap="square" rtlCol="0">
            <a:spAutoFit/>
          </a:bodyPr>
          <a:lstStyle/>
          <a:p>
            <a:pPr algn="ctr"/>
            <a:r>
              <a:rPr lang="en-US" sz="3600" b="1" dirty="0" smtClean="0">
                <a:solidFill>
                  <a:srgbClr val="00B0F0"/>
                </a:solidFill>
              </a:rPr>
              <a:t>(Noun)</a:t>
            </a:r>
            <a:endParaRPr lang="en-US" sz="3600" b="1" dirty="0">
              <a:solidFill>
                <a:srgbClr val="00B0F0"/>
              </a:solidFill>
            </a:endParaRPr>
          </a:p>
        </p:txBody>
      </p:sp>
      <p:sp>
        <p:nvSpPr>
          <p:cNvPr id="3" name="Rectangle 2"/>
          <p:cNvSpPr/>
          <p:nvPr/>
        </p:nvSpPr>
        <p:spPr>
          <a:xfrm>
            <a:off x="381000" y="4867870"/>
            <a:ext cx="22555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1">
                    <a:lumMod val="65000"/>
                    <a:lumOff val="35000"/>
                  </a:schemeClr>
                </a:solidFill>
                <a:effectLst>
                  <a:outerShdw blurRad="50800" dist="39000" dir="5460000" algn="tl">
                    <a:srgbClr val="000000">
                      <a:alpha val="38000"/>
                    </a:srgbClr>
                  </a:outerShdw>
                </a:effectLst>
              </a:rPr>
              <a:t>Sorrow</a:t>
            </a:r>
            <a:endParaRPr lang="en-US" sz="5400" b="1" cap="none" spc="0" dirty="0">
              <a:ln w="11430"/>
              <a:solidFill>
                <a:schemeClr val="tx1">
                  <a:lumMod val="65000"/>
                  <a:lumOff val="3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033830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2332767" cy="1323439"/>
          </a:xfrm>
          <a:prstGeom prst="rect">
            <a:avLst/>
          </a:prstGeom>
          <a:noFill/>
        </p:spPr>
        <p:txBody>
          <a:bodyPr wrap="squar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Dive</a:t>
            </a:r>
            <a:endParaRPr lang="en-US"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28600"/>
            <a:ext cx="4604575" cy="4604575"/>
          </a:xfrm>
          <a:prstGeom prst="rect">
            <a:avLst/>
          </a:prstGeom>
          <a:ln>
            <a:solidFill>
              <a:schemeClr val="tx1"/>
            </a:solidFill>
          </a:ln>
        </p:spPr>
      </p:pic>
      <p:sp>
        <p:nvSpPr>
          <p:cNvPr id="5" name="TextBox 4"/>
          <p:cNvSpPr txBox="1"/>
          <p:nvPr/>
        </p:nvSpPr>
        <p:spPr>
          <a:xfrm>
            <a:off x="3505200" y="5181600"/>
            <a:ext cx="4800600" cy="830997"/>
          </a:xfrm>
          <a:prstGeom prst="rect">
            <a:avLst/>
          </a:prstGeom>
          <a:noFill/>
        </p:spPr>
        <p:txBody>
          <a:bodyPr wrap="square" rtlCol="0">
            <a:spAutoFit/>
          </a:bodyPr>
          <a:lstStyle/>
          <a:p>
            <a:pPr algn="ctr"/>
            <a:r>
              <a:rPr lang="en-US" sz="4800" b="1" dirty="0" smtClean="0">
                <a:solidFill>
                  <a:srgbClr val="002060"/>
                </a:solidFill>
              </a:rPr>
              <a:t>Go under water</a:t>
            </a:r>
            <a:endParaRPr lang="en-US" sz="4800" b="1" dirty="0">
              <a:solidFill>
                <a:srgbClr val="002060"/>
              </a:solidFill>
            </a:endParaRPr>
          </a:p>
        </p:txBody>
      </p:sp>
      <p:sp>
        <p:nvSpPr>
          <p:cNvPr id="6" name="TextBox 5"/>
          <p:cNvSpPr txBox="1"/>
          <p:nvPr/>
        </p:nvSpPr>
        <p:spPr>
          <a:xfrm>
            <a:off x="457200" y="1563469"/>
            <a:ext cx="1600200" cy="646331"/>
          </a:xfrm>
          <a:prstGeom prst="rect">
            <a:avLst/>
          </a:prstGeom>
          <a:noFill/>
        </p:spPr>
        <p:txBody>
          <a:bodyPr wrap="square" rtlCol="0">
            <a:spAutoFit/>
          </a:bodyPr>
          <a:lstStyle/>
          <a:p>
            <a:pPr algn="ctr"/>
            <a:r>
              <a:rPr lang="en-US" sz="3600" b="1" dirty="0" smtClean="0">
                <a:solidFill>
                  <a:srgbClr val="C00000"/>
                </a:solidFill>
              </a:rPr>
              <a:t>(Verb)</a:t>
            </a:r>
            <a:endParaRPr lang="en-US" sz="3600" b="1" dirty="0">
              <a:solidFill>
                <a:srgbClr val="C00000"/>
              </a:solidFill>
            </a:endParaRPr>
          </a:p>
        </p:txBody>
      </p:sp>
    </p:spTree>
    <p:extLst>
      <p:ext uri="{BB962C8B-B14F-4D97-AF65-F5344CB8AC3E}">
        <p14:creationId xmlns:p14="http://schemas.microsoft.com/office/powerpoint/2010/main" val="603796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16" y="2057400"/>
            <a:ext cx="4570884" cy="3429000"/>
          </a:xfrm>
          <a:prstGeom prst="rect">
            <a:avLst/>
          </a:prstGeom>
          <a:ln>
            <a:solidFill>
              <a:schemeClr val="tx1"/>
            </a:solidFill>
          </a:ln>
        </p:spPr>
      </p:pic>
      <p:pic>
        <p:nvPicPr>
          <p:cNvPr id="3" name="Picture 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1533" t="-237" r="24804" b="15000"/>
          <a:stretch/>
        </p:blipFill>
        <p:spPr>
          <a:xfrm>
            <a:off x="3201516" y="3483429"/>
            <a:ext cx="881196" cy="1143000"/>
          </a:xfrm>
          <a:prstGeom prst="rect">
            <a:avLst/>
          </a:prstGeom>
        </p:spPr>
      </p:pic>
      <p:pic>
        <p:nvPicPr>
          <p:cNvPr id="5" name="Picture 4"/>
          <p:cNvPicPr>
            <a:picLocks noChangeAspect="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b="21974"/>
          <a:stretch/>
        </p:blipFill>
        <p:spPr>
          <a:xfrm>
            <a:off x="2057400" y="4267200"/>
            <a:ext cx="267023" cy="156058"/>
          </a:xfrm>
          <a:prstGeom prst="rect">
            <a:avLst/>
          </a:prstGeom>
        </p:spPr>
      </p:pic>
      <p:sp>
        <p:nvSpPr>
          <p:cNvPr id="6" name="Rectangle 5"/>
          <p:cNvSpPr/>
          <p:nvPr/>
        </p:nvSpPr>
        <p:spPr>
          <a:xfrm>
            <a:off x="686861" y="83403"/>
            <a:ext cx="3580339"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solidFill>
                  <a:srgbClr val="00B050"/>
                </a:solidFill>
                <a:effectLst>
                  <a:outerShdw blurRad="76200" dist="50800" dir="5400000" algn="tl" rotWithShape="0">
                    <a:srgbClr val="000000">
                      <a:alpha val="65000"/>
                    </a:srgbClr>
                  </a:outerShdw>
                </a:effectLst>
              </a:rPr>
              <a:t>CLASS</a:t>
            </a:r>
            <a:r>
              <a:rPr lang="en-US" sz="4800" b="1" cap="none" spc="50" dirty="0" smtClean="0">
                <a:ln w="11430"/>
                <a:solidFill>
                  <a:srgbClr val="00B050"/>
                </a:solidFill>
                <a:effectLst>
                  <a:outerShdw blurRad="76200" dist="50800" dir="5400000" algn="tl" rotWithShape="0">
                    <a:srgbClr val="000000">
                      <a:alpha val="65000"/>
                    </a:srgbClr>
                  </a:outerShdw>
                </a:effectLst>
              </a:rPr>
              <a:t> WORK</a:t>
            </a:r>
            <a:endParaRPr lang="en-US" sz="4800" b="1" cap="none" spc="50" dirty="0">
              <a:ln w="11430"/>
              <a:solidFill>
                <a:srgbClr val="00B050"/>
              </a:solidFill>
              <a:effectLst>
                <a:outerShdw blurRad="76200" dist="50800" dir="5400000" algn="tl" rotWithShape="0">
                  <a:srgbClr val="000000">
                    <a:alpha val="65000"/>
                  </a:srgbClr>
                </a:outerShdw>
              </a:effectLst>
            </a:endParaRPr>
          </a:p>
        </p:txBody>
      </p:sp>
      <p:sp>
        <p:nvSpPr>
          <p:cNvPr id="7" name="TextBox 6"/>
          <p:cNvSpPr txBox="1"/>
          <p:nvPr/>
        </p:nvSpPr>
        <p:spPr>
          <a:xfrm>
            <a:off x="5486400" y="1676400"/>
            <a:ext cx="3048000" cy="4832092"/>
          </a:xfrm>
          <a:prstGeom prst="rect">
            <a:avLst/>
          </a:prstGeom>
          <a:noFill/>
          <a:ln>
            <a:solidFill>
              <a:schemeClr val="accent6">
                <a:lumMod val="75000"/>
              </a:schemeClr>
            </a:solidFill>
          </a:ln>
        </p:spPr>
        <p:txBody>
          <a:bodyPr wrap="square" rtlCol="0">
            <a:spAutoFit/>
          </a:bodyPr>
          <a:lstStyle/>
          <a:p>
            <a:r>
              <a:rPr lang="en-US" sz="2800" dirty="0" smtClean="0"/>
              <a:t>Once there lived a poor boy named Tapu. But he was very honest. Everyday he used to sit beside a river. One day he sat beside the river. There was an apple in his hand. Suddenly…………….</a:t>
            </a:r>
            <a:endParaRPr lang="en-US" sz="2800" dirty="0"/>
          </a:p>
        </p:txBody>
      </p:sp>
      <p:sp>
        <p:nvSpPr>
          <p:cNvPr id="4" name="TextBox 3"/>
          <p:cNvSpPr txBox="1"/>
          <p:nvPr/>
        </p:nvSpPr>
        <p:spPr>
          <a:xfrm>
            <a:off x="533400" y="953869"/>
            <a:ext cx="7176277" cy="646331"/>
          </a:xfrm>
          <a:prstGeom prst="rect">
            <a:avLst/>
          </a:prstGeom>
          <a:noFill/>
        </p:spPr>
        <p:txBody>
          <a:bodyPr wrap="square" rtlCol="0">
            <a:spAutoFit/>
          </a:bodyPr>
          <a:lstStyle/>
          <a:p>
            <a:r>
              <a:rPr lang="en-US" sz="3600" dirty="0" smtClean="0">
                <a:solidFill>
                  <a:srgbClr val="0070C0"/>
                </a:solidFill>
              </a:rPr>
              <a:t>Complete the following story----</a:t>
            </a:r>
            <a:endParaRPr lang="en-US" sz="3600" dirty="0">
              <a:solidFill>
                <a:srgbClr val="0070C0"/>
              </a:solidFill>
            </a:endParaRPr>
          </a:p>
        </p:txBody>
      </p:sp>
      <p:sp>
        <p:nvSpPr>
          <p:cNvPr id="8" name="TextBox 7"/>
          <p:cNvSpPr txBox="1"/>
          <p:nvPr/>
        </p:nvSpPr>
        <p:spPr>
          <a:xfrm>
            <a:off x="4191001" y="253425"/>
            <a:ext cx="4343399" cy="584775"/>
          </a:xfrm>
          <a:prstGeom prst="rect">
            <a:avLst/>
          </a:prstGeom>
          <a:noFill/>
        </p:spPr>
        <p:txBody>
          <a:bodyPr wrap="square" rtlCol="0">
            <a:spAutoFit/>
          </a:bodyPr>
          <a:lstStyle/>
          <a:p>
            <a:pPr algn="ctr"/>
            <a:r>
              <a:rPr lang="en-US" sz="3200" dirty="0" smtClean="0"/>
              <a:t>( Individual/pair/group)</a:t>
            </a:r>
            <a:endParaRPr lang="en-US" sz="3200" dirty="0"/>
          </a:p>
        </p:txBody>
      </p:sp>
    </p:spTree>
    <p:extLst>
      <p:ext uri="{BB962C8B-B14F-4D97-AF65-F5344CB8AC3E}">
        <p14:creationId xmlns:p14="http://schemas.microsoft.com/office/powerpoint/2010/main" val="2771023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5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5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1" y="892314"/>
            <a:ext cx="7848600" cy="707886"/>
          </a:xfrm>
          <a:prstGeom prst="rect">
            <a:avLst/>
          </a:prstGeom>
          <a:noFill/>
        </p:spPr>
        <p:txBody>
          <a:bodyPr wrap="square" rtlCol="0">
            <a:spAutoFit/>
          </a:bodyPr>
          <a:lstStyle/>
          <a:p>
            <a:pPr algn="ctr"/>
            <a:r>
              <a:rPr lang="en-US" sz="4000" dirty="0" smtClean="0"/>
              <a:t>How to evaluate the writing story</a:t>
            </a:r>
            <a:endParaRPr lang="en-US" sz="4000" dirty="0"/>
          </a:p>
        </p:txBody>
      </p:sp>
      <p:sp>
        <p:nvSpPr>
          <p:cNvPr id="3" name="TextBox 2"/>
          <p:cNvSpPr txBox="1"/>
          <p:nvPr/>
        </p:nvSpPr>
        <p:spPr>
          <a:xfrm>
            <a:off x="381001" y="2252008"/>
            <a:ext cx="8153400" cy="2677656"/>
          </a:xfrm>
          <a:prstGeom prst="rect">
            <a:avLst/>
          </a:prstGeom>
          <a:noFill/>
        </p:spPr>
        <p:txBody>
          <a:bodyPr wrap="square" rtlCol="0">
            <a:spAutoFit/>
          </a:bodyPr>
          <a:lstStyle/>
          <a:p>
            <a:pPr algn="ctr"/>
            <a:r>
              <a:rPr lang="en-US" sz="2800" dirty="0" smtClean="0">
                <a:solidFill>
                  <a:srgbClr val="0070C0"/>
                </a:solidFill>
              </a:rPr>
              <a:t>While the students will be writing, teacher will monitor, help them, take notes. After time is over if it is individual work few students will be asked to present their writing, if it is group work, the leaders will be asked to present their writing. Correction should be in general and in a soft way.</a:t>
            </a:r>
            <a:endParaRPr lang="en-US" sz="2800" dirty="0">
              <a:solidFill>
                <a:srgbClr val="0070C0"/>
              </a:solidFill>
            </a:endParaRPr>
          </a:p>
        </p:txBody>
      </p:sp>
    </p:spTree>
    <p:extLst>
      <p:ext uri="{BB962C8B-B14F-4D97-AF65-F5344CB8AC3E}">
        <p14:creationId xmlns:p14="http://schemas.microsoft.com/office/powerpoint/2010/main" val="3756720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5004" y="2392740"/>
            <a:ext cx="6873998"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solidFill>
                  <a:srgbClr val="00B050"/>
                </a:solidFill>
                <a:effectLst>
                  <a:outerShdw blurRad="50800" dist="39000" dir="5460000" algn="tl">
                    <a:srgbClr val="000000">
                      <a:alpha val="38000"/>
                    </a:srgbClr>
                  </a:outerShdw>
                </a:effectLst>
                <a:latin typeface="Lucida Calligraphy" pitchFamily="66" charset="0"/>
              </a:rPr>
              <a:t>Be Honest</a:t>
            </a:r>
            <a:endParaRPr lang="en-US" sz="9600" b="1" cap="none" spc="0" dirty="0">
              <a:ln w="11430"/>
              <a:solidFill>
                <a:srgbClr val="00B050"/>
              </a:solidFill>
              <a:effectLst>
                <a:outerShdw blurRad="50800" dist="39000" dir="5460000" algn="tl">
                  <a:srgbClr val="000000">
                    <a:alpha val="38000"/>
                  </a:srgbClr>
                </a:outerShdw>
              </a:effectLst>
              <a:latin typeface="Lucida Calligraphy" pitchFamily="66" charset="0"/>
            </a:endParaRPr>
          </a:p>
        </p:txBody>
      </p:sp>
    </p:spTree>
    <p:extLst>
      <p:ext uri="{BB962C8B-B14F-4D97-AF65-F5344CB8AC3E}">
        <p14:creationId xmlns:p14="http://schemas.microsoft.com/office/powerpoint/2010/main" val="3491537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448812"/>
            <a:ext cx="6172200"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rgbClr val="FF33CC"/>
                </a:solidFill>
                <a:effectLst>
                  <a:outerShdw blurRad="50800" dist="39000" dir="5460000" algn="tl">
                    <a:srgbClr val="000000">
                      <a:alpha val="38000"/>
                    </a:srgbClr>
                  </a:outerShdw>
                </a:effectLst>
                <a:latin typeface="Lucida Calligraphy" pitchFamily="66" charset="0"/>
              </a:rPr>
              <a:t>Honesty</a:t>
            </a:r>
            <a:r>
              <a:rPr lang="en-US" sz="6000" b="1" cap="none" spc="0" dirty="0" smtClean="0">
                <a:ln w="11430"/>
                <a:solidFill>
                  <a:srgbClr val="FF33CC"/>
                </a:solidFill>
                <a:effectLst>
                  <a:outerShdw blurRad="50800" dist="39000" dir="5460000" algn="tl">
                    <a:srgbClr val="000000">
                      <a:alpha val="38000"/>
                    </a:srgbClr>
                  </a:outerShdw>
                </a:effectLst>
                <a:latin typeface="Lucida Calligraphy" pitchFamily="66" charset="0"/>
              </a:rPr>
              <a:t> </a:t>
            </a:r>
          </a:p>
          <a:p>
            <a:pPr algn="ctr"/>
            <a:r>
              <a:rPr lang="en-US" sz="4800" b="1" dirty="0" smtClean="0">
                <a:ln w="11430"/>
                <a:solidFill>
                  <a:srgbClr val="0070C0"/>
                </a:solidFill>
                <a:effectLst>
                  <a:outerShdw blurRad="50800" dist="39000" dir="5460000" algn="tl">
                    <a:srgbClr val="000000">
                      <a:alpha val="38000"/>
                    </a:srgbClr>
                  </a:outerShdw>
                </a:effectLst>
                <a:latin typeface="Lucida Calligraphy" pitchFamily="66" charset="0"/>
              </a:rPr>
              <a:t>Is the best</a:t>
            </a:r>
          </a:p>
          <a:p>
            <a:pPr algn="ctr"/>
            <a:r>
              <a:rPr lang="en-US" sz="7200" b="1" cap="none" spc="0" dirty="0" smtClean="0">
                <a:ln w="11430"/>
                <a:solidFill>
                  <a:srgbClr val="FF33CC"/>
                </a:solidFill>
                <a:effectLst>
                  <a:outerShdw blurRad="50800" dist="39000" dir="5460000" algn="tl">
                    <a:srgbClr val="000000">
                      <a:alpha val="38000"/>
                    </a:srgbClr>
                  </a:outerShdw>
                </a:effectLst>
                <a:latin typeface="Lucida Calligraphy" pitchFamily="66" charset="0"/>
              </a:rPr>
              <a:t>Policy</a:t>
            </a:r>
            <a:endParaRPr lang="en-US" sz="7200" b="1" cap="none" spc="0" dirty="0">
              <a:ln w="11430"/>
              <a:solidFill>
                <a:srgbClr val="FF33CC"/>
              </a:solidFill>
              <a:effectLst>
                <a:outerShdw blurRad="50800" dist="39000" dir="5460000" algn="tl">
                  <a:srgbClr val="000000">
                    <a:alpha val="38000"/>
                  </a:srgbClr>
                </a:outerShdw>
              </a:effectLst>
              <a:latin typeface="Lucida Calligraphy" pitchFamily="66" charset="0"/>
            </a:endParaRPr>
          </a:p>
        </p:txBody>
      </p:sp>
    </p:spTree>
    <p:extLst>
      <p:ext uri="{BB962C8B-B14F-4D97-AF65-F5344CB8AC3E}">
        <p14:creationId xmlns:p14="http://schemas.microsoft.com/office/powerpoint/2010/main" val="2460160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600200"/>
            <a:ext cx="5029200" cy="5029200"/>
          </a:xfrm>
          <a:prstGeom prst="rect">
            <a:avLst/>
          </a:prstGeom>
        </p:spPr>
      </p:pic>
      <p:sp>
        <p:nvSpPr>
          <p:cNvPr id="3" name="Rectangle 2"/>
          <p:cNvSpPr/>
          <p:nvPr/>
        </p:nvSpPr>
        <p:spPr>
          <a:xfrm>
            <a:off x="609600" y="685800"/>
            <a:ext cx="6858000" cy="92333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All</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2275740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76200"/>
            <a:ext cx="9144000" cy="830997"/>
          </a:xfrm>
          <a:prstGeom prst="rect">
            <a:avLst/>
          </a:prstGeom>
          <a:noFill/>
        </p:spPr>
        <p:txBody>
          <a:bodyPr wrap="square" rtlCol="0">
            <a:spAutoFit/>
          </a:bodyPr>
          <a:lstStyle/>
          <a:p>
            <a:pPr algn="ctr"/>
            <a:r>
              <a:rPr lang="en-US" sz="4800" b="1" dirty="0" smtClean="0">
                <a:solidFill>
                  <a:schemeClr val="bg1"/>
                </a:solidFill>
              </a:rPr>
              <a:t>What do you see in the picture?</a:t>
            </a:r>
            <a:endParaRPr lang="en-US" sz="4800" b="1" dirty="0">
              <a:solidFill>
                <a:schemeClr val="bg1"/>
              </a:solidFill>
            </a:endParaRPr>
          </a:p>
        </p:txBody>
      </p:sp>
    </p:spTree>
    <p:extLst>
      <p:ext uri="{BB962C8B-B14F-4D97-AF65-F5344CB8AC3E}">
        <p14:creationId xmlns:p14="http://schemas.microsoft.com/office/powerpoint/2010/main" val="3609273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5" y="914400"/>
            <a:ext cx="3962401" cy="4520307"/>
          </a:xfrm>
          <a:prstGeom prst="rect">
            <a:avLst/>
          </a:prstGeom>
        </p:spPr>
      </p:pic>
      <p:sp>
        <p:nvSpPr>
          <p:cNvPr id="4" name="Rectangle 3"/>
          <p:cNvSpPr/>
          <p:nvPr/>
        </p:nvSpPr>
        <p:spPr>
          <a:xfrm>
            <a:off x="1352215" y="152400"/>
            <a:ext cx="643958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3600" b="1" i="1" spc="50" dirty="0" smtClean="0">
                <a:ln w="11430"/>
              </a:rPr>
              <a:t>What do you see in the picture?</a:t>
            </a:r>
            <a:endParaRPr lang="en-US" sz="3600" b="1" i="1" cap="none" spc="50" dirty="0">
              <a:ln w="11430"/>
            </a:endParaRPr>
          </a:p>
        </p:txBody>
      </p:sp>
      <p:sp>
        <p:nvSpPr>
          <p:cNvPr id="5" name="Rectangle 4"/>
          <p:cNvSpPr/>
          <p:nvPr/>
        </p:nvSpPr>
        <p:spPr>
          <a:xfrm>
            <a:off x="3000908" y="5638800"/>
            <a:ext cx="3247492"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rPr>
              <a:t>A wood-cutter</a:t>
            </a:r>
            <a:endParaRPr lang="en-US" sz="4000" b="1" cap="none" spc="0"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807157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933"/>
          <a:stretch/>
        </p:blipFill>
        <p:spPr>
          <a:xfrm>
            <a:off x="1251857" y="457200"/>
            <a:ext cx="6459874" cy="4094155"/>
          </a:xfrm>
          <a:prstGeom prst="rect">
            <a:avLst/>
          </a:prstGeom>
        </p:spPr>
      </p:pic>
      <p:sp>
        <p:nvSpPr>
          <p:cNvPr id="3" name="TextBox 2"/>
          <p:cNvSpPr txBox="1"/>
          <p:nvPr/>
        </p:nvSpPr>
        <p:spPr>
          <a:xfrm>
            <a:off x="457200" y="4800600"/>
            <a:ext cx="8229600" cy="1569660"/>
          </a:xfrm>
          <a:prstGeom prst="rect">
            <a:avLst/>
          </a:prstGeom>
          <a:solidFill>
            <a:srgbClr val="FFC000"/>
          </a:solidFill>
          <a:ln>
            <a:solidFill>
              <a:schemeClr val="tx1"/>
            </a:solidFill>
          </a:ln>
          <a:scene3d>
            <a:camera prst="perspectiveRelaxed"/>
            <a:lightRig rig="threePt" dir="t"/>
          </a:scene3d>
        </p:spPr>
        <p:txBody>
          <a:bodyPr wrap="square" rtlCol="0">
            <a:spAutoFit/>
          </a:bodyPr>
          <a:lstStyle/>
          <a:p>
            <a:r>
              <a:rPr lang="en-US" sz="4800" b="1" dirty="0" smtClean="0">
                <a:solidFill>
                  <a:srgbClr val="C00000"/>
                </a:solidFill>
              </a:rPr>
              <a:t>One day he was cutting wood </a:t>
            </a:r>
            <a:r>
              <a:rPr lang="en-US" sz="4800" b="1" dirty="0">
                <a:solidFill>
                  <a:srgbClr val="C00000"/>
                </a:solidFill>
              </a:rPr>
              <a:t>in the jungle beside a river</a:t>
            </a:r>
            <a:r>
              <a:rPr lang="en-US" sz="4800" b="1" dirty="0" smtClean="0">
                <a:solidFill>
                  <a:srgbClr val="C00000"/>
                </a:solidFill>
              </a:rPr>
              <a:t>.</a:t>
            </a:r>
            <a:endParaRPr lang="en-US" sz="4800" b="1" dirty="0">
              <a:solidFill>
                <a:srgbClr val="C00000"/>
              </a:solidFill>
            </a:endParaRPr>
          </a:p>
        </p:txBody>
      </p:sp>
    </p:spTree>
    <p:extLst>
      <p:ext uri="{BB962C8B-B14F-4D97-AF65-F5344CB8AC3E}">
        <p14:creationId xmlns:p14="http://schemas.microsoft.com/office/powerpoint/2010/main" val="33265704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lt">
                                    <p:tmPct val="18667"/>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175175"/>
            <a:ext cx="5410200" cy="3549225"/>
          </a:xfrm>
          <a:prstGeom prst="rect">
            <a:avLst/>
          </a:prstGeom>
        </p:spPr>
      </p:pic>
      <p:sp>
        <p:nvSpPr>
          <p:cNvPr id="3" name="TextBox 2"/>
          <p:cNvSpPr txBox="1"/>
          <p:nvPr/>
        </p:nvSpPr>
        <p:spPr>
          <a:xfrm>
            <a:off x="2057400" y="228600"/>
            <a:ext cx="4800600" cy="646331"/>
          </a:xfrm>
          <a:prstGeom prst="rect">
            <a:avLst/>
          </a:prstGeom>
          <a:solidFill>
            <a:schemeClr val="accent3">
              <a:lumMod val="75000"/>
            </a:schemeClr>
          </a:solidFill>
          <a:ln>
            <a:solidFill>
              <a:schemeClr val="tx1"/>
            </a:solidFill>
          </a:ln>
          <a:scene3d>
            <a:camera prst="perspectiveRelaxedModerately"/>
            <a:lightRig rig="threePt" dir="t"/>
          </a:scene3d>
        </p:spPr>
        <p:txBody>
          <a:bodyPr wrap="square" rtlCol="0">
            <a:spAutoFit/>
          </a:bodyPr>
          <a:lstStyle/>
          <a:p>
            <a:pPr algn="ctr"/>
            <a:r>
              <a:rPr lang="en-US" sz="3600" b="1" i="1" dirty="0" smtClean="0"/>
              <a:t>Then what happened?</a:t>
            </a:r>
            <a:endParaRPr lang="en-US" sz="3600" b="1" i="1" dirty="0"/>
          </a:p>
        </p:txBody>
      </p:sp>
      <p:sp>
        <p:nvSpPr>
          <p:cNvPr id="5" name="TextBox 4"/>
          <p:cNvSpPr txBox="1"/>
          <p:nvPr/>
        </p:nvSpPr>
        <p:spPr>
          <a:xfrm>
            <a:off x="609600" y="4724400"/>
            <a:ext cx="7848600" cy="1569660"/>
          </a:xfrm>
          <a:prstGeom prst="rect">
            <a:avLst/>
          </a:prstGeom>
          <a:solidFill>
            <a:srgbClr val="FFC000"/>
          </a:solidFill>
          <a:ln>
            <a:solidFill>
              <a:schemeClr val="tx1"/>
            </a:solidFill>
          </a:ln>
          <a:scene3d>
            <a:camera prst="perspectiveRelaxed"/>
            <a:lightRig rig="threePt" dir="t"/>
          </a:scene3d>
        </p:spPr>
        <p:txBody>
          <a:bodyPr wrap="square" rtlCol="0">
            <a:spAutoFit/>
          </a:bodyPr>
          <a:lstStyle/>
          <a:p>
            <a:r>
              <a:rPr lang="en-US" sz="4800" b="1" dirty="0">
                <a:solidFill>
                  <a:srgbClr val="C00000"/>
                </a:solidFill>
              </a:rPr>
              <a:t> Suddenly his axe slipped out of his hand.</a:t>
            </a:r>
          </a:p>
        </p:txBody>
      </p:sp>
    </p:spTree>
    <p:extLst>
      <p:ext uri="{BB962C8B-B14F-4D97-AF65-F5344CB8AC3E}">
        <p14:creationId xmlns:p14="http://schemas.microsoft.com/office/powerpoint/2010/main" val="18890047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710"/>
          <a:stretch/>
        </p:blipFill>
        <p:spPr>
          <a:xfrm>
            <a:off x="1905000" y="1295400"/>
            <a:ext cx="5257800" cy="3628285"/>
          </a:xfrm>
          <a:prstGeom prst="rect">
            <a:avLst/>
          </a:prstGeom>
        </p:spPr>
      </p:pic>
      <p:sp>
        <p:nvSpPr>
          <p:cNvPr id="3" name="TextBox 2"/>
          <p:cNvSpPr txBox="1"/>
          <p:nvPr/>
        </p:nvSpPr>
        <p:spPr>
          <a:xfrm>
            <a:off x="1676400" y="268069"/>
            <a:ext cx="5638800" cy="646331"/>
          </a:xfrm>
          <a:prstGeom prst="rect">
            <a:avLst/>
          </a:prstGeom>
          <a:solidFill>
            <a:schemeClr val="accent3"/>
          </a:solidFill>
          <a:ln>
            <a:solidFill>
              <a:schemeClr val="tx1"/>
            </a:solidFill>
          </a:ln>
          <a:scene3d>
            <a:camera prst="perspectiveAbove"/>
            <a:lightRig rig="threePt" dir="t"/>
          </a:scene3d>
        </p:spPr>
        <p:txBody>
          <a:bodyPr wrap="square" rtlCol="0">
            <a:spAutoFit/>
          </a:bodyPr>
          <a:lstStyle/>
          <a:p>
            <a:pPr algn="ctr"/>
            <a:r>
              <a:rPr lang="en-US" sz="3600" b="1" i="1" dirty="0"/>
              <a:t>W</a:t>
            </a:r>
            <a:r>
              <a:rPr lang="en-US" sz="3600" b="1" i="1" dirty="0" smtClean="0"/>
              <a:t>hat happened after that?</a:t>
            </a:r>
            <a:endParaRPr lang="en-US" sz="3600" b="1" i="1" dirty="0"/>
          </a:p>
        </p:txBody>
      </p:sp>
      <p:sp>
        <p:nvSpPr>
          <p:cNvPr id="4" name="TextBox 3"/>
          <p:cNvSpPr txBox="1"/>
          <p:nvPr/>
        </p:nvSpPr>
        <p:spPr>
          <a:xfrm>
            <a:off x="381000" y="4800600"/>
            <a:ext cx="8077200" cy="1754326"/>
          </a:xfrm>
          <a:prstGeom prst="rect">
            <a:avLst/>
          </a:prstGeom>
          <a:solidFill>
            <a:srgbClr val="FFC000"/>
          </a:solidFill>
          <a:ln>
            <a:solidFill>
              <a:schemeClr val="tx1"/>
            </a:solidFill>
          </a:ln>
          <a:scene3d>
            <a:camera prst="perspectiveRelaxed"/>
            <a:lightRig rig="threePt" dir="t"/>
          </a:scene3d>
        </p:spPr>
        <p:txBody>
          <a:bodyPr wrap="square" rtlCol="0">
            <a:spAutoFit/>
          </a:bodyPr>
          <a:lstStyle/>
          <a:p>
            <a:r>
              <a:rPr lang="en-US" sz="5400" b="1" dirty="0" smtClean="0">
                <a:solidFill>
                  <a:srgbClr val="C00000"/>
                </a:solidFill>
              </a:rPr>
              <a:t> He was in grief and began to weep.</a:t>
            </a:r>
            <a:endParaRPr lang="en-US" sz="5400" b="1" dirty="0">
              <a:solidFill>
                <a:srgbClr val="C00000"/>
              </a:solidFill>
            </a:endParaRPr>
          </a:p>
        </p:txBody>
      </p:sp>
    </p:spTree>
    <p:extLst>
      <p:ext uri="{BB962C8B-B14F-4D97-AF65-F5344CB8AC3E}">
        <p14:creationId xmlns:p14="http://schemas.microsoft.com/office/powerpoint/2010/main" val="471925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291" y="838200"/>
            <a:ext cx="5133109" cy="3561978"/>
          </a:xfrm>
          <a:prstGeom prst="rect">
            <a:avLst/>
          </a:prstGeom>
          <a:ln>
            <a:solidFill>
              <a:schemeClr val="tx1"/>
            </a:solidFill>
          </a:ln>
        </p:spPr>
      </p:pic>
      <p:sp>
        <p:nvSpPr>
          <p:cNvPr id="3" name="TextBox 2"/>
          <p:cNvSpPr txBox="1"/>
          <p:nvPr/>
        </p:nvSpPr>
        <p:spPr>
          <a:xfrm>
            <a:off x="2362200" y="76200"/>
            <a:ext cx="4419600" cy="646331"/>
          </a:xfrm>
          <a:prstGeom prst="rect">
            <a:avLst/>
          </a:prstGeom>
          <a:noFill/>
        </p:spPr>
        <p:txBody>
          <a:bodyPr wrap="square" rtlCol="0">
            <a:spAutoFit/>
          </a:bodyPr>
          <a:lstStyle/>
          <a:p>
            <a:pPr algn="ctr"/>
            <a:r>
              <a:rPr lang="en-US" sz="3600" b="1" i="1" dirty="0" smtClean="0"/>
              <a:t>Then what happened?</a:t>
            </a:r>
            <a:endParaRPr lang="en-US" sz="3600" b="1" i="1" dirty="0"/>
          </a:p>
        </p:txBody>
      </p:sp>
      <p:sp>
        <p:nvSpPr>
          <p:cNvPr id="5" name="TextBox 4"/>
          <p:cNvSpPr txBox="1"/>
          <p:nvPr/>
        </p:nvSpPr>
        <p:spPr>
          <a:xfrm>
            <a:off x="457200" y="3886200"/>
            <a:ext cx="8229600" cy="3046988"/>
          </a:xfrm>
          <a:prstGeom prst="rect">
            <a:avLst/>
          </a:prstGeom>
          <a:solidFill>
            <a:srgbClr val="FFC000"/>
          </a:solidFill>
          <a:ln>
            <a:solidFill>
              <a:schemeClr val="tx1"/>
            </a:solidFill>
          </a:ln>
          <a:scene3d>
            <a:camera prst="perspectiveRelaxed"/>
            <a:lightRig rig="threePt" dir="t"/>
          </a:scene3d>
        </p:spPr>
        <p:txBody>
          <a:bodyPr wrap="square" rtlCol="0">
            <a:spAutoFit/>
          </a:bodyPr>
          <a:lstStyle/>
          <a:p>
            <a:pPr algn="ctr"/>
            <a:r>
              <a:rPr lang="en-US" sz="4800" b="1" dirty="0">
                <a:solidFill>
                  <a:srgbClr val="FF0000"/>
                </a:solidFill>
              </a:rPr>
              <a:t>The water </a:t>
            </a:r>
            <a:r>
              <a:rPr lang="en-US" sz="4800" b="1" dirty="0" smtClean="0">
                <a:solidFill>
                  <a:srgbClr val="FF0000"/>
                </a:solidFill>
              </a:rPr>
              <a:t>god rose </a:t>
            </a:r>
            <a:r>
              <a:rPr lang="en-US" sz="4800" b="1" dirty="0">
                <a:solidFill>
                  <a:srgbClr val="FF0000"/>
                </a:solidFill>
              </a:rPr>
              <a:t>up from the </a:t>
            </a:r>
            <a:r>
              <a:rPr lang="en-US" sz="4800" b="1" dirty="0" smtClean="0">
                <a:solidFill>
                  <a:srgbClr val="FF0000"/>
                </a:solidFill>
              </a:rPr>
              <a:t>river and showed him a golden axe and asked, “ Is it yours, son</a:t>
            </a:r>
            <a:r>
              <a:rPr lang="en-US" sz="4400" b="1" dirty="0" smtClean="0">
                <a:solidFill>
                  <a:srgbClr val="FF0000"/>
                </a:solidFill>
              </a:rPr>
              <a:t>?”.</a:t>
            </a:r>
            <a:endParaRPr lang="en-US" sz="4400" b="1" dirty="0">
              <a:solidFill>
                <a:srgbClr val="FF0000"/>
              </a:solidFill>
            </a:endParaRPr>
          </a:p>
        </p:txBody>
      </p:sp>
      <p:sp>
        <p:nvSpPr>
          <p:cNvPr id="10" name="TextBox 9"/>
          <p:cNvSpPr txBox="1"/>
          <p:nvPr/>
        </p:nvSpPr>
        <p:spPr>
          <a:xfrm>
            <a:off x="990600" y="4535269"/>
            <a:ext cx="6934200" cy="646331"/>
          </a:xfrm>
          <a:prstGeom prst="rect">
            <a:avLst/>
          </a:prstGeom>
          <a:noFill/>
        </p:spPr>
        <p:txBody>
          <a:bodyPr wrap="square" rtlCol="0">
            <a:spAutoFit/>
          </a:bodyPr>
          <a:lstStyle/>
          <a:p>
            <a:pPr algn="ctr"/>
            <a:r>
              <a:rPr lang="en-US" sz="3600" b="1" i="1" dirty="0" smtClean="0"/>
              <a:t>Guess what did wood cutter reply?</a:t>
            </a:r>
            <a:endParaRPr lang="en-US" sz="3600" b="1" i="1" dirty="0"/>
          </a:p>
        </p:txBody>
      </p:sp>
      <p:sp>
        <p:nvSpPr>
          <p:cNvPr id="11" name="TextBox 10"/>
          <p:cNvSpPr txBox="1"/>
          <p:nvPr/>
        </p:nvSpPr>
        <p:spPr>
          <a:xfrm>
            <a:off x="228600" y="5077361"/>
            <a:ext cx="8763000" cy="1323439"/>
          </a:xfrm>
          <a:prstGeom prst="rect">
            <a:avLst/>
          </a:prstGeom>
          <a:noFill/>
        </p:spPr>
        <p:txBody>
          <a:bodyPr wrap="square" rtlCol="0">
            <a:spAutoFit/>
          </a:bodyPr>
          <a:lstStyle/>
          <a:p>
            <a:r>
              <a:rPr lang="en-US" sz="4000" b="1" dirty="0" smtClean="0">
                <a:solidFill>
                  <a:srgbClr val="FF0000"/>
                </a:solidFill>
              </a:rPr>
              <a:t>The wood cutter replied, “ No, it’s not mine.”</a:t>
            </a:r>
            <a:endParaRPr lang="en-US" sz="4000" b="1" dirty="0">
              <a:solidFill>
                <a:srgbClr val="FF0000"/>
              </a:solidFill>
            </a:endParaRPr>
          </a:p>
        </p:txBody>
      </p:sp>
    </p:spTree>
    <p:extLst>
      <p:ext uri="{BB962C8B-B14F-4D97-AF65-F5344CB8AC3E}">
        <p14:creationId xmlns:p14="http://schemas.microsoft.com/office/powerpoint/2010/main" val="7726353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20000"/>
                                  </p:iterate>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1" nodeType="withEffect">
                                  <p:stCondLst>
                                    <p:cond delay="0"/>
                                  </p:stCondLst>
                                  <p:iterate type="lt">
                                    <p:tmPct val="0"/>
                                  </p:iterate>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iterate type="lt">
                                    <p:tmPct val="20000"/>
                                  </p:iterate>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914400"/>
            <a:ext cx="5029200" cy="3695325"/>
          </a:xfrm>
          <a:prstGeom prst="rect">
            <a:avLst/>
          </a:prstGeom>
          <a:ln>
            <a:solidFill>
              <a:schemeClr val="tx1"/>
            </a:solidFill>
          </a:ln>
        </p:spPr>
      </p:pic>
      <p:sp>
        <p:nvSpPr>
          <p:cNvPr id="3" name="TextBox 2"/>
          <p:cNvSpPr txBox="1"/>
          <p:nvPr/>
        </p:nvSpPr>
        <p:spPr>
          <a:xfrm>
            <a:off x="2133600" y="152400"/>
            <a:ext cx="4800600" cy="646331"/>
          </a:xfrm>
          <a:prstGeom prst="rect">
            <a:avLst/>
          </a:prstGeom>
          <a:noFill/>
        </p:spPr>
        <p:txBody>
          <a:bodyPr wrap="square" rtlCol="0">
            <a:spAutoFit/>
          </a:bodyPr>
          <a:lstStyle/>
          <a:p>
            <a:r>
              <a:rPr lang="en-US" sz="3600" b="1" i="1" dirty="0" smtClean="0"/>
              <a:t>Then what happened?</a:t>
            </a:r>
            <a:endParaRPr lang="en-US" sz="3600" b="1" i="1" dirty="0"/>
          </a:p>
        </p:txBody>
      </p:sp>
      <p:sp>
        <p:nvSpPr>
          <p:cNvPr id="4" name="TextBox 3"/>
          <p:cNvSpPr txBox="1"/>
          <p:nvPr/>
        </p:nvSpPr>
        <p:spPr>
          <a:xfrm>
            <a:off x="304800" y="4343400"/>
            <a:ext cx="8534400" cy="2308324"/>
          </a:xfrm>
          <a:prstGeom prst="rect">
            <a:avLst/>
          </a:prstGeom>
          <a:solidFill>
            <a:srgbClr val="FFC000"/>
          </a:solidFill>
          <a:ln>
            <a:solidFill>
              <a:schemeClr val="tx1"/>
            </a:solidFill>
          </a:ln>
          <a:scene3d>
            <a:camera prst="perspectiveRelaxed"/>
            <a:lightRig rig="threePt" dir="t"/>
          </a:scene3d>
        </p:spPr>
        <p:txBody>
          <a:bodyPr wrap="square" rtlCol="0">
            <a:spAutoFit/>
          </a:bodyPr>
          <a:lstStyle/>
          <a:p>
            <a:r>
              <a:rPr lang="en-US" sz="4800" b="1" dirty="0">
                <a:solidFill>
                  <a:srgbClr val="FF0000"/>
                </a:solidFill>
              </a:rPr>
              <a:t>The water </a:t>
            </a:r>
            <a:r>
              <a:rPr lang="en-US" sz="4800" b="1" dirty="0" smtClean="0">
                <a:solidFill>
                  <a:srgbClr val="FF0000"/>
                </a:solidFill>
              </a:rPr>
              <a:t>god dove into the water and brought a silver axe and asked him </a:t>
            </a:r>
            <a:r>
              <a:rPr lang="en-US" sz="4800" b="1" dirty="0">
                <a:solidFill>
                  <a:srgbClr val="FF0000"/>
                </a:solidFill>
              </a:rPr>
              <a:t>“ Is it </a:t>
            </a:r>
            <a:r>
              <a:rPr lang="en-US" sz="4800" b="1" dirty="0" smtClean="0">
                <a:solidFill>
                  <a:srgbClr val="FF0000"/>
                </a:solidFill>
              </a:rPr>
              <a:t>yours?”.</a:t>
            </a:r>
            <a:endParaRPr lang="en-US" sz="4800" b="1" dirty="0">
              <a:solidFill>
                <a:srgbClr val="FF0000"/>
              </a:solidFill>
            </a:endParaRPr>
          </a:p>
        </p:txBody>
      </p:sp>
      <p:sp>
        <p:nvSpPr>
          <p:cNvPr id="5" name="TextBox 4"/>
          <p:cNvSpPr txBox="1"/>
          <p:nvPr/>
        </p:nvSpPr>
        <p:spPr>
          <a:xfrm>
            <a:off x="838200" y="4611469"/>
            <a:ext cx="7010400" cy="646331"/>
          </a:xfrm>
          <a:prstGeom prst="rect">
            <a:avLst/>
          </a:prstGeom>
          <a:noFill/>
        </p:spPr>
        <p:txBody>
          <a:bodyPr wrap="square" rtlCol="0">
            <a:spAutoFit/>
          </a:bodyPr>
          <a:lstStyle/>
          <a:p>
            <a:pPr algn="ctr"/>
            <a:r>
              <a:rPr lang="en-US" sz="3600" b="1" i="1" dirty="0" smtClean="0"/>
              <a:t>Guess what did wood cutter reply?</a:t>
            </a:r>
            <a:endParaRPr lang="en-US" sz="3600" b="1" i="1" dirty="0"/>
          </a:p>
        </p:txBody>
      </p:sp>
      <p:sp>
        <p:nvSpPr>
          <p:cNvPr id="6" name="TextBox 5"/>
          <p:cNvSpPr txBox="1"/>
          <p:nvPr/>
        </p:nvSpPr>
        <p:spPr>
          <a:xfrm>
            <a:off x="228600" y="5229761"/>
            <a:ext cx="8763000" cy="1323439"/>
          </a:xfrm>
          <a:prstGeom prst="rect">
            <a:avLst/>
          </a:prstGeom>
          <a:noFill/>
        </p:spPr>
        <p:txBody>
          <a:bodyPr wrap="square" rtlCol="0">
            <a:spAutoFit/>
          </a:bodyPr>
          <a:lstStyle/>
          <a:p>
            <a:r>
              <a:rPr lang="en-US" sz="4000" b="1" dirty="0" smtClean="0">
                <a:solidFill>
                  <a:srgbClr val="FF0000"/>
                </a:solidFill>
              </a:rPr>
              <a:t>The wood cutter replied, “ No, it’s not mine.”</a:t>
            </a:r>
            <a:endParaRPr lang="en-US" sz="4000" b="1" dirty="0">
              <a:solidFill>
                <a:srgbClr val="FF0000"/>
              </a:solidFill>
            </a:endParaRPr>
          </a:p>
        </p:txBody>
      </p:sp>
    </p:spTree>
    <p:extLst>
      <p:ext uri="{BB962C8B-B14F-4D97-AF65-F5344CB8AC3E}">
        <p14:creationId xmlns:p14="http://schemas.microsoft.com/office/powerpoint/2010/main" val="1597526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iterate type="lt">
                                    <p:tmPct val="20000"/>
                                  </p:iterate>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p:bldP spid="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670</Words>
  <Application>Microsoft Office PowerPoint</Application>
  <PresentationFormat>On-screen Show (4:3)</PresentationFormat>
  <Paragraphs>86</Paragraphs>
  <Slides>26</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0" baseType="lpstr">
      <vt:lpstr>Office Theme</vt:lpstr>
      <vt:lpstr>Concourse</vt:lpstr>
      <vt:lpstr>Pushpin</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152</cp:revision>
  <dcterms:created xsi:type="dcterms:W3CDTF">2006-08-16T00:00:00Z</dcterms:created>
  <dcterms:modified xsi:type="dcterms:W3CDTF">2013-08-06T18:58:09Z</dcterms:modified>
</cp:coreProperties>
</file>