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858" y="-30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C6581D-A1D7-430F-9C6D-83783CB046E8}" type="datetimeFigureOut">
              <a:rPr lang="en-US" smtClean="0"/>
              <a:t>6/12/2013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3E358-02CA-4752-B79D-D41AF4A346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58786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C6581D-A1D7-430F-9C6D-83783CB046E8}" type="datetimeFigureOut">
              <a:rPr lang="en-US" smtClean="0"/>
              <a:t>6/12/2013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3E358-02CA-4752-B79D-D41AF4A346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12056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C6581D-A1D7-430F-9C6D-83783CB046E8}" type="datetimeFigureOut">
              <a:rPr lang="en-US" smtClean="0"/>
              <a:t>6/12/2013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3E358-02CA-4752-B79D-D41AF4A346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76504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C6581D-A1D7-430F-9C6D-83783CB046E8}" type="datetimeFigureOut">
              <a:rPr lang="en-US" smtClean="0"/>
              <a:t>6/12/2013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3E358-02CA-4752-B79D-D41AF4A346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94655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C6581D-A1D7-430F-9C6D-83783CB046E8}" type="datetimeFigureOut">
              <a:rPr lang="en-US" smtClean="0"/>
              <a:t>6/12/2013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3E358-02CA-4752-B79D-D41AF4A346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57095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C6581D-A1D7-430F-9C6D-83783CB046E8}" type="datetimeFigureOut">
              <a:rPr lang="en-US" smtClean="0"/>
              <a:t>6/12/2013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3E358-02CA-4752-B79D-D41AF4A346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28280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C6581D-A1D7-430F-9C6D-83783CB046E8}" type="datetimeFigureOut">
              <a:rPr lang="en-US" smtClean="0"/>
              <a:t>6/12/2013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3E358-02CA-4752-B79D-D41AF4A346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47564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C6581D-A1D7-430F-9C6D-83783CB046E8}" type="datetimeFigureOut">
              <a:rPr lang="en-US" smtClean="0"/>
              <a:t>6/12/2013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3E358-02CA-4752-B79D-D41AF4A346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86086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C6581D-A1D7-430F-9C6D-83783CB046E8}" type="datetimeFigureOut">
              <a:rPr lang="en-US" smtClean="0"/>
              <a:t>6/12/2013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3E358-02CA-4752-B79D-D41AF4A346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8070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C6581D-A1D7-430F-9C6D-83783CB046E8}" type="datetimeFigureOut">
              <a:rPr lang="en-US" smtClean="0"/>
              <a:t>6/12/2013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3E358-02CA-4752-B79D-D41AF4A346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2116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C6581D-A1D7-430F-9C6D-83783CB046E8}" type="datetimeFigureOut">
              <a:rPr lang="en-US" smtClean="0"/>
              <a:t>6/12/2013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3E358-02CA-4752-B79D-D41AF4A346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79498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C6581D-A1D7-430F-9C6D-83783CB046E8}" type="datetimeFigureOut">
              <a:rPr lang="en-US" smtClean="0"/>
              <a:t>6/12/2013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93E358-02CA-4752-B79D-D41AF4A346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98499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jpg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28484"/>
            <a:ext cx="9070996" cy="6829515"/>
          </a:xfrm>
          <a:prstGeom prst="rect">
            <a:avLst/>
          </a:prstGeom>
        </p:spPr>
      </p:pic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90600" y="228600"/>
            <a:ext cx="7391400" cy="1851025"/>
          </a:xfrm>
          <a:noFill/>
        </p:spPr>
        <p:txBody>
          <a:bodyPr>
            <a:normAutofit fontScale="90000"/>
          </a:bodyPr>
          <a:lstStyle/>
          <a:p>
            <a:r>
              <a:rPr lang="bn-BD" sz="15600" dirty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শুভেচ্ছা</a:t>
            </a:r>
            <a:endParaRPr lang="en-US" sz="15600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68219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3" dur="20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057400" y="762000"/>
            <a:ext cx="3429000" cy="1600438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r>
              <a:rPr lang="bn-BD" sz="8000" dirty="0" smtClean="0">
                <a:solidFill>
                  <a:srgbClr val="3333FF"/>
                </a:solidFill>
              </a:rPr>
              <a:t>দলীয় কাজ</a:t>
            </a:r>
            <a:endParaRPr lang="en-US" sz="8000" dirty="0" smtClean="0">
              <a:solidFill>
                <a:srgbClr val="3333FF"/>
              </a:solidFill>
            </a:endParaRPr>
          </a:p>
          <a:p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1642329" y="3861048"/>
            <a:ext cx="6019800" cy="769441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bn-BD" sz="4400" dirty="0" smtClean="0">
                <a:solidFill>
                  <a:srgbClr val="FF3300"/>
                </a:solidFill>
              </a:rPr>
              <a:t>কয়েকটি সহায়ক স্মৃতির নাম লিখ?</a:t>
            </a:r>
            <a:endParaRPr lang="en-US" sz="4400" dirty="0">
              <a:solidFill>
                <a:srgbClr val="FF33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092740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915816" y="476672"/>
            <a:ext cx="3002632" cy="1015663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bn-BD" sz="6000" dirty="0" smtClean="0">
                <a:solidFill>
                  <a:srgbClr val="FF0000"/>
                </a:solidFill>
              </a:rPr>
              <a:t>সমাধান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043608" y="2895600"/>
            <a:ext cx="7344816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400" dirty="0" smtClean="0">
                <a:solidFill>
                  <a:srgbClr val="0000FF"/>
                </a:solidFill>
              </a:rPr>
              <a:t>সিডি আর, হার্ডডিস্ক, সিডি , ডিভিডি , ডিভিডি রম, ডিভিডি আর, পেন ড্রাইভ ইত্যাদি।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92833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3635896" y="188640"/>
            <a:ext cx="2448272" cy="1143000"/>
          </a:xfr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5400000" scaled="1"/>
            <a:tileRect/>
          </a:gradFill>
        </p:spPr>
        <p:txBody>
          <a:bodyPr>
            <a:normAutofit/>
          </a:bodyPr>
          <a:lstStyle/>
          <a:p>
            <a:r>
              <a:rPr lang="bn-BD" sz="6600" dirty="0">
                <a:solidFill>
                  <a:srgbClr val="FF66CC"/>
                </a:solidFill>
                <a:cs typeface="Vrinda" charset="0"/>
              </a:rPr>
              <a:t>মূল্যায়ন</a:t>
            </a:r>
            <a:endParaRPr lang="en-US" sz="6600" dirty="0">
              <a:solidFill>
                <a:srgbClr val="FF66CC"/>
              </a:solidFill>
              <a:cs typeface="Vrinda" charset="0"/>
            </a:endParaRP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686800" cy="4525963"/>
          </a:xfrm>
        </p:spPr>
        <p:txBody>
          <a:bodyPr/>
          <a:lstStyle/>
          <a:p>
            <a:pPr>
              <a:buFontTx/>
              <a:buNone/>
            </a:pPr>
            <a:r>
              <a:rPr lang="bn-BD" dirty="0">
                <a:latin typeface="NikoshBAN" pitchFamily="2" charset="0"/>
                <a:cs typeface="NikoshBAN" pitchFamily="2" charset="0"/>
              </a:rPr>
              <a:t>                   </a:t>
            </a:r>
            <a:r>
              <a:rPr lang="bn-BD" dirty="0">
                <a:solidFill>
                  <a:srgbClr val="FF3300"/>
                </a:solidFill>
                <a:latin typeface="NikoshBAN" pitchFamily="2" charset="0"/>
                <a:cs typeface="NikoshBAN" pitchFamily="2" charset="0"/>
              </a:rPr>
              <a:t>কম্পিউটারের স্মৃতি কি?</a:t>
            </a:r>
          </a:p>
          <a:p>
            <a:pPr>
              <a:buFontTx/>
              <a:buNone/>
            </a:pPr>
            <a:endParaRPr lang="bn-BD" dirty="0">
              <a:solidFill>
                <a:srgbClr val="FF3300"/>
              </a:solidFill>
              <a:latin typeface="NikoshBAN" pitchFamily="2" charset="0"/>
              <a:cs typeface="NikoshBAN" pitchFamily="2" charset="0"/>
            </a:endParaRPr>
          </a:p>
          <a:p>
            <a:pPr>
              <a:buFontTx/>
              <a:buNone/>
            </a:pPr>
            <a:r>
              <a:rPr lang="bn-BD" dirty="0">
                <a:latin typeface="NikoshBAN" pitchFamily="2" charset="0"/>
                <a:cs typeface="NikoshBAN" pitchFamily="2" charset="0"/>
              </a:rPr>
              <a:t>                   </a:t>
            </a:r>
            <a:r>
              <a:rPr lang="bn-BD" dirty="0">
                <a:solidFill>
                  <a:schemeClr val="bg2">
                    <a:lumMod val="10000"/>
                  </a:schemeClr>
                </a:solidFill>
                <a:latin typeface="NikoshBAN" pitchFamily="2" charset="0"/>
                <a:cs typeface="NikoshBAN" pitchFamily="2" charset="0"/>
              </a:rPr>
              <a:t>৩টি সহায়ক স্মৃতির নাম বল?</a:t>
            </a:r>
          </a:p>
          <a:p>
            <a:pPr>
              <a:buFontTx/>
              <a:buNone/>
            </a:pPr>
            <a:endParaRPr lang="bn-BD" dirty="0">
              <a:solidFill>
                <a:srgbClr val="FF3300"/>
              </a:solidFill>
              <a:latin typeface="NikoshBAN" pitchFamily="2" charset="0"/>
              <a:cs typeface="NikoshBAN" pitchFamily="2" charset="0"/>
            </a:endParaRPr>
          </a:p>
          <a:p>
            <a:pPr>
              <a:buFontTx/>
              <a:buNone/>
            </a:pPr>
            <a:r>
              <a:rPr lang="bn-BD" dirty="0">
                <a:latin typeface="NikoshBAN" pitchFamily="2" charset="0"/>
                <a:cs typeface="NikoshBAN" pitchFamily="2" charset="0"/>
              </a:rPr>
              <a:t>                   </a:t>
            </a:r>
            <a:r>
              <a:rPr lang="bn-BD" dirty="0">
                <a:solidFill>
                  <a:srgbClr val="FF3300"/>
                </a:solidFill>
                <a:latin typeface="NikoshBAN" pitchFamily="2" charset="0"/>
                <a:cs typeface="NikoshBAN" pitchFamily="2" charset="0"/>
              </a:rPr>
              <a:t>বহুল ব্যবহৃত  অর্ধপরিবাহী মেমোরী দুইটির নাম কি?</a:t>
            </a:r>
            <a:endParaRPr lang="en-US" dirty="0">
              <a:solidFill>
                <a:srgbClr val="FF33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1269" name="AutoShape 5"/>
          <p:cNvSpPr>
            <a:spLocks noChangeArrowheads="1"/>
          </p:cNvSpPr>
          <p:nvPr/>
        </p:nvSpPr>
        <p:spPr bwMode="auto">
          <a:xfrm>
            <a:off x="990600" y="1600200"/>
            <a:ext cx="1143000" cy="609600"/>
          </a:xfrm>
          <a:prstGeom prst="rightArrow">
            <a:avLst>
              <a:gd name="adj1" fmla="val 50000"/>
              <a:gd name="adj2" fmla="val 46875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70" name="AutoShape 6"/>
          <p:cNvSpPr>
            <a:spLocks noChangeArrowheads="1"/>
          </p:cNvSpPr>
          <p:nvPr/>
        </p:nvSpPr>
        <p:spPr bwMode="auto">
          <a:xfrm>
            <a:off x="990600" y="2743200"/>
            <a:ext cx="1143000" cy="609600"/>
          </a:xfrm>
          <a:prstGeom prst="rightArrow">
            <a:avLst>
              <a:gd name="adj1" fmla="val 50000"/>
              <a:gd name="adj2" fmla="val 46875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71" name="AutoShape 7"/>
          <p:cNvSpPr>
            <a:spLocks noChangeArrowheads="1"/>
          </p:cNvSpPr>
          <p:nvPr/>
        </p:nvSpPr>
        <p:spPr bwMode="auto">
          <a:xfrm>
            <a:off x="1066800" y="3962400"/>
            <a:ext cx="1143000" cy="609600"/>
          </a:xfrm>
          <a:prstGeom prst="rightArrow">
            <a:avLst>
              <a:gd name="adj1" fmla="val 50000"/>
              <a:gd name="adj2" fmla="val 46875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95779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2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2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2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2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112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4" dur="2000"/>
                                        <p:tgtEl>
                                          <p:spTgt spid="112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6" grpId="0" animBg="1"/>
      <p:bldP spid="11269" grpId="0" animBg="1"/>
      <p:bldP spid="11270" grpId="0" animBg="1"/>
      <p:bldP spid="11271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2" name="Text Box 4"/>
          <p:cNvSpPr txBox="1">
            <a:spLocks noChangeArrowheads="1"/>
          </p:cNvSpPr>
          <p:nvPr/>
        </p:nvSpPr>
        <p:spPr bwMode="auto">
          <a:xfrm>
            <a:off x="755576" y="3789040"/>
            <a:ext cx="7924800" cy="707886"/>
          </a:xfrm>
          <a:prstGeom prst="rect">
            <a:avLst/>
          </a:prstGeom>
          <a:solidFill>
            <a:srgbClr val="00B0F0"/>
          </a:solidFill>
          <a:ln>
            <a:noFill/>
          </a:ln>
          <a:effectLst/>
          <a:ex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bn-BD" sz="4000" dirty="0" smtClean="0">
                <a:solidFill>
                  <a:srgbClr val="FF3300"/>
                </a:solidFill>
              </a:rPr>
              <a:t>ইনপুট </a:t>
            </a:r>
            <a:r>
              <a:rPr lang="bn-BD" sz="4000" dirty="0">
                <a:solidFill>
                  <a:srgbClr val="FF3300"/>
                </a:solidFill>
              </a:rPr>
              <a:t>ও আউটপুট ডিভাইস সম্পর্কে যা জান লিখ।</a:t>
            </a:r>
            <a:endParaRPr lang="en-US" sz="4000" dirty="0">
              <a:solidFill>
                <a:srgbClr val="FF3300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059832" y="908720"/>
            <a:ext cx="3312368" cy="1107996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>
              <a:spcBef>
                <a:spcPct val="50000"/>
              </a:spcBef>
            </a:pPr>
            <a:r>
              <a:rPr lang="bn-BD" sz="6600" dirty="0">
                <a:solidFill>
                  <a:srgbClr val="3333FF"/>
                </a:solidFill>
              </a:rPr>
              <a:t>বাড়ির কাজ</a:t>
            </a:r>
          </a:p>
        </p:txBody>
      </p:sp>
    </p:spTree>
    <p:extLst>
      <p:ext uri="{BB962C8B-B14F-4D97-AF65-F5344CB8AC3E}">
        <p14:creationId xmlns:p14="http://schemas.microsoft.com/office/powerpoint/2010/main" val="21069429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229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122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122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2" grpId="0" animBg="1"/>
      <p:bldP spid="2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3316" name="Text Box 4"/>
          <p:cNvSpPr txBox="1">
            <a:spLocks noChangeArrowheads="1"/>
          </p:cNvSpPr>
          <p:nvPr/>
        </p:nvSpPr>
        <p:spPr bwMode="auto">
          <a:xfrm>
            <a:off x="16768" y="27709"/>
            <a:ext cx="5486400" cy="2713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bn-BD" sz="17200" dirty="0">
                <a:solidFill>
                  <a:srgbClr val="FF3300"/>
                </a:solidFill>
              </a:rPr>
              <a:t>ধন্যবাদ</a:t>
            </a:r>
            <a:endParaRPr lang="en-US" sz="17200" dirty="0">
              <a:solidFill>
                <a:srgbClr val="FF33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891226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133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1259632" y="116632"/>
            <a:ext cx="6120680" cy="2232248"/>
          </a:xfrm>
          <a:solidFill>
            <a:schemeClr val="tx2">
              <a:lumMod val="40000"/>
              <a:lumOff val="60000"/>
            </a:schemeClr>
          </a:solidFill>
        </p:spPr>
        <p:txBody>
          <a:bodyPr>
            <a:noAutofit/>
          </a:bodyPr>
          <a:lstStyle/>
          <a:p>
            <a:r>
              <a:rPr lang="bn-BD" sz="11500" b="1" dirty="0">
                <a:solidFill>
                  <a:srgbClr val="FF0000"/>
                </a:solidFill>
                <a:cs typeface="Vrinda" charset="0"/>
              </a:rPr>
              <a:t>পরিচিতি</a:t>
            </a:r>
            <a:endParaRPr lang="en-US" sz="11500" b="1" dirty="0">
              <a:solidFill>
                <a:srgbClr val="FF0000"/>
              </a:solidFill>
              <a:cs typeface="Vrinda" charset="0"/>
            </a:endParaRP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536" y="2852936"/>
            <a:ext cx="3886200" cy="3011016"/>
          </a:xfrm>
        </p:spPr>
        <p:txBody>
          <a:bodyPr/>
          <a:lstStyle/>
          <a:p>
            <a:pPr>
              <a:buFontTx/>
              <a:buNone/>
            </a:pPr>
            <a:r>
              <a:rPr lang="bn-BD" dirty="0">
                <a:solidFill>
                  <a:srgbClr val="3333FF"/>
                </a:solidFill>
                <a:latin typeface="NikoshBAN" pitchFamily="2" charset="0"/>
                <a:cs typeface="NikoshBAN" pitchFamily="2" charset="0"/>
              </a:rPr>
              <a:t>মোঃ সাইফুল ইসলাম খান</a:t>
            </a:r>
          </a:p>
          <a:p>
            <a:pPr>
              <a:buFontTx/>
              <a:buNone/>
            </a:pPr>
            <a:r>
              <a:rPr lang="bn-BD" dirty="0">
                <a:solidFill>
                  <a:srgbClr val="3333FF"/>
                </a:solidFill>
                <a:latin typeface="NikoshBAN" pitchFamily="2" charset="0"/>
                <a:cs typeface="NikoshBAN" pitchFamily="2" charset="0"/>
              </a:rPr>
              <a:t>সহঃ শিক্ষক</a:t>
            </a:r>
          </a:p>
          <a:p>
            <a:pPr>
              <a:buFontTx/>
              <a:buNone/>
            </a:pPr>
            <a:r>
              <a:rPr lang="bn-BD" dirty="0">
                <a:solidFill>
                  <a:srgbClr val="3333FF"/>
                </a:solidFill>
                <a:latin typeface="NikoshBAN" pitchFamily="2" charset="0"/>
                <a:cs typeface="NikoshBAN" pitchFamily="2" charset="0"/>
              </a:rPr>
              <a:t>বলিহার উচ্চ বিদ্যালয়</a:t>
            </a:r>
          </a:p>
          <a:p>
            <a:pPr>
              <a:buFontTx/>
              <a:buNone/>
            </a:pPr>
            <a:r>
              <a:rPr lang="bn-BD" dirty="0">
                <a:solidFill>
                  <a:srgbClr val="3333FF"/>
                </a:solidFill>
                <a:latin typeface="NikoshBAN" pitchFamily="2" charset="0"/>
                <a:cs typeface="NikoshBAN" pitchFamily="2" charset="0"/>
              </a:rPr>
              <a:t>নওগাঁ সদর, নওগাঁ</a:t>
            </a:r>
            <a:endParaRPr lang="en-US" dirty="0">
              <a:solidFill>
                <a:srgbClr val="3333FF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124" name="Text Box 4"/>
          <p:cNvSpPr txBox="1">
            <a:spLocks noChangeArrowheads="1"/>
          </p:cNvSpPr>
          <p:nvPr/>
        </p:nvSpPr>
        <p:spPr bwMode="auto">
          <a:xfrm>
            <a:off x="4876800" y="2852936"/>
            <a:ext cx="3657600" cy="3113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bn-BD" sz="3600" dirty="0">
                <a:solidFill>
                  <a:srgbClr val="339933"/>
                </a:solidFill>
              </a:rPr>
              <a:t>শ্রেণী –নবম</a:t>
            </a:r>
          </a:p>
          <a:p>
            <a:pPr>
              <a:spcBef>
                <a:spcPct val="50000"/>
              </a:spcBef>
            </a:pPr>
            <a:r>
              <a:rPr lang="bn-BD" sz="3600" dirty="0">
                <a:solidFill>
                  <a:srgbClr val="339933"/>
                </a:solidFill>
              </a:rPr>
              <a:t>বিষয় –কম্পিটার শিক্ষা</a:t>
            </a:r>
          </a:p>
          <a:p>
            <a:pPr>
              <a:spcBef>
                <a:spcPct val="50000"/>
              </a:spcBef>
            </a:pPr>
            <a:r>
              <a:rPr lang="bn-BD" sz="3600" dirty="0">
                <a:solidFill>
                  <a:srgbClr val="339933"/>
                </a:solidFill>
              </a:rPr>
              <a:t>তাং -</a:t>
            </a:r>
            <a:r>
              <a:rPr lang="en-US" sz="3600" dirty="0">
                <a:solidFill>
                  <a:srgbClr val="339933"/>
                </a:solidFill>
              </a:rPr>
              <a:t>08/03/12</a:t>
            </a:r>
          </a:p>
          <a:p>
            <a:pPr>
              <a:spcBef>
                <a:spcPct val="50000"/>
              </a:spcBef>
            </a:pPr>
            <a:r>
              <a:rPr lang="bn-BD" sz="3600" dirty="0">
                <a:solidFill>
                  <a:srgbClr val="339933"/>
                </a:solidFill>
              </a:rPr>
              <a:t>সময় – ৪০ মিনিট</a:t>
            </a:r>
            <a:endParaRPr lang="en-US" sz="3600" dirty="0">
              <a:solidFill>
                <a:srgbClr val="33993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944819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5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2" grpId="0" animBg="1"/>
      <p:bldP spid="5123" grpId="0" build="p"/>
      <p:bldP spid="512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2267744" y="274638"/>
            <a:ext cx="4320480" cy="1143000"/>
          </a:xfrm>
        </p:spPr>
        <p:txBody>
          <a:bodyPr/>
          <a:lstStyle/>
          <a:p>
            <a:r>
              <a:rPr lang="bn-BD" dirty="0">
                <a:solidFill>
                  <a:srgbClr val="FF5050"/>
                </a:solidFill>
                <a:latin typeface="NikoshBAN" pitchFamily="2" charset="0"/>
                <a:cs typeface="NikoshBAN" pitchFamily="2" charset="0"/>
              </a:rPr>
              <a:t>আচরনিক উদ্দেশ্য</a:t>
            </a:r>
            <a:endParaRPr lang="en-US" dirty="0">
              <a:solidFill>
                <a:srgbClr val="FF505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bn-BD" dirty="0">
                <a:latin typeface="NikoshBAN" pitchFamily="2" charset="0"/>
                <a:cs typeface="NikoshBAN" pitchFamily="2" charset="0"/>
              </a:rPr>
              <a:t>               </a:t>
            </a:r>
            <a:r>
              <a:rPr lang="bn-BD" dirty="0">
                <a:solidFill>
                  <a:srgbClr val="3333FF"/>
                </a:solidFill>
                <a:latin typeface="NikoshBAN" pitchFamily="2" charset="0"/>
                <a:cs typeface="NikoshBAN" pitchFamily="2" charset="0"/>
              </a:rPr>
              <a:t>স্মৃতি কি তা বলতে পারবে।</a:t>
            </a:r>
          </a:p>
          <a:p>
            <a:pPr>
              <a:buFontTx/>
              <a:buNone/>
            </a:pPr>
            <a:endParaRPr lang="bn-BD" dirty="0">
              <a:solidFill>
                <a:srgbClr val="3333FF"/>
              </a:solidFill>
              <a:latin typeface="NikoshBAN" pitchFamily="2" charset="0"/>
              <a:cs typeface="NikoshBAN" pitchFamily="2" charset="0"/>
            </a:endParaRPr>
          </a:p>
          <a:p>
            <a:pPr>
              <a:buFontTx/>
              <a:buNone/>
            </a:pPr>
            <a:r>
              <a:rPr lang="bn-BD" dirty="0">
                <a:latin typeface="NikoshBAN" pitchFamily="2" charset="0"/>
                <a:cs typeface="NikoshBAN" pitchFamily="2" charset="0"/>
              </a:rPr>
              <a:t>               </a:t>
            </a:r>
            <a:r>
              <a:rPr lang="bn-BD" dirty="0">
                <a:solidFill>
                  <a:srgbClr val="FF3399"/>
                </a:solidFill>
                <a:latin typeface="NikoshBAN" pitchFamily="2" charset="0"/>
                <a:cs typeface="NikoshBAN" pitchFamily="2" charset="0"/>
              </a:rPr>
              <a:t>স্মৃতির শ্রেনী বিভাগ জানতে পারবে।</a:t>
            </a:r>
          </a:p>
          <a:p>
            <a:pPr>
              <a:buFontTx/>
              <a:buNone/>
            </a:pPr>
            <a:endParaRPr lang="bn-BD" dirty="0">
              <a:solidFill>
                <a:srgbClr val="FF3399"/>
              </a:solidFill>
              <a:latin typeface="NikoshBAN" pitchFamily="2" charset="0"/>
              <a:cs typeface="NikoshBAN" pitchFamily="2" charset="0"/>
            </a:endParaRPr>
          </a:p>
          <a:p>
            <a:pPr>
              <a:buFontTx/>
              <a:buNone/>
            </a:pPr>
            <a:r>
              <a:rPr lang="bn-BD" dirty="0">
                <a:latin typeface="NikoshBAN" pitchFamily="2" charset="0"/>
                <a:cs typeface="NikoshBAN" pitchFamily="2" charset="0"/>
              </a:rPr>
              <a:t>               </a:t>
            </a:r>
            <a:r>
              <a:rPr lang="bn-BD" dirty="0">
                <a:solidFill>
                  <a:srgbClr val="339933"/>
                </a:solidFill>
                <a:latin typeface="NikoshBAN" pitchFamily="2" charset="0"/>
                <a:cs typeface="NikoshBAN" pitchFamily="2" charset="0"/>
              </a:rPr>
              <a:t>বিভিন্ন প্রকার স্মৃতি সম্পর্কে ব্যাখ্যা করতে পারবে।</a:t>
            </a:r>
          </a:p>
          <a:p>
            <a:pPr>
              <a:buFontTx/>
              <a:buNone/>
            </a:pPr>
            <a:endParaRPr lang="en-US" sz="2800" dirty="0">
              <a:solidFill>
                <a:srgbClr val="339933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150" name="AutoShape 6"/>
          <p:cNvSpPr>
            <a:spLocks noChangeArrowheads="1"/>
          </p:cNvSpPr>
          <p:nvPr/>
        </p:nvSpPr>
        <p:spPr bwMode="auto">
          <a:xfrm>
            <a:off x="762000" y="3886200"/>
            <a:ext cx="1066800" cy="533400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52" name="AutoShape 8"/>
          <p:cNvSpPr>
            <a:spLocks noChangeArrowheads="1"/>
          </p:cNvSpPr>
          <p:nvPr/>
        </p:nvSpPr>
        <p:spPr bwMode="auto">
          <a:xfrm>
            <a:off x="685800" y="2819400"/>
            <a:ext cx="1066800" cy="533400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53" name="AutoShape 9"/>
          <p:cNvSpPr>
            <a:spLocks noChangeArrowheads="1"/>
          </p:cNvSpPr>
          <p:nvPr/>
        </p:nvSpPr>
        <p:spPr bwMode="auto">
          <a:xfrm>
            <a:off x="774545" y="1676400"/>
            <a:ext cx="1066800" cy="533400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88176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10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1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61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0" dur="2000"/>
                                        <p:tgtEl>
                                          <p:spTgt spid="6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6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6" grpId="0"/>
      <p:bldP spid="6150" grpId="0" animBg="1"/>
      <p:bldP spid="6152" grpId="0" animBg="1"/>
      <p:bldP spid="615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3059832" y="0"/>
            <a:ext cx="3024336" cy="764704"/>
          </a:xfrm>
        </p:spPr>
        <p:txBody>
          <a:bodyPr>
            <a:normAutofit/>
          </a:bodyPr>
          <a:lstStyle/>
          <a:p>
            <a:r>
              <a:rPr lang="bn-BD" sz="4000" dirty="0">
                <a:solidFill>
                  <a:srgbClr val="3333FF"/>
                </a:solidFill>
                <a:latin typeface="NikoshBAN" pitchFamily="2" charset="0"/>
                <a:cs typeface="NikoshBAN" pitchFamily="2" charset="0"/>
              </a:rPr>
              <a:t>পাঠ </a:t>
            </a:r>
            <a:r>
              <a:rPr lang="bn-BD" sz="4000" dirty="0" smtClean="0">
                <a:solidFill>
                  <a:srgbClr val="3333FF"/>
                </a:solidFill>
                <a:latin typeface="NikoshBAN" pitchFamily="2" charset="0"/>
                <a:cs typeface="NikoshBAN" pitchFamily="2" charset="0"/>
              </a:rPr>
              <a:t>শিরোনাম</a:t>
            </a:r>
            <a:endParaRPr lang="en-US" sz="4800" b="1" dirty="0">
              <a:solidFill>
                <a:srgbClr val="006600"/>
              </a:solidFill>
              <a:cs typeface="Vrinda" charset="0"/>
            </a:endParaRPr>
          </a:p>
        </p:txBody>
      </p:sp>
      <p:pic>
        <p:nvPicPr>
          <p:cNvPr id="7172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1257" y="1535623"/>
            <a:ext cx="2514600" cy="1943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174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10243" y="1484784"/>
            <a:ext cx="1516063" cy="1981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175" name="Picture 7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9792" y="4149080"/>
            <a:ext cx="2667000" cy="137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177" name="Text Box 9"/>
          <p:cNvSpPr txBox="1">
            <a:spLocks noChangeArrowheads="1"/>
          </p:cNvSpPr>
          <p:nvPr/>
        </p:nvSpPr>
        <p:spPr bwMode="auto">
          <a:xfrm>
            <a:off x="1371600" y="5867400"/>
            <a:ext cx="7010400" cy="823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bn-BD" sz="4800" dirty="0">
                <a:solidFill>
                  <a:srgbClr val="FF3300"/>
                </a:solidFill>
              </a:rPr>
              <a:t>উপরের ছবিগুলোর কাজ কি তা বল?</a:t>
            </a:r>
            <a:endParaRPr lang="en-US" sz="4800" dirty="0">
              <a:solidFill>
                <a:srgbClr val="FF3300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91728" y="1700808"/>
            <a:ext cx="2143125" cy="2143125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3830561" y="720705"/>
            <a:ext cx="158417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400" b="1" dirty="0">
                <a:solidFill>
                  <a:srgbClr val="006600"/>
                </a:solidFill>
                <a:cs typeface="Vrinda" charset="0"/>
              </a:rPr>
              <a:t>স্মৃতি</a:t>
            </a: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2214656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7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2" dur="2000"/>
                                        <p:tgtEl>
                                          <p:spTgt spid="7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7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7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0" grpId="0"/>
      <p:bldP spid="7177" grpId="0"/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bn-BD" sz="12800" dirty="0">
                <a:solidFill>
                  <a:srgbClr val="FF3300"/>
                </a:solidFill>
                <a:latin typeface="NikoshBAN" pitchFamily="2" charset="0"/>
                <a:cs typeface="NikoshBAN" pitchFamily="2" charset="0"/>
              </a:rPr>
              <a:t>উপস্থাপনা</a:t>
            </a:r>
            <a:endParaRPr lang="en-US" dirty="0">
              <a:solidFill>
                <a:srgbClr val="FF33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552" y="2924944"/>
            <a:ext cx="8229600" cy="3484984"/>
          </a:xfrm>
        </p:spPr>
        <p:txBody>
          <a:bodyPr>
            <a:normAutofit/>
          </a:bodyPr>
          <a:lstStyle/>
          <a:p>
            <a:pPr>
              <a:buFontTx/>
              <a:buNone/>
            </a:pPr>
            <a:r>
              <a:rPr lang="bn-BD" dirty="0">
                <a:solidFill>
                  <a:srgbClr val="3333FF"/>
                </a:solidFill>
                <a:latin typeface="NikoshBAN" pitchFamily="2" charset="0"/>
                <a:cs typeface="NikoshBAN" pitchFamily="2" charset="0"/>
              </a:rPr>
              <a:t>কম্পিউটারের  কাজ করার জন্য স্মৃতি প্রয়োজন হয়। কম্পিউটারের</a:t>
            </a:r>
          </a:p>
          <a:p>
            <a:pPr>
              <a:buFontTx/>
              <a:buNone/>
            </a:pPr>
            <a:r>
              <a:rPr lang="bn-BD" dirty="0">
                <a:solidFill>
                  <a:srgbClr val="3333FF"/>
                </a:solidFill>
                <a:latin typeface="NikoshBAN" pitchFamily="2" charset="0"/>
                <a:cs typeface="NikoshBAN" pitchFamily="2" charset="0"/>
              </a:rPr>
              <a:t> স্মৃতিকে দুই ভাগে ভাগ করা যায়। যথা- স্হায়ী ও অস্হায়ী স্মৃতি। অস্হায়ী স্মৃতিকে আবার দুই ভাগে ভাগ করা যায় যথা- প্রধান স্মৃতি ও সহায়ক স্মৃতি। বহুল ব্যবহৃত  অর্ধপরিবাহী মেমোরী দুই প্রকার। একটি হচ্ছে </a:t>
            </a:r>
            <a:r>
              <a:rPr lang="en-US" dirty="0">
                <a:solidFill>
                  <a:srgbClr val="3333FF"/>
                </a:solidFill>
                <a:latin typeface="NikoshBAN" pitchFamily="2" charset="0"/>
                <a:cs typeface="NikoshBAN" pitchFamily="2" charset="0"/>
              </a:rPr>
              <a:t>RAM </a:t>
            </a:r>
            <a:r>
              <a:rPr lang="bn-BD" dirty="0">
                <a:solidFill>
                  <a:srgbClr val="3333FF"/>
                </a:solidFill>
                <a:latin typeface="NikoshBAN" pitchFamily="2" charset="0"/>
                <a:cs typeface="NikoshBAN" pitchFamily="2" charset="0"/>
              </a:rPr>
              <a:t>ও</a:t>
            </a:r>
            <a:r>
              <a:rPr lang="en-US" dirty="0">
                <a:solidFill>
                  <a:srgbClr val="3333FF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dirty="0">
                <a:solidFill>
                  <a:srgbClr val="3333FF"/>
                </a:solidFill>
                <a:latin typeface="NikoshBAN" pitchFamily="2" charset="0"/>
                <a:cs typeface="NikoshBAN" pitchFamily="2" charset="0"/>
              </a:rPr>
              <a:t>অন্যটি</a:t>
            </a:r>
            <a:r>
              <a:rPr lang="en-US" dirty="0">
                <a:solidFill>
                  <a:srgbClr val="3333FF"/>
                </a:solidFill>
                <a:latin typeface="NikoshBAN" pitchFamily="2" charset="0"/>
                <a:cs typeface="NikoshBAN" pitchFamily="2" charset="0"/>
              </a:rPr>
              <a:t> ROM</a:t>
            </a:r>
            <a:r>
              <a:rPr lang="bn-BD" dirty="0">
                <a:solidFill>
                  <a:srgbClr val="3333FF"/>
                </a:solidFill>
                <a:latin typeface="NikoshBAN" pitchFamily="2" charset="0"/>
                <a:cs typeface="NikoshBAN" pitchFamily="2" charset="0"/>
              </a:rPr>
              <a:t>।</a:t>
            </a:r>
            <a:endParaRPr lang="en-US" dirty="0">
              <a:solidFill>
                <a:srgbClr val="3333FF"/>
              </a:solidFill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287295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4" grpId="0"/>
      <p:bldP spid="8195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0" name="Text Box 4"/>
          <p:cNvSpPr txBox="1">
            <a:spLocks noChangeArrowheads="1"/>
          </p:cNvSpPr>
          <p:nvPr/>
        </p:nvSpPr>
        <p:spPr bwMode="auto">
          <a:xfrm>
            <a:off x="1979712" y="640556"/>
            <a:ext cx="4462264" cy="1200329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  <a:effectLst/>
          <a:ex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bn-BD" sz="7200" dirty="0" smtClean="0">
                <a:solidFill>
                  <a:srgbClr val="3333FF"/>
                </a:solidFill>
              </a:rPr>
              <a:t>একক </a:t>
            </a:r>
            <a:r>
              <a:rPr lang="bn-BD" sz="7200" dirty="0">
                <a:solidFill>
                  <a:srgbClr val="3333FF"/>
                </a:solidFill>
              </a:rPr>
              <a:t>কাজ</a:t>
            </a:r>
            <a:endParaRPr lang="en-US" sz="7200" dirty="0">
              <a:solidFill>
                <a:srgbClr val="3333FF"/>
              </a:solidFill>
            </a:endParaRPr>
          </a:p>
        </p:txBody>
      </p:sp>
      <p:sp>
        <p:nvSpPr>
          <p:cNvPr id="9222" name="Rectangle 6"/>
          <p:cNvSpPr>
            <a:spLocks noChangeArrowheads="1"/>
          </p:cNvSpPr>
          <p:nvPr/>
        </p:nvSpPr>
        <p:spPr bwMode="auto">
          <a:xfrm>
            <a:off x="1195295" y="3582144"/>
            <a:ext cx="6912768" cy="92333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  <a:effectLst/>
          <a:extLst/>
        </p:spPr>
        <p:txBody>
          <a:bodyPr wrap="square">
            <a:spAutoFit/>
          </a:bodyPr>
          <a:lstStyle/>
          <a:p>
            <a:pPr>
              <a:spcBef>
                <a:spcPct val="20000"/>
              </a:spcBef>
            </a:pPr>
            <a:r>
              <a:rPr lang="bn-BD" sz="4400" dirty="0"/>
              <a:t>       </a:t>
            </a:r>
            <a:r>
              <a:rPr lang="bn-BD" sz="5400" dirty="0" smtClean="0">
                <a:solidFill>
                  <a:srgbClr val="FF3300"/>
                </a:solidFill>
              </a:rPr>
              <a:t>স্মৃতি </a:t>
            </a:r>
            <a:r>
              <a:rPr lang="bn-BD" sz="5400" dirty="0">
                <a:solidFill>
                  <a:srgbClr val="FF3300"/>
                </a:solidFill>
              </a:rPr>
              <a:t>বলতে কি বুঝ?</a:t>
            </a:r>
          </a:p>
        </p:txBody>
      </p:sp>
      <p:sp>
        <p:nvSpPr>
          <p:cNvPr id="9227" name="Text Box 11"/>
          <p:cNvSpPr txBox="1">
            <a:spLocks noChangeArrowheads="1"/>
          </p:cNvSpPr>
          <p:nvPr/>
        </p:nvSpPr>
        <p:spPr bwMode="auto">
          <a:xfrm>
            <a:off x="1219200" y="4648200"/>
            <a:ext cx="640080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bn-BD" sz="4400" dirty="0"/>
              <a:t>      </a:t>
            </a:r>
            <a:endParaRPr lang="en-US" sz="4400" dirty="0">
              <a:solidFill>
                <a:srgbClr val="3333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648378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92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9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0" grpId="0" animBg="1"/>
      <p:bldP spid="922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4" name="Text Box 4"/>
          <p:cNvSpPr txBox="1">
            <a:spLocks noChangeArrowheads="1"/>
          </p:cNvSpPr>
          <p:nvPr/>
        </p:nvSpPr>
        <p:spPr bwMode="auto">
          <a:xfrm>
            <a:off x="2987824" y="260648"/>
            <a:ext cx="2992760" cy="1200329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  <a:effectLst/>
          <a:ex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bn-BD" sz="7200" dirty="0" smtClean="0">
                <a:solidFill>
                  <a:srgbClr val="00CC00"/>
                </a:solidFill>
              </a:rPr>
              <a:t>সমাধান</a:t>
            </a:r>
            <a:endParaRPr lang="en-US" sz="7200" dirty="0">
              <a:solidFill>
                <a:srgbClr val="00CC00"/>
              </a:solidFill>
            </a:endParaRPr>
          </a:p>
        </p:txBody>
      </p:sp>
      <p:sp>
        <p:nvSpPr>
          <p:cNvPr id="10245" name="Text Box 5"/>
          <p:cNvSpPr txBox="1">
            <a:spLocks noChangeArrowheads="1"/>
          </p:cNvSpPr>
          <p:nvPr/>
        </p:nvSpPr>
        <p:spPr bwMode="auto">
          <a:xfrm>
            <a:off x="990600" y="1676400"/>
            <a:ext cx="4648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/>
          </a:p>
        </p:txBody>
      </p:sp>
      <p:sp>
        <p:nvSpPr>
          <p:cNvPr id="10246" name="Rectangle 6"/>
          <p:cNvSpPr>
            <a:spLocks noChangeArrowheads="1"/>
          </p:cNvSpPr>
          <p:nvPr/>
        </p:nvSpPr>
        <p:spPr bwMode="auto">
          <a:xfrm>
            <a:off x="1143000" y="1676400"/>
            <a:ext cx="7696200" cy="58169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bn-BD" sz="6000" dirty="0">
                <a:solidFill>
                  <a:srgbClr val="0000FF"/>
                </a:solidFill>
              </a:rPr>
              <a:t>কম্পিউটারের যে অংশে তথ্য, উপাত্ত,ডাটা ইত্যাদি সংরক্ষন করা হয় এবং প্রয়োজনে সংযোজন ও বিয়োজন করা হয় তাকেই স্মৃতি বলে।</a:t>
            </a:r>
          </a:p>
          <a:p>
            <a:endParaRPr lang="bn-BD" sz="2400" dirty="0">
              <a:solidFill>
                <a:srgbClr val="0000FF"/>
              </a:solidFill>
            </a:endParaRPr>
          </a:p>
          <a:p>
            <a:endParaRPr lang="bn-BD" sz="2400" dirty="0">
              <a:solidFill>
                <a:srgbClr val="0000FF"/>
              </a:solidFill>
            </a:endParaRPr>
          </a:p>
          <a:p>
            <a:endParaRPr lang="en-US" sz="2400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061981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02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02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02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02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4" grpId="0" animBg="1"/>
      <p:bldP spid="1024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981200" y="457200"/>
            <a:ext cx="4800600" cy="1846659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bn-BD" sz="9600" dirty="0" smtClean="0">
                <a:solidFill>
                  <a:srgbClr val="3333FF"/>
                </a:solidFill>
              </a:rPr>
              <a:t>জোড়ায় কাজ</a:t>
            </a:r>
            <a:endParaRPr lang="en-US" sz="9600" dirty="0" smtClean="0">
              <a:solidFill>
                <a:srgbClr val="3333FF"/>
              </a:solidFill>
            </a:endParaRPr>
          </a:p>
          <a:p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1043608" y="3906988"/>
            <a:ext cx="7345288" cy="1477328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bn-BD" sz="7200" dirty="0" smtClean="0">
                <a:solidFill>
                  <a:srgbClr val="FF3300"/>
                </a:solidFill>
              </a:rPr>
              <a:t>স্মৃতির শ্রেনী বিভাগ লিখ</a:t>
            </a:r>
            <a:r>
              <a:rPr lang="bn-BD" dirty="0" smtClean="0">
                <a:solidFill>
                  <a:srgbClr val="FF3300"/>
                </a:solidFill>
              </a:rPr>
              <a:t>।</a:t>
            </a:r>
            <a:endParaRPr lang="en-US" dirty="0" smtClean="0">
              <a:solidFill>
                <a:srgbClr val="FF3300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53534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555776" y="190381"/>
            <a:ext cx="3505200" cy="1600438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bn-BD" sz="8000" dirty="0" smtClean="0">
                <a:solidFill>
                  <a:srgbClr val="00CC00"/>
                </a:solidFill>
              </a:rPr>
              <a:t>সমাধান</a:t>
            </a:r>
            <a:endParaRPr lang="en-US" sz="8000" dirty="0" smtClean="0">
              <a:solidFill>
                <a:srgbClr val="00CC00"/>
              </a:solidFill>
            </a:endParaRPr>
          </a:p>
          <a:p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467544" y="2362200"/>
            <a:ext cx="8208912" cy="46782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bn-BD" sz="4000" dirty="0" smtClean="0">
                <a:solidFill>
                  <a:srgbClr val="0000FF"/>
                </a:solidFill>
              </a:rPr>
              <a:t>স্মৃতি দুই প্রকারঃ- যথা- স্হায়ী ও অস্হায়ী স্মৃতি। </a:t>
            </a:r>
            <a:endParaRPr lang="en-US" sz="4000" dirty="0" smtClean="0">
              <a:solidFill>
                <a:srgbClr val="0000FF"/>
              </a:solidFill>
            </a:endParaRPr>
          </a:p>
          <a:p>
            <a:pPr algn="just"/>
            <a:r>
              <a:rPr lang="bn-BD" sz="4000" dirty="0" smtClean="0">
                <a:solidFill>
                  <a:srgbClr val="0000FF"/>
                </a:solidFill>
              </a:rPr>
              <a:t>স্হায়ী স্মৃতি</a:t>
            </a:r>
            <a:r>
              <a:rPr lang="en-US" sz="4000" dirty="0" smtClean="0">
                <a:solidFill>
                  <a:srgbClr val="0000FF"/>
                </a:solidFill>
              </a:rPr>
              <a:t> </a:t>
            </a:r>
            <a:r>
              <a:rPr lang="bn-BD" sz="4000" dirty="0" smtClean="0">
                <a:solidFill>
                  <a:srgbClr val="0000FF"/>
                </a:solidFill>
              </a:rPr>
              <a:t>হচ্ছে </a:t>
            </a:r>
            <a:r>
              <a:rPr lang="en-US" sz="4000" dirty="0" smtClean="0">
                <a:solidFill>
                  <a:srgbClr val="0000FF"/>
                </a:solidFill>
              </a:rPr>
              <a:t>ROM</a:t>
            </a:r>
            <a:r>
              <a:rPr lang="bn-BD" sz="4000" dirty="0" smtClean="0">
                <a:solidFill>
                  <a:srgbClr val="0000FF"/>
                </a:solidFill>
              </a:rPr>
              <a:t>।</a:t>
            </a:r>
          </a:p>
          <a:p>
            <a:pPr algn="just"/>
            <a:r>
              <a:rPr lang="bn-BD" sz="4000" dirty="0" smtClean="0">
                <a:solidFill>
                  <a:srgbClr val="0000FF"/>
                </a:solidFill>
              </a:rPr>
              <a:t>অস্হায়ী স্মৃতিকে দুই ভাগে ভাগ করা যায়;যথা (০১)প্রধান স্মৃতি (০২)সহায়ক স্মৃতি । প্রধান স্মৃতি হচ্ছে </a:t>
            </a:r>
            <a:r>
              <a:rPr lang="en-US" sz="4000" dirty="0" smtClean="0">
                <a:solidFill>
                  <a:srgbClr val="0000FF"/>
                </a:solidFill>
              </a:rPr>
              <a:t>RAM,</a:t>
            </a:r>
            <a:r>
              <a:rPr lang="bn-BD" sz="4000" dirty="0" smtClean="0">
                <a:solidFill>
                  <a:srgbClr val="0000FF"/>
                </a:solidFill>
              </a:rPr>
              <a:t> অর্ধ পরিবাহি,পাতলা পর্দ্দা স্মৃতি । সহায়ক স্মৃতি হচ্ছে-হার্ডডিস্ক, সিডি , ডিভিডি ইত্যাদি।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21249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</TotalTime>
  <Words>265</Words>
  <Application>Microsoft Office PowerPoint</Application>
  <PresentationFormat>On-screen Show (4:3)</PresentationFormat>
  <Paragraphs>47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Office Theme</vt:lpstr>
      <vt:lpstr>শুভেচ্ছা</vt:lpstr>
      <vt:lpstr>পরিচিতি</vt:lpstr>
      <vt:lpstr>আচরনিক উদ্দেশ্য</vt:lpstr>
      <vt:lpstr>পাঠ শিরোনাম</vt:lpstr>
      <vt:lpstr>উপস্থাপনা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মূল্যায়ন</vt:lpstr>
      <vt:lpstr>PowerPoint Presentation</vt:lpstr>
      <vt:lpstr>PowerPoint Presentation</vt:lpstr>
    </vt:vector>
  </TitlesOfParts>
  <Company>home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ismail - [2010]</dc:creator>
  <cp:lastModifiedBy>ismail - [2010]</cp:lastModifiedBy>
  <cp:revision>10</cp:revision>
  <dcterms:created xsi:type="dcterms:W3CDTF">2013-06-11T21:14:57Z</dcterms:created>
  <dcterms:modified xsi:type="dcterms:W3CDTF">2013-06-12T08:23:05Z</dcterms:modified>
</cp:coreProperties>
</file>