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3" d="100"/>
          <a:sy n="73" d="100"/>
        </p:scale>
        <p:origin x="-73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9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593376"/>
            <a:ext cx="5715000" cy="435022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057400" y="381000"/>
            <a:ext cx="4648200" cy="584775"/>
          </a:xfrm>
          <a:prstGeom prst="rect">
            <a:avLst/>
          </a:prstGeom>
          <a:noFill/>
          <a:ln w="31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/>
              <a:t>সবাইকে শুভেচ্ছা </a:t>
            </a:r>
            <a:endParaRPr lang="en-US" sz="1600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274638"/>
            <a:ext cx="3124200" cy="792162"/>
          </a:xfrm>
          <a:ln w="3175">
            <a:solidFill>
              <a:srgbClr val="00B050"/>
            </a:solidFill>
          </a:ln>
        </p:spPr>
        <p:txBody>
          <a:bodyPr>
            <a:normAutofit fontScale="90000"/>
          </a:bodyPr>
          <a:lstStyle/>
          <a:p>
            <a:r>
              <a:rPr lang="bn-BD" dirty="0" smtClean="0"/>
              <a:t>পরিচিতি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2590799"/>
          </a:xfrm>
          <a:ln w="3175">
            <a:solidFill>
              <a:srgbClr val="00B050"/>
            </a:solidFill>
          </a:ln>
        </p:spPr>
        <p:txBody>
          <a:bodyPr>
            <a:normAutofit lnSpcReduction="10000"/>
          </a:bodyPr>
          <a:lstStyle/>
          <a:p>
            <a:r>
              <a:rPr lang="bn-BD" sz="2400" dirty="0" smtClean="0"/>
              <a:t>শিক্ষক পরিচিতি  </a:t>
            </a:r>
          </a:p>
          <a:p>
            <a:endParaRPr lang="bn-BD" sz="2400" dirty="0" smtClean="0"/>
          </a:p>
          <a:p>
            <a:endParaRPr lang="bn-BD" sz="1800" dirty="0" smtClean="0"/>
          </a:p>
          <a:p>
            <a:r>
              <a:rPr lang="bn-BD" sz="1800" dirty="0" smtClean="0"/>
              <a:t>মুহাম্মদ হাফিজুর রহমান  </a:t>
            </a:r>
          </a:p>
          <a:p>
            <a:r>
              <a:rPr lang="bn-BD" sz="1800" dirty="0" smtClean="0"/>
              <a:t>কামারেরচর কে,এম,আই আলিম মাদ্রাসা। </a:t>
            </a:r>
          </a:p>
          <a:p>
            <a:r>
              <a:rPr lang="bn-BD" sz="1800" dirty="0" smtClean="0"/>
              <a:t>কামারেরচর, শেরপুর। </a:t>
            </a:r>
            <a:r>
              <a:rPr lang="bn-BD" sz="2400" dirty="0" smtClean="0"/>
              <a:t>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2590800"/>
          </a:xfrm>
          <a:ln w="3175">
            <a:solidFill>
              <a:srgbClr val="00B050"/>
            </a:solidFill>
          </a:ln>
        </p:spPr>
        <p:txBody>
          <a:bodyPr>
            <a:normAutofit lnSpcReduction="10000"/>
          </a:bodyPr>
          <a:lstStyle/>
          <a:p>
            <a:r>
              <a:rPr lang="bn-BD" sz="1800" dirty="0" smtClean="0"/>
              <a:t>শ্রেণীঃ একাদশ </a:t>
            </a:r>
          </a:p>
          <a:p>
            <a:r>
              <a:rPr lang="bn-BD" sz="1800" dirty="0" smtClean="0"/>
              <a:t>বিষয়ঃ বাংলা </a:t>
            </a:r>
          </a:p>
          <a:p>
            <a:r>
              <a:rPr lang="bn-BD" sz="1800" dirty="0" smtClean="0"/>
              <a:t>পাঠঃ বিলাসী ৫ </a:t>
            </a:r>
          </a:p>
          <a:p>
            <a:r>
              <a:rPr lang="bn-BD" sz="1800" dirty="0" smtClean="0"/>
              <a:t>সময়ঃ ৫০ মিনিট </a:t>
            </a:r>
          </a:p>
        </p:txBody>
      </p:sp>
      <p:pic>
        <p:nvPicPr>
          <p:cNvPr id="5" name="Picture 4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81400" y="1676400"/>
            <a:ext cx="795528" cy="996095"/>
          </a:xfrm>
          <a:prstGeom prst="rect">
            <a:avLst/>
          </a:prstGeom>
        </p:spPr>
      </p:pic>
    </p:spTree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457200"/>
            <a:ext cx="3733800" cy="3886200"/>
          </a:xfrm>
          <a:prstGeom prst="rect">
            <a:avLst/>
          </a:prstGeom>
        </p:spPr>
      </p:pic>
      <p:pic>
        <p:nvPicPr>
          <p:cNvPr id="3" name="Picture 2" descr="100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417368"/>
            <a:ext cx="2743200" cy="3849832"/>
          </a:xfrm>
          <a:prstGeom prst="rect">
            <a:avLst/>
          </a:prstGeom>
        </p:spPr>
      </p:pic>
    </p:spTree>
  </p:cSld>
  <p:clrMapOvr>
    <a:masterClrMapping/>
  </p:clrMapOvr>
  <p:transition spd="med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66800"/>
            <a:ext cx="3048000" cy="3915833"/>
          </a:xfrm>
          <a:prstGeom prst="rect">
            <a:avLst/>
          </a:prstGeom>
        </p:spPr>
      </p:pic>
      <p:pic>
        <p:nvPicPr>
          <p:cNvPr id="3" name="Picture 2" descr="103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599" y="1099185"/>
            <a:ext cx="3052439" cy="3930015"/>
          </a:xfrm>
          <a:prstGeom prst="rect">
            <a:avLst/>
          </a:prstGeom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52800" y="2514600"/>
            <a:ext cx="2590800" cy="707886"/>
          </a:xfrm>
          <a:prstGeom prst="rect">
            <a:avLst/>
          </a:prstGeom>
          <a:noFill/>
          <a:ln w="31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/>
              <a:t>বিলাসী </a:t>
            </a:r>
            <a:endParaRPr lang="en-US" dirty="0"/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298" y="314980"/>
            <a:ext cx="2339102" cy="523220"/>
          </a:xfrm>
          <a:prstGeom prst="rect">
            <a:avLst/>
          </a:prstGeom>
          <a:noFill/>
          <a:ln w="3175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bn-BD" sz="2800" dirty="0" smtClean="0"/>
              <a:t>শিখন ফলঃ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52400" y="1219200"/>
            <a:ext cx="8686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১। </a:t>
            </a:r>
            <a:r>
              <a:rPr lang="bn-BD" dirty="0" smtClean="0"/>
              <a:t>শিকড় </a:t>
            </a:r>
            <a:r>
              <a:rPr lang="bn-BD" dirty="0" smtClean="0"/>
              <a:t>বিক্রিতে </a:t>
            </a:r>
            <a:r>
              <a:rPr lang="bn-BD" dirty="0" smtClean="0"/>
              <a:t>বিলাসীর</a:t>
            </a:r>
            <a:r>
              <a:rPr lang="bn-BD" dirty="0" smtClean="0"/>
              <a:t> </a:t>
            </a:r>
            <a:r>
              <a:rPr lang="bn-BD" dirty="0" smtClean="0"/>
              <a:t>আপত্তিছিল কেন, তা বলতে </a:t>
            </a:r>
            <a:r>
              <a:rPr lang="bn-BD" dirty="0" smtClean="0"/>
              <a:t>পারবে। </a:t>
            </a:r>
            <a:endParaRPr lang="bn-BD" dirty="0" smtClean="0"/>
          </a:p>
          <a:p>
            <a:r>
              <a:rPr lang="bn-BD" dirty="0" smtClean="0"/>
              <a:t>২। ন্যাড়া বড় ওস্তাদ হয়েছে এ কথা কে কে বিশ্বাস </a:t>
            </a:r>
            <a:r>
              <a:rPr lang="bn-BD" dirty="0" smtClean="0"/>
              <a:t>করত না তা </a:t>
            </a:r>
            <a:endParaRPr lang="bn-BD" dirty="0" smtClean="0"/>
          </a:p>
          <a:p>
            <a:r>
              <a:rPr lang="bn-BD" dirty="0" smtClean="0"/>
              <a:t>      বর্ননা করতে পারবে। </a:t>
            </a:r>
          </a:p>
          <a:p>
            <a:r>
              <a:rPr lang="bn-BD" dirty="0" smtClean="0"/>
              <a:t>৩। সাপ ধরার বায়না এলে বিলাসী কেন বাধা দিত তা ব্যাখ্যা</a:t>
            </a:r>
          </a:p>
          <a:p>
            <a:r>
              <a:rPr lang="bn-BD" dirty="0" smtClean="0"/>
              <a:t>       করতে পারবে। </a:t>
            </a:r>
          </a:p>
          <a:p>
            <a:r>
              <a:rPr lang="bn-BD" dirty="0" smtClean="0"/>
              <a:t>৪। গোয়ালার বাড়িতে সাপ ধরতে গিয়ে কি ঘটনা ঘটেছিল তা </a:t>
            </a:r>
          </a:p>
          <a:p>
            <a:r>
              <a:rPr lang="bn-BD" dirty="0" smtClean="0"/>
              <a:t>        বর্ননা করতে পারবে। </a:t>
            </a:r>
          </a:p>
          <a:p>
            <a:r>
              <a:rPr lang="bn-BD" dirty="0" smtClean="0"/>
              <a:t>৫। বিলাসীর কোন কথা মর্মন্তিকভাবেই ফলিল তা ব্যাখ্যা</a:t>
            </a:r>
          </a:p>
          <a:p>
            <a:r>
              <a:rPr lang="bn-BD" dirty="0" smtClean="0"/>
              <a:t>       করতে পারবে। </a:t>
            </a:r>
          </a:p>
          <a:p>
            <a:r>
              <a:rPr lang="bn-BD" dirty="0" smtClean="0"/>
              <a:t>৬। সাপ মৃত্যুঞ্জয়কে হাতের কোন পিঠে কামড় দিয়েছিল তা</a:t>
            </a:r>
          </a:p>
          <a:p>
            <a:r>
              <a:rPr lang="bn-BD" dirty="0" smtClean="0"/>
              <a:t>      বলতে পারবে।</a:t>
            </a:r>
          </a:p>
          <a:p>
            <a:r>
              <a:rPr lang="bn-BD" dirty="0" smtClean="0"/>
              <a:t>৭। মৃত্যুঞ্জয়ের ক্ষেত্রে বিষহরির আজ্ঞা কতটা</a:t>
            </a:r>
          </a:p>
          <a:p>
            <a:r>
              <a:rPr lang="bn-BD" dirty="0" smtClean="0"/>
              <a:t>       কাজেলেগেছিল তা বর্ননা করতে পারবে।  </a:t>
            </a:r>
          </a:p>
          <a:p>
            <a:r>
              <a:rPr lang="bn-BD" dirty="0" smtClean="0"/>
              <a:t>৮। বিলাসীর শেষ পরিণতি কি হয়েছিল তা বর্ননা করতে পারবে।           </a:t>
            </a:r>
            <a:endParaRPr lang="en-US" dirty="0"/>
          </a:p>
        </p:txBody>
      </p:sp>
    </p:spTree>
  </p:cSld>
  <p:clrMapOvr>
    <a:masterClrMapping/>
  </p:clrMapOvr>
  <p:transition spd="med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2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800" y="2252662"/>
            <a:ext cx="1676400" cy="23526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4" name="Straight Arrow Connector 3"/>
          <p:cNvCxnSpPr/>
          <p:nvPr/>
        </p:nvCxnSpPr>
        <p:spPr>
          <a:xfrm rot="5400000" flipH="1" flipV="1">
            <a:off x="4229100" y="1866106"/>
            <a:ext cx="685800" cy="1588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>
            <a:stCxn id="2" idx="7"/>
          </p:cNvCxnSpPr>
          <p:nvPr/>
        </p:nvCxnSpPr>
        <p:spPr>
          <a:xfrm rot="5400000" flipH="1" flipV="1">
            <a:off x="5436647" y="2090251"/>
            <a:ext cx="235003" cy="778903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2" idx="6"/>
          </p:cNvCxnSpPr>
          <p:nvPr/>
        </p:nvCxnSpPr>
        <p:spPr>
          <a:xfrm>
            <a:off x="5410200" y="3429000"/>
            <a:ext cx="762000" cy="1588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2" idx="5"/>
          </p:cNvCxnSpPr>
          <p:nvPr/>
        </p:nvCxnSpPr>
        <p:spPr>
          <a:xfrm rot="16200000" flipH="1">
            <a:off x="5284246" y="4141246"/>
            <a:ext cx="235006" cy="474105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2" idx="4"/>
          </p:cNvCxnSpPr>
          <p:nvPr/>
        </p:nvCxnSpPr>
        <p:spPr>
          <a:xfrm rot="5400000">
            <a:off x="4283869" y="4893468"/>
            <a:ext cx="576263" cy="1588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2" idx="3"/>
          </p:cNvCxnSpPr>
          <p:nvPr/>
        </p:nvCxnSpPr>
        <p:spPr>
          <a:xfrm rot="5400000">
            <a:off x="3472350" y="4065047"/>
            <a:ext cx="311204" cy="702703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0800000" flipV="1">
            <a:off x="3200400" y="3429000"/>
            <a:ext cx="533400" cy="7620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2" idx="1"/>
          </p:cNvCxnSpPr>
          <p:nvPr/>
        </p:nvCxnSpPr>
        <p:spPr>
          <a:xfrm rot="16200000" flipV="1">
            <a:off x="3472351" y="2090250"/>
            <a:ext cx="311203" cy="702703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505200" y="908447"/>
            <a:ext cx="2186546" cy="615553"/>
          </a:xfrm>
          <a:prstGeom prst="rect">
            <a:avLst/>
          </a:prstGeom>
          <a:noFill/>
          <a:ln w="31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BD" sz="2000" dirty="0" smtClean="0"/>
              <a:t>      জন্মঃ</a:t>
            </a:r>
          </a:p>
          <a:p>
            <a:r>
              <a:rPr lang="bn-BD" sz="1200" dirty="0" smtClean="0"/>
              <a:t>১৮৭৬,১৫ সেপ্টেম্বর। </a:t>
            </a:r>
            <a:r>
              <a:rPr lang="bn-BD" sz="1400" dirty="0" smtClean="0"/>
              <a:t> </a:t>
            </a:r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5943600" y="1988403"/>
            <a:ext cx="2933699" cy="830997"/>
          </a:xfrm>
          <a:prstGeom prst="rect">
            <a:avLst/>
          </a:prstGeom>
          <a:noFill/>
          <a:ln w="31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BD" sz="1200" dirty="0" smtClean="0"/>
              <a:t>বার্মা গমন ১৯০৩ সালে, বার্মায় রেলওয়েতে চাকুরী ৭৫টাকা বেতনে।১৯০৫সালে চাকুরীটি চলে যায়।</a:t>
            </a:r>
            <a:endParaRPr lang="en-US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6172200" y="3039125"/>
            <a:ext cx="2571699" cy="707886"/>
          </a:xfrm>
          <a:prstGeom prst="rect">
            <a:avLst/>
          </a:prstGeom>
          <a:noFill/>
          <a:ln w="31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BD" sz="1600" dirty="0" smtClean="0"/>
              <a:t>   </a:t>
            </a:r>
            <a:r>
              <a:rPr lang="bn-BD" sz="1400" dirty="0" smtClean="0"/>
              <a:t>গল্প ছবি(১৯২০</a:t>
            </a:r>
            <a:r>
              <a:rPr lang="bn-BD" sz="1600" dirty="0" smtClean="0"/>
              <a:t>) </a:t>
            </a:r>
          </a:p>
          <a:p>
            <a:r>
              <a:rPr lang="bn-BD" sz="1200" dirty="0" smtClean="0"/>
              <a:t>তিনটি গল্প-ছবি,বিলাসী মামলার ফল। </a:t>
            </a:r>
            <a:endParaRPr lang="en-US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5638801" y="3962400"/>
            <a:ext cx="3200400" cy="1215717"/>
          </a:xfrm>
          <a:prstGeom prst="rect">
            <a:avLst/>
          </a:prstGeom>
          <a:noFill/>
          <a:ln w="31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BD" dirty="0" smtClean="0"/>
              <a:t>       </a:t>
            </a:r>
            <a:r>
              <a:rPr lang="bn-BD" sz="1600" dirty="0" smtClean="0"/>
              <a:t>উপন্যাসঃ </a:t>
            </a:r>
            <a:endParaRPr lang="bn-BD" dirty="0" smtClean="0"/>
          </a:p>
          <a:p>
            <a:r>
              <a:rPr lang="bn-BD" sz="1100" dirty="0" smtClean="0"/>
              <a:t>বড় দিদি(১৯১৩),বিরাজ বৌ,পরিণীতা, পণ্ডিত মশাই(১৯১৪), পল্লী সমাজ,চন্দ্রনাথ,বৈকুণ্ঠে উইল(১৯১৬) শ্রীকান্ত,দেবদাস, চরিত্রহীন,(১৯১৭) ইত্যাদি। </a:t>
            </a:r>
            <a:endParaRPr 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3429000" y="5181600"/>
            <a:ext cx="2099690" cy="769441"/>
          </a:xfrm>
          <a:prstGeom prst="rect">
            <a:avLst/>
          </a:prstGeom>
          <a:noFill/>
          <a:ln w="31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BD" sz="2000" dirty="0" smtClean="0"/>
              <a:t>     নাটকঃ </a:t>
            </a:r>
            <a:endParaRPr lang="bn-BD" sz="1200" dirty="0" smtClean="0"/>
          </a:p>
          <a:p>
            <a:r>
              <a:rPr lang="bn-BD" sz="1200" dirty="0" smtClean="0"/>
              <a:t>বিজয়া(১৯৩৪),রমা(১৯২৮),ষোড়শী(১৯২৭)।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685800" y="4191000"/>
            <a:ext cx="2607619" cy="923330"/>
          </a:xfrm>
          <a:prstGeom prst="rect">
            <a:avLst/>
          </a:prstGeom>
          <a:noFill/>
          <a:ln w="31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BD" dirty="0" smtClean="0"/>
              <a:t>     </a:t>
            </a:r>
            <a:r>
              <a:rPr lang="bn-BD" sz="1600" dirty="0" smtClean="0"/>
              <a:t>প্রবন্ধঃ</a:t>
            </a:r>
            <a:r>
              <a:rPr lang="bn-BD" dirty="0" smtClean="0"/>
              <a:t> </a:t>
            </a:r>
          </a:p>
          <a:p>
            <a:r>
              <a:rPr lang="bn-BD" sz="1200" dirty="0" smtClean="0"/>
              <a:t>তরুনের বিদ্রোহ(১৯২৯),</a:t>
            </a:r>
          </a:p>
          <a:p>
            <a:r>
              <a:rPr lang="bn-BD" sz="1200" dirty="0" smtClean="0"/>
              <a:t>স্বদেশ ও সাহিত্য(১৯৩২)</a:t>
            </a:r>
          </a:p>
          <a:p>
            <a:r>
              <a:rPr lang="bn-BD" sz="1200" dirty="0" smtClean="0"/>
              <a:t>নারীর মূল্য(১৯২৪) </a:t>
            </a:r>
            <a:endParaRPr lang="en-US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228600" y="2895600"/>
            <a:ext cx="3006435" cy="1177245"/>
          </a:xfrm>
          <a:prstGeom prst="rect">
            <a:avLst/>
          </a:prstGeom>
          <a:noFill/>
          <a:ln w="31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BD" dirty="0" smtClean="0"/>
              <a:t>          </a:t>
            </a:r>
            <a:r>
              <a:rPr lang="bn-BD" sz="1400" dirty="0" smtClean="0"/>
              <a:t>রাজনীতিঃ</a:t>
            </a:r>
            <a:endParaRPr lang="bn-BD" dirty="0" smtClean="0"/>
          </a:p>
          <a:p>
            <a:r>
              <a:rPr lang="bn-BD" sz="1050" dirty="0" smtClean="0"/>
              <a:t>কংগ্রেসে যোগদান(১৯২১)</a:t>
            </a:r>
          </a:p>
          <a:p>
            <a:r>
              <a:rPr lang="bn-BD" sz="1050" dirty="0" smtClean="0"/>
              <a:t>হাওড়া জেলা কংগ্রেসের সভাপতি</a:t>
            </a:r>
          </a:p>
          <a:p>
            <a:r>
              <a:rPr lang="bn-BD" sz="1050" dirty="0" smtClean="0"/>
              <a:t>নির্বাচিত হন। অসহযোগ আন্দোলন,</a:t>
            </a:r>
          </a:p>
          <a:p>
            <a:r>
              <a:rPr lang="bn-BD" sz="1050" dirty="0" smtClean="0"/>
              <a:t>চরকা,খদ্দর প্রচারে তিনি সক্রিয় অংশগ্রহণ করেন। </a:t>
            </a:r>
            <a:endParaRPr lang="en-US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914400" y="1752600"/>
            <a:ext cx="2362200" cy="938719"/>
          </a:xfrm>
          <a:prstGeom prst="rect">
            <a:avLst/>
          </a:prstGeom>
          <a:noFill/>
          <a:ln w="31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BD" sz="1600" dirty="0" smtClean="0"/>
              <a:t>           </a:t>
            </a:r>
            <a:r>
              <a:rPr lang="bn-BD" sz="1400" dirty="0" smtClean="0"/>
              <a:t>মৃত্যুঃ</a:t>
            </a:r>
            <a:endParaRPr lang="bn-BD" sz="1600" dirty="0" smtClean="0"/>
          </a:p>
          <a:p>
            <a:r>
              <a:rPr lang="bn-BD" sz="900" dirty="0" smtClean="0"/>
              <a:t>১৯৩৮,১৬জানুয়ারী </a:t>
            </a:r>
          </a:p>
          <a:p>
            <a:r>
              <a:rPr lang="bn-BD" sz="900" dirty="0" smtClean="0"/>
              <a:t>যৎকৃতে ক্যানসার  পাকস্থলীতে </a:t>
            </a:r>
          </a:p>
          <a:p>
            <a:r>
              <a:rPr lang="bn-BD" sz="900" dirty="0" smtClean="0"/>
              <a:t>পচন জনিত কারণে অপারেশনেরপর মৃত্যু। </a:t>
            </a:r>
            <a:r>
              <a:rPr lang="bn-BD" sz="1100" dirty="0" smtClean="0"/>
              <a:t> </a:t>
            </a:r>
            <a:endParaRPr lang="en-US" sz="1100" dirty="0"/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2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0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2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2000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20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20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20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20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2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20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20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20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20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7" dur="2000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2" dur="2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7" dur="20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20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7" dur="20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animBg="1"/>
      <p:bldP spid="13" grpId="0" build="p" animBg="1"/>
      <p:bldP spid="15" grpId="0" build="p" animBg="1"/>
      <p:bldP spid="17" grpId="0" build="p" animBg="1"/>
      <p:bldP spid="20" grpId="0" build="p" animBg="1"/>
      <p:bldP spid="21" grpId="0" build="p" animBg="1"/>
      <p:bldP spid="22" grpId="0" build="p" animBg="1"/>
      <p:bldP spid="24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91069"/>
            <a:ext cx="2971800" cy="3711053"/>
          </a:xfrm>
          <a:prstGeom prst="rect">
            <a:avLst/>
          </a:prstGeom>
        </p:spPr>
      </p:pic>
      <p:pic>
        <p:nvPicPr>
          <p:cNvPr id="3" name="Picture 2" descr="107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0" y="152400"/>
            <a:ext cx="4679623" cy="3505200"/>
          </a:xfrm>
          <a:prstGeom prst="rect">
            <a:avLst/>
          </a:prstGeom>
        </p:spPr>
      </p:pic>
      <p:pic>
        <p:nvPicPr>
          <p:cNvPr id="4" name="Picture 3" descr="105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800" y="3962400"/>
            <a:ext cx="3606668" cy="2667000"/>
          </a:xfrm>
          <a:prstGeom prst="rect">
            <a:avLst/>
          </a:prstGeom>
        </p:spPr>
      </p:pic>
    </p:spTree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1" y="405825"/>
            <a:ext cx="2895599" cy="584775"/>
          </a:xfrm>
          <a:prstGeom prst="rect">
            <a:avLst/>
          </a:prstGeom>
          <a:noFill/>
          <a:ln w="31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দলীয় কাজঃ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52400" y="2438400"/>
            <a:ext cx="883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“বিলাসীরকথাই ফলিল এবং মর্মন্তিকভাবেই সেদিন ফলিল” -  </a:t>
            </a:r>
          </a:p>
          <a:p>
            <a:r>
              <a:rPr lang="bn-BD" dirty="0" smtClean="0"/>
              <a:t> </a:t>
            </a:r>
            <a:r>
              <a:rPr lang="bn-BD" dirty="0" smtClean="0"/>
              <a:t>     ন্যাড়ার এ উক্তইটি ব্যাখ্যা কর। </a:t>
            </a:r>
            <a:endParaRPr lang="en-US" dirty="0"/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381000"/>
            <a:ext cx="2819400" cy="584775"/>
          </a:xfrm>
          <a:prstGeom prst="rect">
            <a:avLst/>
          </a:prstGeom>
          <a:noFill/>
          <a:ln w="31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মূল্যায়নঃ 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1752600"/>
            <a:ext cx="8915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১। শিকড় বিক্রিতে বিলাসীর আপত্তিছিল কেন?   </a:t>
            </a:r>
          </a:p>
          <a:p>
            <a:r>
              <a:rPr lang="bn-BD" dirty="0" smtClean="0"/>
              <a:t>২। ন্যাড়া বড় ওস্তাদ হয়েছে এ কথা কে কে </a:t>
            </a:r>
            <a:r>
              <a:rPr lang="bn-BD" smtClean="0"/>
              <a:t>বিশ্বাস করত না</a:t>
            </a:r>
            <a:r>
              <a:rPr lang="bn-BD" dirty="0" smtClean="0"/>
              <a:t>।</a:t>
            </a:r>
          </a:p>
          <a:p>
            <a:r>
              <a:rPr lang="bn-BD" dirty="0" smtClean="0"/>
              <a:t>৩। সাপ ধরার বায়না এলে বিলাসী কেন বাধা দিত। </a:t>
            </a:r>
          </a:p>
          <a:p>
            <a:r>
              <a:rPr lang="bn-BD" dirty="0" smtClean="0"/>
              <a:t>৪। গোয়ালার বাড়িতে সাপ ধরতে গিয়ে কি ঘটনা ঘটেছিল।</a:t>
            </a:r>
          </a:p>
          <a:p>
            <a:r>
              <a:rPr lang="bn-BD" dirty="0" smtClean="0"/>
              <a:t>৫। বিলাসীর কোন কথা মর্মন্তিকভাবেই ফলিল। </a:t>
            </a:r>
          </a:p>
          <a:p>
            <a:r>
              <a:rPr lang="bn-BD" dirty="0" smtClean="0"/>
              <a:t>৬। সাপ মৃত্যুঞ্জয়কে হাতের কোন পিঠে কামড় দিয়েছিল।  </a:t>
            </a:r>
          </a:p>
          <a:p>
            <a:r>
              <a:rPr lang="bn-BD" dirty="0" smtClean="0"/>
              <a:t>৭। মৃত্যুঞ্জয়ের ক্ষেত্রে বিষহরির আজ্ঞা কতটা</a:t>
            </a:r>
          </a:p>
          <a:p>
            <a:r>
              <a:rPr lang="bn-BD" dirty="0" smtClean="0"/>
              <a:t>      কাজেলেগেছি।  </a:t>
            </a:r>
          </a:p>
          <a:p>
            <a:r>
              <a:rPr lang="bn-BD" dirty="0" smtClean="0"/>
              <a:t> </a:t>
            </a:r>
            <a:r>
              <a:rPr lang="bn-BD" dirty="0" smtClean="0"/>
              <a:t>৮। বিলাসীর শেষ পরিণতি কি </a:t>
            </a:r>
            <a:r>
              <a:rPr lang="bn-BD" dirty="0" smtClean="0"/>
              <a:t>হয়েছিল। </a:t>
            </a:r>
            <a:endParaRPr lang="en-US" dirty="0"/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381000"/>
            <a:ext cx="3373039" cy="584775"/>
          </a:xfrm>
          <a:prstGeom prst="rect">
            <a:avLst/>
          </a:prstGeom>
          <a:noFill/>
          <a:ln w="3175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bn-BD" sz="3200" dirty="0" smtClean="0"/>
              <a:t>বাড়ীর কাজঃ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6200" y="1981200"/>
            <a:ext cx="88825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/>
              <a:t>বিলাসী কেন ন্যাড়াকে বলেছিল “ ঠাকুর আমার মাথার দিব্যি রইল,</a:t>
            </a:r>
          </a:p>
          <a:p>
            <a:r>
              <a:rPr lang="bn-BD" dirty="0" smtClean="0"/>
              <a:t> </a:t>
            </a:r>
            <a:r>
              <a:rPr lang="bn-BD" dirty="0" smtClean="0"/>
              <a:t>এসব আর তুমি কখন করো না” – ব্যাখা কর। </a:t>
            </a:r>
          </a:p>
        </p:txBody>
      </p:sp>
    </p:spTree>
  </p:cSld>
  <p:clrMapOvr>
    <a:masterClrMapping/>
  </p:clrMapOvr>
  <p:transition spd="med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6600" y="381000"/>
            <a:ext cx="2819399" cy="769441"/>
          </a:xfrm>
          <a:prstGeom prst="rect">
            <a:avLst/>
          </a:prstGeom>
          <a:noFill/>
          <a:ln w="31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/>
              <a:t>ধন্যবাদ </a:t>
            </a:r>
            <a:endParaRPr lang="en-US" dirty="0"/>
          </a:p>
        </p:txBody>
      </p:sp>
      <p:pic>
        <p:nvPicPr>
          <p:cNvPr id="4" name="Picture 3" descr="3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1602554"/>
            <a:ext cx="5410200" cy="4052428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379</Words>
  <Application>Microsoft Office PowerPoint</Application>
  <PresentationFormat>On-screen Show (4:3)</PresentationFormat>
  <Paragraphs>67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পরিচিতি 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সবাইকে শুভেছা </dc:title>
  <dc:creator/>
  <cp:lastModifiedBy>H</cp:lastModifiedBy>
  <cp:revision>149</cp:revision>
  <dcterms:created xsi:type="dcterms:W3CDTF">2006-08-16T00:00:00Z</dcterms:created>
  <dcterms:modified xsi:type="dcterms:W3CDTF">2013-08-14T04:50:32Z</dcterms:modified>
</cp:coreProperties>
</file>