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9" r:id="rId7"/>
    <p:sldId id="270" r:id="rId8"/>
    <p:sldId id="271" r:id="rId9"/>
    <p:sldId id="273" r:id="rId10"/>
    <p:sldId id="274" r:id="rId11"/>
    <p:sldId id="27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35D"/>
    <a:srgbClr val="C6A000"/>
    <a:srgbClr val="FF388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>
        <p:scale>
          <a:sx n="75" d="100"/>
          <a:sy n="75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4CA195-FE3A-4D63-A806-77579F2B520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F1DFC3-8951-4BBE-BE56-BF701BE49B44}">
      <dgm:prSet phldrT="[Text]"/>
      <dgm:spPr/>
      <dgm:t>
        <a:bodyPr/>
        <a:lstStyle/>
        <a:p>
          <a:r>
            <a:rPr lang="bn-BD" dirty="0" smtClean="0">
              <a:latin typeface="SolaimanLipi" pitchFamily="66" charset="0"/>
              <a:cs typeface="SolaimanLipi" pitchFamily="66" charset="0"/>
            </a:rPr>
            <a:t>নিচের ছবি দেখে বল এগুলো কিসের ছবি?</a:t>
          </a:r>
          <a:endParaRPr lang="en-US" dirty="0">
            <a:latin typeface="SolaimanLipi" pitchFamily="66" charset="0"/>
            <a:cs typeface="SolaimanLipi" pitchFamily="66" charset="0"/>
          </a:endParaRPr>
        </a:p>
      </dgm:t>
    </dgm:pt>
    <dgm:pt modelId="{E11BD019-6D0D-45C9-A8C0-35F5621D1457}" type="parTrans" cxnId="{1D5D4690-48C5-42D0-B031-2445E64F6519}">
      <dgm:prSet/>
      <dgm:spPr/>
      <dgm:t>
        <a:bodyPr/>
        <a:lstStyle/>
        <a:p>
          <a:endParaRPr lang="en-US"/>
        </a:p>
      </dgm:t>
    </dgm:pt>
    <dgm:pt modelId="{69C5394B-02A5-44C3-87BE-9E897832D00E}" type="sibTrans" cxnId="{1D5D4690-48C5-42D0-B031-2445E64F6519}">
      <dgm:prSet/>
      <dgm:spPr/>
      <dgm:t>
        <a:bodyPr/>
        <a:lstStyle/>
        <a:p>
          <a:endParaRPr lang="en-US"/>
        </a:p>
      </dgm:t>
    </dgm:pt>
    <dgm:pt modelId="{156DB478-D304-481B-82B9-475267FABFC4}" type="pres">
      <dgm:prSet presAssocID="{804CA195-FE3A-4D63-A806-77579F2B52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5227D3-6855-4D7E-99AB-381A22A80161}" type="pres">
      <dgm:prSet presAssocID="{DEF1DFC3-8951-4BBE-BE56-BF701BE49B44}" presName="parentText" presStyleLbl="node1" presStyleIdx="0" presStyleCnt="1" custScaleY="104646" custLinFactNeighborX="332" custLinFactNeighborY="-48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C72AC7-02D0-420E-9F21-74BA46D9C7D1}" type="presOf" srcId="{DEF1DFC3-8951-4BBE-BE56-BF701BE49B44}" destId="{335227D3-6855-4D7E-99AB-381A22A80161}" srcOrd="0" destOrd="0" presId="urn:microsoft.com/office/officeart/2005/8/layout/vList2"/>
    <dgm:cxn modelId="{1D5D4690-48C5-42D0-B031-2445E64F6519}" srcId="{804CA195-FE3A-4D63-A806-77579F2B5207}" destId="{DEF1DFC3-8951-4BBE-BE56-BF701BE49B44}" srcOrd="0" destOrd="0" parTransId="{E11BD019-6D0D-45C9-A8C0-35F5621D1457}" sibTransId="{69C5394B-02A5-44C3-87BE-9E897832D00E}"/>
    <dgm:cxn modelId="{4E056454-990A-4E67-8477-64D1D3E05B65}" type="presOf" srcId="{804CA195-FE3A-4D63-A806-77579F2B5207}" destId="{156DB478-D304-481B-82B9-475267FABFC4}" srcOrd="0" destOrd="0" presId="urn:microsoft.com/office/officeart/2005/8/layout/vList2"/>
    <dgm:cxn modelId="{7E1086BA-0636-437A-99ED-461EEDD4C2FA}" type="presParOf" srcId="{156DB478-D304-481B-82B9-475267FABFC4}" destId="{335227D3-6855-4D7E-99AB-381A22A8016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053E93-1104-4623-8117-B61AE4DC89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71A97CF3-6688-4FDE-A9DB-CF976A578BD6}" type="pres">
      <dgm:prSet presAssocID="{52053E93-1104-4623-8117-B61AE4DC89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62DD0BB7-5262-4118-87AB-C417AA7C493E}" type="presOf" srcId="{52053E93-1104-4623-8117-B61AE4DC890E}" destId="{71A97CF3-6688-4FDE-A9DB-CF976A578BD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227D3-6855-4D7E-99AB-381A22A80161}">
      <dsp:nvSpPr>
        <dsp:cNvPr id="0" name=""/>
        <dsp:cNvSpPr/>
      </dsp:nvSpPr>
      <dsp:spPr>
        <a:xfrm>
          <a:off x="0" y="98608"/>
          <a:ext cx="9174480" cy="12390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600" kern="1200" dirty="0" smtClean="0">
              <a:latin typeface="SolaimanLipi" pitchFamily="66" charset="0"/>
              <a:cs typeface="SolaimanLipi" pitchFamily="66" charset="0"/>
            </a:rPr>
            <a:t>নিচের ছবি দেখে বল এগুলো কিসের ছবি?</a:t>
          </a:r>
          <a:endParaRPr lang="en-US" sz="4600" kern="1200" dirty="0">
            <a:latin typeface="SolaimanLipi" pitchFamily="66" charset="0"/>
            <a:cs typeface="SolaimanLipi" pitchFamily="66" charset="0"/>
          </a:endParaRPr>
        </a:p>
      </dsp:txBody>
      <dsp:txXfrm>
        <a:off x="60485" y="159093"/>
        <a:ext cx="9053510" cy="1118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1BA17-6FB6-42D9-BDBB-1D8FF3E0FAF0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B93F9-114E-467B-8736-85B761C42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1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B93F9-114E-467B-8736-85B761C425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2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DC448-BB02-4994-9644-2A69CBB83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9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Ismatar1976@gmail.com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klahoma_ro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667000" y="-6828503"/>
            <a:ext cx="14097000" cy="13716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143000" y="381000"/>
            <a:ext cx="64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8800" dirty="0" smtClean="0">
                <a:solidFill>
                  <a:prstClr val="white"/>
                </a:solidFill>
                <a:latin typeface="SolaimanLipi" pitchFamily="66" charset="0"/>
                <a:cs typeface="SolaimanLipi" pitchFamily="66" charset="0"/>
              </a:rPr>
              <a:t>সবাইকে </a:t>
            </a:r>
            <a:r>
              <a:rPr lang="bn-BD" sz="8800" dirty="0">
                <a:solidFill>
                  <a:prstClr val="white"/>
                </a:solidFill>
                <a:latin typeface="SolaimanLipi" pitchFamily="66" charset="0"/>
                <a:cs typeface="SolaimanLipi" pitchFamily="66" charset="0"/>
              </a:rPr>
              <a:t>লাল </a:t>
            </a:r>
            <a:r>
              <a:rPr lang="bn-BD" sz="8800" dirty="0" smtClean="0">
                <a:solidFill>
                  <a:prstClr val="white"/>
                </a:solidFill>
                <a:latin typeface="SolaimanLipi" pitchFamily="66" charset="0"/>
                <a:cs typeface="SolaimanLipi" pitchFamily="66" charset="0"/>
              </a:rPr>
              <a:t>গোলাপের  </a:t>
            </a:r>
            <a:r>
              <a:rPr lang="bn-BD" sz="8800" dirty="0">
                <a:blipFill>
                  <a:blip r:embed="rId5"/>
                  <a:tile tx="0" ty="0" sx="100000" sy="100000" flip="none" algn="tl"/>
                </a:blipFill>
                <a:latin typeface="SolaimanLipi" pitchFamily="66" charset="0"/>
                <a:cs typeface="SolaimanLipi" pitchFamily="66" charset="0"/>
              </a:rPr>
              <a:t>শুভেচ্ছা। </a:t>
            </a:r>
            <a:endParaRPr lang="en-US" sz="8800" dirty="0">
              <a:blipFill>
                <a:blip r:embed="rId5"/>
                <a:tile tx="0" ty="0" sx="100000" sy="100000" flip="none" algn="tl"/>
              </a:blipFill>
              <a:latin typeface="SolaimanLipi" pitchFamily="66" charset="0"/>
              <a:cs typeface="SolaimanLip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4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3360" y="414798"/>
            <a:ext cx="8229600" cy="738664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9497" y="4916"/>
            <a:ext cx="91440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9600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     পরিচিতি</a:t>
            </a:r>
            <a:endParaRPr lang="en-US" sz="9600" dirty="0">
              <a:solidFill>
                <a:srgbClr val="00B05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498" y="1909916"/>
            <a:ext cx="9144000" cy="494808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মোছাঃ ইসমাতারা খাতুন </a:t>
            </a:r>
          </a:p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সহকারি শিক্ষিকা(কম্পিউটার)</a:t>
            </a:r>
          </a:p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বুড়িগঞ্জ উচ্চ বিদ্যালয়,শিবগঞ্জ,বগুড়া।</a:t>
            </a:r>
          </a:p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মোবাইল নং ০১৭৩১৪১১৯৫৯</a:t>
            </a:r>
          </a:p>
          <a:p>
            <a:pPr algn="ctr"/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SolaimanLipi" pitchFamily="66" charset="0"/>
                <a:cs typeface="SolaimanLipi" pitchFamily="66" charset="0"/>
              </a:rPr>
              <a:t>ই-মেইল নং </a:t>
            </a:r>
            <a:r>
              <a:rPr lang="en-US" dirty="0" smtClean="0">
                <a:solidFill>
                  <a:schemeClr val="bg1">
                    <a:lumMod val="75000"/>
                    <a:lumOff val="25000"/>
                  </a:schemeClr>
                </a:solidFill>
                <a:hlinkClick r:id="rId2"/>
              </a:rPr>
              <a:t>Ismatar1976@gmail.com</a:t>
            </a:r>
            <a:endParaRPr lang="bn-BD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bn-BD" sz="6600" dirty="0" smtClean="0">
                <a:solidFill>
                  <a:srgbClr val="C00000"/>
                </a:solidFill>
                <a:latin typeface="SolaimanLipi" pitchFamily="66" charset="0"/>
                <a:cs typeface="SolaimanLipi" pitchFamily="66" charset="0"/>
              </a:rPr>
              <a:t>৬ষ্ঠ শ্রেনিঃ বালা ১ম পত্র(গদ্য)</a:t>
            </a:r>
            <a:endParaRPr lang="bn-BD" sz="6600" dirty="0">
              <a:solidFill>
                <a:srgbClr val="C00000"/>
              </a:solidFill>
              <a:latin typeface="SolaimanLipi" pitchFamily="66" charset="0"/>
              <a:cs typeface="SolaimanLipi" pitchFamily="66" charset="0"/>
            </a:endParaRPr>
          </a:p>
          <a:p>
            <a:pPr algn="ctr"/>
            <a:endParaRPr lang="en-US" dirty="0"/>
          </a:p>
        </p:txBody>
      </p:sp>
      <p:pic>
        <p:nvPicPr>
          <p:cNvPr id="1026" name="Picture 2" descr="C:\Users\DOEL\Desktop\DSC_32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0"/>
            <a:ext cx="2651269" cy="21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80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DOEL\Desktop\pi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1" y="1657555"/>
            <a:ext cx="4611053" cy="522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\Desktop\pic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32155"/>
            <a:ext cx="4798694" cy="522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400002359"/>
              </p:ext>
            </p:extLst>
          </p:nvPr>
        </p:nvGraphicFramePr>
        <p:xfrm>
          <a:off x="-30480" y="0"/>
          <a:ext cx="917448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3199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788" y="76200"/>
            <a:ext cx="9144000" cy="2286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পাঠ ঘোষনা</a:t>
            </a:r>
          </a:p>
          <a:p>
            <a:pPr algn="ctr"/>
            <a:r>
              <a:rPr lang="bn-BD" sz="44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আজকের পাঠঃ অমর একুশে </a:t>
            </a:r>
            <a:endParaRPr lang="en-US" sz="4400" dirty="0">
              <a:solidFill>
                <a:srgbClr val="FF0000"/>
              </a:solidFill>
              <a:latin typeface="SolaimanLipi" pitchFamily="66" charset="0"/>
              <a:cs typeface="SolaimanLipi" pitchFamily="66" charset="0"/>
            </a:endParaRPr>
          </a:p>
        </p:txBody>
      </p:sp>
      <p:pic>
        <p:nvPicPr>
          <p:cNvPr id="2050" name="Picture 2" descr="C:\Users\DOEL\Desktop\pic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8" y="2362200"/>
            <a:ext cx="907681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9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6567487"/>
              </p:ext>
            </p:extLst>
          </p:nvPr>
        </p:nvGraphicFramePr>
        <p:xfrm>
          <a:off x="4648200" y="1722438"/>
          <a:ext cx="4038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9372600" cy="73914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 </a:t>
            </a:r>
            <a:r>
              <a:rPr lang="bn-BD" sz="96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শিখন </a:t>
            </a:r>
            <a:r>
              <a:rPr lang="bn-BD" sz="9600" b="1" dirty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ফল </a:t>
            </a:r>
            <a:endParaRPr lang="bn-BD" sz="9600" b="1" dirty="0" smtClean="0">
              <a:solidFill>
                <a:srgbClr val="FF0000"/>
              </a:solidFill>
              <a:latin typeface="SolaimanLipi" pitchFamily="66" charset="0"/>
              <a:cs typeface="SolaimanLipi" pitchFamily="66" charset="0"/>
            </a:endParaRPr>
          </a:p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এই </a:t>
            </a:r>
            <a:r>
              <a:rPr lang="bn-BD" sz="4000" b="1" dirty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পাঠ </a:t>
            </a:r>
            <a:r>
              <a:rPr lang="bn-BD" sz="40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শেষে শিক্ষার্থীরা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     কবি রফিকুল ইসলাম এর পরিচিতি বনর্না করতে  পারবে।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   ১৯৫২ সালের ভাষা আন্দোলন  সর্ম্পকে</a:t>
            </a:r>
            <a:r>
              <a:rPr lang="bn-BD" sz="4000" dirty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 বনর্না</a:t>
            </a:r>
            <a:r>
              <a:rPr lang="bn-BD" sz="40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করতে </a:t>
            </a:r>
            <a:r>
              <a:rPr lang="bn-BD" sz="40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পারবে।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  একুশে ফেব্রুয়ারী গুরুত্ব ব্যাখ্যা </a:t>
            </a:r>
            <a:r>
              <a:rPr lang="bn-BD" sz="4000" dirty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করতে পারবে।</a:t>
            </a:r>
          </a:p>
          <a:p>
            <a:pPr algn="ctr"/>
            <a:endParaRPr lang="bn-BD" sz="4000" dirty="0">
              <a:solidFill>
                <a:srgbClr val="FF0000"/>
              </a:solidFill>
            </a:endParaRPr>
          </a:p>
          <a:p>
            <a:pPr algn="ctr"/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0" y="5105400"/>
            <a:ext cx="83820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152400" y="2688990"/>
            <a:ext cx="68580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0" y="3952168"/>
            <a:ext cx="838200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3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rafiqul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0"/>
            <a:ext cx="2133600" cy="232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\Desktop\pi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3695700" cy="34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61535" y="105697"/>
            <a:ext cx="39624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উপস্থাপনা</a:t>
            </a:r>
            <a:endParaRPr lang="en-US" sz="7200" b="1" dirty="0">
              <a:solidFill>
                <a:srgbClr val="FF000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95700" y="2342852"/>
            <a:ext cx="5542935" cy="255454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63500" dist="25400" dir="14700000" algn="t" rotWithShape="0">
              <a:srgbClr val="000000">
                <a:alpha val="5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5"/>
                </a:solidFill>
                <a:latin typeface="SolaimanLipi" pitchFamily="66" charset="0"/>
                <a:cs typeface="SolaimanLipi" pitchFamily="66" charset="0"/>
              </a:rPr>
              <a:t>কবি রফিকুল ইসলাম</a:t>
            </a:r>
          </a:p>
          <a:p>
            <a:r>
              <a:rPr lang="bn-BD" sz="4000" dirty="0" smtClean="0">
                <a:solidFill>
                  <a:schemeClr val="accent5"/>
                </a:solidFill>
                <a:latin typeface="SolaimanLipi" pitchFamily="66" charset="0"/>
                <a:cs typeface="SolaimanLipi" pitchFamily="66" charset="0"/>
              </a:rPr>
              <a:t>জন্মঃ ১৯৩৪ খ্রিঃ</a:t>
            </a:r>
          </a:p>
          <a:p>
            <a:r>
              <a:rPr lang="bn-BD" sz="4000" dirty="0" smtClean="0">
                <a:solidFill>
                  <a:schemeClr val="accent5"/>
                </a:solidFill>
                <a:latin typeface="SolaimanLipi" pitchFamily="66" charset="0"/>
                <a:cs typeface="SolaimanLipi" pitchFamily="66" charset="0"/>
              </a:rPr>
              <a:t>১লা জানুয়ারী চাদপুর জেলার </a:t>
            </a:r>
          </a:p>
          <a:p>
            <a:r>
              <a:rPr lang="bn-BD" sz="4000" dirty="0" smtClean="0">
                <a:solidFill>
                  <a:schemeClr val="accent5"/>
                </a:solidFill>
                <a:latin typeface="SolaimanLipi" pitchFamily="66" charset="0"/>
                <a:cs typeface="SolaimanLipi" pitchFamily="66" charset="0"/>
              </a:rPr>
              <a:t>কলাকান্দা গ্রামে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33525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SolaimanLipi" pitchFamily="66" charset="0"/>
                <a:cs typeface="SolaimanLipi" pitchFamily="66" charset="0"/>
              </a:rPr>
              <a:t>উল্লেখযোগ্য গ্রন্থগুলোঃ বালাদেশের স্বাধীনতা সংগ্রাম,শহিদ মিনার,কিশোর কবি নজরুল ইত্যাদি।</a:t>
            </a:r>
          </a:p>
        </p:txBody>
      </p:sp>
    </p:spTree>
    <p:extLst>
      <p:ext uri="{BB962C8B-B14F-4D97-AF65-F5344CB8AC3E}">
        <p14:creationId xmlns:p14="http://schemas.microsoft.com/office/powerpoint/2010/main" val="363352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172" y="0"/>
            <a:ext cx="9144000" cy="6858000"/>
          </a:xfrm>
          <a:prstGeom prst="rect">
            <a:avLst/>
          </a:prstGeom>
          <a:solidFill>
            <a:srgbClr val="92D05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4700000" algn="t" rotWithShape="0">
              <a:srgbClr val="000000">
                <a:alpha val="6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endParaRPr lang="en-US" sz="2000" b="1" dirty="0" smtClean="0">
              <a:solidFill>
                <a:srgbClr val="002060"/>
              </a:solidFill>
            </a:endParaRPr>
          </a:p>
          <a:p>
            <a:pPr algn="just"/>
            <a:endParaRPr lang="bn-BD" sz="2000" b="1" dirty="0">
              <a:solidFill>
                <a:srgbClr val="002060"/>
              </a:solidFill>
            </a:endParaRPr>
          </a:p>
          <a:p>
            <a:pPr algn="just"/>
            <a:endParaRPr lang="bn-BD" sz="2000" b="1" dirty="0" smtClean="0">
              <a:solidFill>
                <a:srgbClr val="002060"/>
              </a:solidFill>
              <a:latin typeface="SolaimanLipi" pitchFamily="66" charset="0"/>
              <a:cs typeface="SolaimanLipi" pitchFamily="66" charset="0"/>
            </a:endParaRPr>
          </a:p>
          <a:p>
            <a:pPr algn="just"/>
            <a:endParaRPr lang="bn-BD" sz="2000" b="1" dirty="0" smtClean="0">
              <a:solidFill>
                <a:srgbClr val="7030A0"/>
              </a:solidFill>
              <a:latin typeface="SolaimanLipi" pitchFamily="66" charset="0"/>
              <a:cs typeface="SolaimanLipi" pitchFamily="66" charset="0"/>
            </a:endParaRPr>
          </a:p>
          <a:p>
            <a:pPr algn="just"/>
            <a:endParaRPr lang="bn-BD" sz="2000" b="1" dirty="0" smtClean="0">
              <a:solidFill>
                <a:srgbClr val="7030A0"/>
              </a:solidFill>
              <a:latin typeface="SolaimanLipi" pitchFamily="66" charset="0"/>
              <a:cs typeface="SolaimanLipi" pitchFamily="66" charset="0"/>
            </a:endParaRPr>
          </a:p>
          <a:p>
            <a:pPr algn="just"/>
            <a:r>
              <a:rPr lang="bn-BD" sz="2000" b="1" dirty="0" smtClean="0">
                <a:solidFill>
                  <a:srgbClr val="7030A0"/>
                </a:solidFill>
                <a:latin typeface="SolaimanLipi" pitchFamily="66" charset="0"/>
                <a:cs typeface="SolaimanLipi" pitchFamily="66" charset="0"/>
              </a:rPr>
              <a:t>১৯৫২ সালের ২৬শে জানুয়ারী খাজা নাজিমউদ্দিন ঘোষণা করেছিলেন যে,উর্দুই হবে পাকিস্তানের একমাত্র রাষ্ট্রভাষা। ফলে ছাত্র সমাজ প্রতিবাদে ফেটে পড়ে এবং ৩০শে জানুয়ারী ঢাকায় ছাত্র-ধর্মঘট পালিত হয়।</a:t>
            </a:r>
            <a:endParaRPr lang="bn-BD" sz="2000" b="1" dirty="0">
              <a:solidFill>
                <a:srgbClr val="7030A0"/>
              </a:solidFill>
              <a:latin typeface="SolaimanLipi" pitchFamily="66" charset="0"/>
              <a:cs typeface="SolaimanLipi" pitchFamily="66" charset="0"/>
            </a:endParaRPr>
          </a:p>
          <a:p>
            <a:pPr algn="just"/>
            <a:endParaRPr lang="bn-BD" sz="2400" b="1" dirty="0" smtClean="0">
              <a:solidFill>
                <a:srgbClr val="0070C0"/>
              </a:solidFill>
            </a:endParaRPr>
          </a:p>
          <a:p>
            <a:pPr algn="just"/>
            <a:endParaRPr lang="en-US" sz="2000" b="1" dirty="0" smtClean="0">
              <a:solidFill>
                <a:srgbClr val="0070C0"/>
              </a:solidFill>
            </a:endParaRPr>
          </a:p>
          <a:p>
            <a:pPr algn="just"/>
            <a:endParaRPr lang="en-US" sz="2000" b="1" dirty="0">
              <a:solidFill>
                <a:srgbClr val="0070C0"/>
              </a:solidFill>
            </a:endParaRPr>
          </a:p>
          <a:p>
            <a:pPr algn="just"/>
            <a:endParaRPr lang="en-US" sz="2000" b="1" dirty="0" smtClean="0">
              <a:solidFill>
                <a:srgbClr val="0070C0"/>
              </a:solidFill>
            </a:endParaRPr>
          </a:p>
          <a:p>
            <a:pPr algn="just"/>
            <a:endParaRPr lang="en-US" sz="2000" b="1" dirty="0">
              <a:solidFill>
                <a:srgbClr val="0070C0"/>
              </a:solidFill>
            </a:endParaRPr>
          </a:p>
          <a:p>
            <a:pPr algn="just"/>
            <a:endParaRPr lang="en-US" sz="2000" b="1" dirty="0" smtClean="0">
              <a:solidFill>
                <a:srgbClr val="0070C0"/>
              </a:solidFill>
            </a:endParaRPr>
          </a:p>
          <a:p>
            <a:pPr algn="just"/>
            <a:endParaRPr lang="en-US" sz="2000" b="1" dirty="0">
              <a:solidFill>
                <a:srgbClr val="0070C0"/>
              </a:solidFill>
            </a:endParaRPr>
          </a:p>
          <a:p>
            <a:pPr algn="just"/>
            <a:endParaRPr lang="en-US" sz="2000" b="1" dirty="0" smtClean="0">
              <a:solidFill>
                <a:srgbClr val="0070C0"/>
              </a:solidFill>
            </a:endParaRPr>
          </a:p>
          <a:p>
            <a:pPr algn="just"/>
            <a:endParaRPr lang="en-US" sz="2000" b="1" dirty="0" smtClean="0">
              <a:solidFill>
                <a:srgbClr val="0070C0"/>
              </a:solidFill>
            </a:endParaRPr>
          </a:p>
          <a:p>
            <a:pPr algn="just"/>
            <a:r>
              <a:rPr lang="bn-BD" sz="2000" b="1" dirty="0" smtClean="0">
                <a:solidFill>
                  <a:srgbClr val="0070C0"/>
                </a:solidFill>
                <a:latin typeface="SolaimanLipi" pitchFamily="66" charset="0"/>
                <a:cs typeface="SolaimanLipi" pitchFamily="66" charset="0"/>
              </a:rPr>
              <a:t>৪ঠা ফেব্রয়ারী পুনরায় ছাত্রধর্মঘট পালিত হয়। এবং সিদ্ধান্ত হয় য়ে ২১ শে ফেব্রয়ারী  রাষ্ট্রভাষা হিসাবে পালিত হবে। ২০শে ফেব্রয়ারী  নুরুল আমিন সরকার ঢাকায় ১৪৪ধারা জারি করে।</a:t>
            </a:r>
            <a:endParaRPr lang="en-US" sz="2000" b="1" dirty="0">
              <a:solidFill>
                <a:srgbClr val="0070C0"/>
              </a:solidFill>
              <a:latin typeface="SolaimanLipi" pitchFamily="66" charset="0"/>
              <a:cs typeface="SolaimanLipi" pitchFamily="66" charset="0"/>
            </a:endParaRPr>
          </a:p>
        </p:txBody>
      </p:sp>
      <p:pic>
        <p:nvPicPr>
          <p:cNvPr id="1026" name="Picture 2" descr="C:\Users\DOEL\Desktop\ka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400"/>
            <a:ext cx="1617133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\Desktop\sha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602" y="2971800"/>
            <a:ext cx="336912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61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9700"/>
            <a:ext cx="9144000" cy="6629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C:\Users\DOEL\Desktop\webdown\images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44958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\Desktop\pic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" y="3355975"/>
            <a:ext cx="4433888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572000" y="304800"/>
            <a:ext cx="4572000" cy="2667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১৪৪ ধারা ভঙ্গ করে ছাত্র সমাজ রাজপথে মিছিল বের করে।</a:t>
            </a:r>
            <a:endParaRPr lang="en-US" sz="3200" b="1" dirty="0">
              <a:solidFill>
                <a:srgbClr val="FF000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3314700"/>
            <a:ext cx="4572000" cy="35433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পুলিশ মিছিলে গুলি চালায় এতে সালাম,রফিক,শফিক, বরকত নাম না জানা আর অনেকে শহীদ হয় ।</a:t>
            </a:r>
            <a:endParaRPr lang="en-US" sz="3200" b="1" dirty="0">
              <a:solidFill>
                <a:srgbClr val="FF0000"/>
              </a:solidFill>
              <a:latin typeface="SolaimanLipi" pitchFamily="66" charset="0"/>
              <a:cs typeface="SolaimanLip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17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8900" y="0"/>
            <a:ext cx="9144000" cy="1447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9600" dirty="0" smtClean="0">
                <a:solidFill>
                  <a:srgbClr val="002060"/>
                </a:solidFill>
                <a:latin typeface="SolaimanLipi" pitchFamily="66" charset="0"/>
                <a:cs typeface="SolaimanLipi" pitchFamily="66" charset="0"/>
              </a:rPr>
              <a:t>দলীয় কাজ</a:t>
            </a:r>
            <a:endParaRPr lang="en-US" sz="9600" dirty="0">
              <a:solidFill>
                <a:srgbClr val="00206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810000"/>
            <a:ext cx="9232900" cy="304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খ-গ্রুপ</a:t>
            </a:r>
          </a:p>
          <a:p>
            <a:pPr algn="ctr"/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“অমর একুশে” প্রবন্ধে </a:t>
            </a:r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ভাষা আন্দোলনের</a:t>
            </a:r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 সঙ্গে</a:t>
            </a:r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 </a:t>
            </a:r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জড়িত ব্যক্তিদের পরিচয় লিখ?</a:t>
            </a:r>
          </a:p>
          <a:p>
            <a:pPr algn="ctr"/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00" y="1447800"/>
            <a:ext cx="9182100" cy="2362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SolaimanLipi" pitchFamily="66" charset="0"/>
                <a:cs typeface="SolaimanLipi" pitchFamily="66" charset="0"/>
              </a:rPr>
              <a:t>ক-গ্রুপ</a:t>
            </a:r>
          </a:p>
          <a:p>
            <a:pPr algn="ctr"/>
            <a:r>
              <a:rPr lang="bn-BD" sz="2800" b="1" dirty="0" smtClean="0">
                <a:solidFill>
                  <a:srgbClr val="00B050"/>
                </a:solidFill>
                <a:latin typeface="SolaimanLipi" pitchFamily="66" charset="0"/>
                <a:cs typeface="SolaimanLipi" pitchFamily="66" charset="0"/>
              </a:rPr>
              <a:t>ভাষা আন্দোলন নিয়ে রচিত ১০ টি  গ্রন্থের তালিকা প্রনয়ন  কর। তালিকায় লেখকের নাম,গ্রন্থের নাম,উল্লেখ কর?</a:t>
            </a:r>
            <a:endParaRPr lang="en-US" sz="2800" b="1" dirty="0">
              <a:solidFill>
                <a:srgbClr val="00B050"/>
              </a:solidFill>
              <a:latin typeface="SolaimanLipi" pitchFamily="66" charset="0"/>
              <a:cs typeface="SolaimanLipi" pitchFamily="66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4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5400"/>
            <a:ext cx="9144000" cy="1066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6A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600" b="1" dirty="0" smtClean="0">
                <a:solidFill>
                  <a:srgbClr val="10035D"/>
                </a:solidFill>
                <a:latin typeface="SolaimanLipi" pitchFamily="66" charset="0"/>
                <a:cs typeface="SolaimanLipi" pitchFamily="66" charset="0"/>
              </a:rPr>
              <a:t>মূল্যায়ন</a:t>
            </a:r>
            <a:endParaRPr lang="en-US" sz="6600" b="1" dirty="0">
              <a:solidFill>
                <a:srgbClr val="10035D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25400" y="996950"/>
            <a:ext cx="9118600" cy="5600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dirty="0" smtClean="0">
                <a:solidFill>
                  <a:srgbClr val="FF388C"/>
                </a:solidFill>
                <a:latin typeface="SolaimanLipi" pitchFamily="66" charset="0"/>
                <a:cs typeface="SolaimanLipi" pitchFamily="66" charset="0"/>
              </a:rPr>
              <a:t> </a:t>
            </a:r>
            <a:r>
              <a:rPr lang="bn-BD" sz="5400" dirty="0" smtClean="0">
                <a:solidFill>
                  <a:srgbClr val="FF388C"/>
                </a:solidFill>
                <a:latin typeface="SolaimanLipi" pitchFamily="66" charset="0"/>
                <a:cs typeface="SolaimanLipi" pitchFamily="66" charset="0"/>
              </a:rPr>
              <a:t>একুশে ফেব্রুয়ারী কি?</a:t>
            </a:r>
          </a:p>
          <a:p>
            <a:pPr algn="ctr"/>
            <a:r>
              <a:rPr lang="bn-BD" sz="5400" dirty="0" smtClean="0">
                <a:solidFill>
                  <a:srgbClr val="FF388C"/>
                </a:solidFill>
                <a:latin typeface="SolaimanLipi" pitchFamily="66" charset="0"/>
                <a:cs typeface="SolaimanLipi" pitchFamily="66" charset="0"/>
              </a:rPr>
              <a:t>ভাষা আন্দোলন কি?</a:t>
            </a:r>
          </a:p>
          <a:p>
            <a:pPr algn="ctr"/>
            <a:r>
              <a:rPr lang="bn-BD" sz="5400" dirty="0" smtClean="0">
                <a:solidFill>
                  <a:srgbClr val="FF388C"/>
                </a:solidFill>
                <a:latin typeface="SolaimanLipi" pitchFamily="66" charset="0"/>
                <a:cs typeface="SolaimanLipi" pitchFamily="66" charset="0"/>
              </a:rPr>
              <a:t>       শহিদ মিনারের স্থপতি কে?</a:t>
            </a:r>
            <a:endParaRPr lang="en-US" sz="5400" dirty="0">
              <a:solidFill>
                <a:srgbClr val="FF388C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813816" y="2810764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762508" y="3567684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858520" y="4484116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8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877812" cy="2590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8000" b="1" dirty="0" smtClean="0">
                <a:solidFill>
                  <a:srgbClr val="92D050"/>
                </a:solidFill>
                <a:latin typeface="SolaimanLipi" pitchFamily="66" charset="0"/>
                <a:cs typeface="SolaimanLipi" pitchFamily="66" charset="0"/>
              </a:rPr>
              <a:t>বাড়ির কাজ</a:t>
            </a:r>
            <a:endParaRPr lang="en-US" sz="8000" b="1" dirty="0">
              <a:solidFill>
                <a:srgbClr val="92D050"/>
              </a:solidFill>
              <a:latin typeface="SolaimanLipi" pitchFamily="66" charset="0"/>
              <a:cs typeface="SolaimanLipi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914400"/>
            <a:ext cx="1524000" cy="1447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6877812" y="0"/>
            <a:ext cx="2093976" cy="9144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391400" y="1638300"/>
            <a:ext cx="304800" cy="533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204200" y="1181100"/>
            <a:ext cx="228600" cy="381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2590800"/>
            <a:ext cx="9144000" cy="4343400"/>
          </a:xfrm>
          <a:prstGeom prst="rect">
            <a:avLst/>
          </a:prstGeom>
          <a:solidFill>
            <a:srgbClr val="C6A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4800" b="1" dirty="0">
                <a:solidFill>
                  <a:srgbClr val="10035D"/>
                </a:solidFill>
                <a:latin typeface="SolaimanLipi" pitchFamily="66" charset="0"/>
                <a:cs typeface="SolaimanLipi" pitchFamily="66" charset="0"/>
              </a:rPr>
              <a:t>“অমর একুশে” </a:t>
            </a:r>
            <a:r>
              <a:rPr lang="bn-BD" sz="4800" b="1" dirty="0" smtClean="0">
                <a:solidFill>
                  <a:srgbClr val="10035D"/>
                </a:solidFill>
                <a:latin typeface="SolaimanLipi" pitchFamily="66" charset="0"/>
                <a:cs typeface="SolaimanLipi" pitchFamily="66" charset="0"/>
              </a:rPr>
              <a:t>প্রবন্ধে কিসের প্রতি ইঙ্গিত করা হয়েছে  —বর্ণনা দাও?</a:t>
            </a:r>
            <a:endParaRPr lang="en-US" sz="4800" b="1" dirty="0">
              <a:solidFill>
                <a:srgbClr val="10035D"/>
              </a:solidFill>
              <a:latin typeface="SolaimanLipi" pitchFamily="66" charset="0"/>
              <a:cs typeface="SolaimanLip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8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362200"/>
            <a:ext cx="7086600" cy="37242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latin typeface="SutonnyEMJ" pitchFamily="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latin typeface="SutonnyEMJ" pitchFamily="2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latin typeface="SutonnyEMJ" pitchFamily="2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4800" b="1" dirty="0" smtClean="0">
              <a:solidFill>
                <a:srgbClr val="FF0000"/>
              </a:solidFill>
              <a:latin typeface="SutonnyEMJ" pitchFamily="2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4800" b="1" dirty="0" smtClean="0">
              <a:solidFill>
                <a:srgbClr val="FF0000"/>
              </a:solidFill>
              <a:latin typeface="SutonnyEMJ" pitchFamily="2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SutonnyEMJ" pitchFamily="2" charset="0"/>
              </a:rPr>
              <a:t> </a:t>
            </a:r>
          </a:p>
        </p:txBody>
      </p:sp>
      <p:pic>
        <p:nvPicPr>
          <p:cNvPr id="1026" name="Picture 2" descr="C:\Users\DOEL\Desktop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400" y="-304800"/>
            <a:ext cx="15621000" cy="890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3733800"/>
            <a:ext cx="7315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5000" b="1" dirty="0" smtClean="0">
                <a:solidFill>
                  <a:srgbClr val="FF0000"/>
                </a:solidFill>
              </a:rPr>
              <a:t>ধন্যবাদ</a:t>
            </a:r>
            <a:endParaRPr lang="en-US" sz="15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22289"/>
      </p:ext>
    </p:extLst>
  </p:cSld>
  <p:clrMapOvr>
    <a:masterClrMapping/>
  </p:clrMapOvr>
  <p:transition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>
    <a:spDef>
      <a:spPr>
        <a:blipFill>
          <a:blip xmlns:r="http://schemas.openxmlformats.org/officeDocument/2006/relationships" r:embed="rId2"/>
          <a:tile tx="0" ty="0" sx="100000" sy="100000" flip="none" algn="tl"/>
        </a:blip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1254</TotalTime>
  <Words>254</Words>
  <Application>Microsoft Office PowerPoint</Application>
  <PresentationFormat>On-screen Show (4:3)</PresentationFormat>
  <Paragraphs>59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Verve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232</cp:revision>
  <dcterms:created xsi:type="dcterms:W3CDTF">2006-08-16T00:00:00Z</dcterms:created>
  <dcterms:modified xsi:type="dcterms:W3CDTF">2013-08-12T05:22:27Z</dcterms:modified>
</cp:coreProperties>
</file>