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8" r:id="rId3"/>
    <p:sldId id="257" r:id="rId4"/>
    <p:sldId id="259" r:id="rId5"/>
    <p:sldId id="260" r:id="rId6"/>
    <p:sldId id="274" r:id="rId7"/>
    <p:sldId id="276" r:id="rId8"/>
    <p:sldId id="262" r:id="rId9"/>
    <p:sldId id="263" r:id="rId10"/>
    <p:sldId id="275" r:id="rId11"/>
    <p:sldId id="264" r:id="rId12"/>
    <p:sldId id="265" r:id="rId13"/>
    <p:sldId id="278" r:id="rId14"/>
    <p:sldId id="279" r:id="rId15"/>
    <p:sldId id="280" r:id="rId16"/>
    <p:sldId id="281" r:id="rId17"/>
    <p:sldId id="284" r:id="rId18"/>
    <p:sldId id="282" r:id="rId19"/>
    <p:sldId id="283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CC3300"/>
    <a:srgbClr val="0033CC"/>
    <a:srgbClr val="CC00CC"/>
    <a:srgbClr val="008000"/>
    <a:srgbClr val="009900"/>
    <a:srgbClr val="00CC66"/>
    <a:srgbClr val="FF3399"/>
    <a:srgbClr val="B3B6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D2BE7-2E97-4988-B125-2CD968AA4572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A250C-BE7A-4887-8C1A-C6BC2D2EE2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600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A250C-BE7A-4887-8C1A-C6BC2D2EE26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A250C-BE7A-4887-8C1A-C6BC2D2EE26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80000"/>
                <a:satMod val="300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B3B6DB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ndex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52400"/>
            <a:ext cx="7902755" cy="6477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14600" y="3962400"/>
            <a:ext cx="3810000" cy="1446550"/>
          </a:xfrm>
          <a:prstGeom prst="rect">
            <a:avLst/>
          </a:prstGeom>
          <a:solidFill>
            <a:srgbClr val="002060"/>
          </a:solidFill>
          <a:ln w="38100">
            <a:solidFill>
              <a:srgbClr val="00CC66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990600"/>
            <a:ext cx="8458200" cy="1200329"/>
          </a:xfrm>
          <a:prstGeom prst="rect">
            <a:avLst/>
          </a:prstGeom>
          <a:solidFill>
            <a:srgbClr val="00CC66"/>
          </a:solidFill>
          <a:ln w="5715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সিলিকনের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তিন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যোজী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পরমাণু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অ্যালুমিনিয়াম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সামান্য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পরিমাণ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)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খাদ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মেশালে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smtClean="0">
                <a:latin typeface="NikoshBAN" pitchFamily="2" charset="0"/>
                <a:cs typeface="NikoshBAN" pitchFamily="2" charset="0"/>
              </a:rPr>
              <a:t>তৈরি </a:t>
            </a:r>
            <a:r>
              <a:rPr lang="en-US" sz="3600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990600"/>
            <a:ext cx="5715000" cy="5029200"/>
          </a:xfrm>
          <a:prstGeom prst="rect">
            <a:avLst/>
          </a:prstGeom>
          <a:noFill/>
          <a:ln w="76200">
            <a:solidFill>
              <a:srgbClr val="C000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</p:pic>
      <p:sp>
        <p:nvSpPr>
          <p:cNvPr id="2" name="TextBox 1"/>
          <p:cNvSpPr txBox="1"/>
          <p:nvPr/>
        </p:nvSpPr>
        <p:spPr>
          <a:xfrm>
            <a:off x="375194" y="152400"/>
            <a:ext cx="8464006" cy="707886"/>
          </a:xfrm>
          <a:prstGeom prst="rect">
            <a:avLst/>
          </a:prstGeom>
          <a:solidFill>
            <a:srgbClr val="CC00CC"/>
          </a:solidFill>
          <a:ln w="5715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তিন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যোজী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পরমাণুর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তে পারবে?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063240" y="2987040"/>
            <a:ext cx="182880" cy="18288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895600" y="32004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Si</a:t>
            </a:r>
            <a:endParaRPr lang="en-US" sz="36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04800" y="6096000"/>
            <a:ext cx="5715000" cy="707886"/>
          </a:xfrm>
          <a:prstGeom prst="rect">
            <a:avLst/>
          </a:prstGeom>
          <a:solidFill>
            <a:srgbClr val="CC00CC"/>
          </a:solidFill>
          <a:ln w="5715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সিলিকনের</a:t>
            </a:r>
            <a:r>
              <a:rPr lang="en-US" sz="400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আনবিক </a:t>
            </a:r>
            <a:r>
              <a:rPr lang="en-US" sz="400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গঠন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19400" y="30480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Al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162800" y="2554069"/>
            <a:ext cx="1447800" cy="646331"/>
          </a:xfrm>
          <a:prstGeom prst="rect">
            <a:avLst/>
          </a:prstGeom>
          <a:solidFill>
            <a:schemeClr val="accent1"/>
          </a:solidFill>
          <a:ln w="5715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হোল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Bent-Up Arrow 10"/>
          <p:cNvSpPr/>
          <p:nvPr/>
        </p:nvSpPr>
        <p:spPr>
          <a:xfrm rot="10800000">
            <a:off x="3124200" y="2819399"/>
            <a:ext cx="4038600" cy="152400"/>
          </a:xfrm>
          <a:prstGeom prst="bent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581400" y="3474720"/>
            <a:ext cx="274320" cy="18288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514600" y="3474720"/>
            <a:ext cx="274320" cy="18288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048000" y="3931920"/>
            <a:ext cx="274320" cy="18288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 rot="19630726">
            <a:off x="2609122" y="1972069"/>
            <a:ext cx="235846" cy="1099797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 rot="13384919">
            <a:off x="3761376" y="3840835"/>
            <a:ext cx="1091956" cy="276631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>
          <a:xfrm rot="13714818">
            <a:off x="3095481" y="4472723"/>
            <a:ext cx="1295400" cy="30480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 rot="2992567">
            <a:off x="1548014" y="2774146"/>
            <a:ext cx="1219200" cy="30480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04800" y="6096000"/>
            <a:ext cx="5715000" cy="707886"/>
          </a:xfrm>
          <a:prstGeom prst="rect">
            <a:avLst/>
          </a:prstGeom>
          <a:solidFill>
            <a:schemeClr val="tx2"/>
          </a:solidFill>
          <a:ln w="5715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cs typeface="NikoshBAN" pitchFamily="2" charset="0"/>
              </a:rPr>
              <a:t>P-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টাইপ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অর্ধপরিবাহীর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গঠন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Bent-Up Arrow 23"/>
          <p:cNvSpPr/>
          <p:nvPr/>
        </p:nvSpPr>
        <p:spPr>
          <a:xfrm rot="10800000" flipV="1">
            <a:off x="3048000" y="3657600"/>
            <a:ext cx="4038600" cy="219648"/>
          </a:xfrm>
          <a:prstGeom prst="bent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7162800" y="3447871"/>
            <a:ext cx="1447800" cy="1200329"/>
          </a:xfrm>
          <a:prstGeom prst="rect">
            <a:avLst/>
          </a:prstGeom>
          <a:solidFill>
            <a:schemeClr val="accent1"/>
          </a:solidFill>
          <a:ln w="57150">
            <a:solidFill>
              <a:srgbClr val="CC00CC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গ্রাহক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পরমাণু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62800" y="5334000"/>
            <a:ext cx="1447800" cy="646331"/>
          </a:xfrm>
          <a:prstGeom prst="rect">
            <a:avLst/>
          </a:prstGeom>
          <a:solidFill>
            <a:srgbClr val="009900"/>
          </a:solidFill>
          <a:ln w="57150">
            <a:solidFill>
              <a:srgbClr val="0033CC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ডোপায়ন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6096000" y="5334000"/>
            <a:ext cx="990600" cy="685800"/>
          </a:xfrm>
          <a:prstGeom prst="rightArrow">
            <a:avLst/>
          </a:prstGeom>
          <a:solidFill>
            <a:srgbClr val="009900"/>
          </a:solidFill>
          <a:ln w="57150">
            <a:solidFill>
              <a:srgbClr val="0033CC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81000" y="228600"/>
            <a:ext cx="8458200" cy="584775"/>
          </a:xfrm>
          <a:prstGeom prst="rect">
            <a:avLst/>
          </a:prstGeom>
          <a:solidFill>
            <a:srgbClr val="00CC66"/>
          </a:solidFill>
          <a:ln w="5715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সিলিকনের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অ্যালুমিনিয়াম মেশানোর পদ্ধতি দেখানো হচ্ছে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…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2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2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1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5" dur="2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2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" dur="2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2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9" dur="3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3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3" dur="3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3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7" dur="3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3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xit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5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2" grpId="0" animBg="1"/>
      <p:bldP spid="15" grpId="0" animBg="1"/>
      <p:bldP spid="15" grpId="1" animBg="1"/>
      <p:bldP spid="16" grpId="0"/>
      <p:bldP spid="16" grpId="1"/>
      <p:bldP spid="17" grpId="0" animBg="1"/>
      <p:bldP spid="17" grpId="1" animBg="1"/>
      <p:bldP spid="18" grpId="0"/>
      <p:bldP spid="22" grpId="0" animBg="1"/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20" grpId="0" animBg="1"/>
      <p:bldP spid="20" grpId="1" animBg="1"/>
      <p:bldP spid="20" grpId="2" animBg="1"/>
      <p:bldP spid="20" grpId="3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19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images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8608594" cy="5638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71600" y="130314"/>
            <a:ext cx="5715000" cy="707886"/>
          </a:xfrm>
          <a:prstGeom prst="rect">
            <a:avLst/>
          </a:prstGeom>
          <a:solidFill>
            <a:srgbClr val="CC00CC"/>
          </a:solidFill>
          <a:ln w="5715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P – 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টাইপ অর্ধপরিবাহী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992380" y="3763780"/>
            <a:ext cx="274320" cy="27432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57150"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992880" y="3733800"/>
            <a:ext cx="274320" cy="274320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2.5E-6 0.02081 C -0.00295 0.03168 -0.00121 0.0252 -0.00486 0.04046 C -0.00607 0.04555 -0.01475 0.04902 -0.01475 0.04925 C -0.01718 0.05827 -0.01996 0.06127 -0.02465 0.06867 C -0.03298 0.08185 -0.03993 0.09387 -0.05087 0.10381 C -0.05503 0.11191 -0.06198 0.11584 -0.06892 0.11907 C -0.07326 0.12485 -0.07795 0.12855 -0.08368 0.13202 C -0.0868 0.13387 -0.0934 0.13642 -0.0934 0.13665 C -0.10364 0.12948 -0.11041 0.11861 -0.11979 0.11029 C -0.12066 0.10821 -0.12135 0.10543 -0.12291 0.10381 C -0.12604 0.10035 -0.13281 0.09503 -0.13281 0.09526 C -0.14218 0.0763 -0.12986 0.0978 -0.14097 0.08624 C -0.14271 0.08462 -0.14305 0.08185 -0.14444 0.07977 C -0.14843 0.07306 -0.15208 0.06682 -0.15746 0.0622 C -0.16128 0.0548 -0.16614 0.05179 -0.17048 0.04485 C -0.17743 0.03376 -0.16962 0.04185 -0.17864 0.03376 C -0.17968 0.03168 -0.18055 0.02913 -0.18194 0.02728 C -0.18333 0.02543 -0.18559 0.02497 -0.18698 0.02289 C -0.20034 0.00254 -0.18715 0.01549 -0.19843 0.00555 C -0.19896 0.00324 -0.20104 0.00069 -0.2 -0.00116 C -0.19618 -0.00832 -0.18576 -0.01156 -0.18038 -0.01642 C -0.171 -0.03491 -0.1835 -0.01318 -0.17222 -0.0252 C -0.17066 -0.02682 -0.17031 -0.02983 -0.16892 -0.03168 C -0.16284 -0.04069 -0.15659 -0.04925 -0.14913 -0.05572 C -0.14323 -0.06798 -0.13281 -0.06636 -0.12291 -0.07098 C -0.11528 -0.08139 -0.10382 -0.08208 -0.0934 -0.08624 C -0.08993 -0.09341 -0.08559 -0.09642 -0.08194 -0.10358 C -0.0809 -0.10821 -0.07725 -0.11191 -0.07708 -0.11676 C -0.07587 -0.1385 -0.07882 -0.15838 -0.09028 -0.17364 C -0.08316 -0.18752 -0.07812 -0.19191 -0.06892 -0.20416 C -0.0618 -0.21387 -0.05607 -0.2259 -0.046 -0.23029 C -0.03038 -0.2511 -0.01371 -0.26613 -0.00173 -0.29156 C 0.00486 -0.33272 0.0658 -0.30289 0.08334 -0.30243 C 0.09011 -0.30058 0.09688 -0.30127 0.10313 -0.29804 C 0.10695 -0.29619 0.11285 -0.28925 0.11285 -0.28902 C 0.1165 -0.28231 0.1217 -0.27723 0.12448 -0.2696 C 0.12518 -0.26752 0.1257 -0.2652 0.12622 -0.26312 C 0.12674 -0.26081 0.12691 -0.2585 0.12761 -0.25642 C 0.13091 -0.2474 0.1349 -0.23861 0.13924 -0.23029 C 0.14011 -0.22844 0.13993 -0.22567 0.14097 -0.22382 C 0.14514 -0.21688 0.15365 -0.20439 0.16042 -0.19977 C 0.16528 -0.19676 0.17518 -0.1933 0.17518 -0.19306 C 0.18247 -0.18682 0.17917 -0.18798 0.18993 -0.19098 C 0.19445 -0.19214 0.2033 -0.19538 0.2033 -0.19515 C 0.20643 -0.19838 0.20972 -0.20116 0.21302 -0.20416 C 0.21476 -0.20555 0.21806 -0.20856 0.21806 -0.20832 C 0.21875 -0.21064 0.21997 -0.21318 0.22118 -0.21503 C 0.22275 -0.21688 0.225 -0.21734 0.22622 -0.21942 C 0.22726 -0.22127 0.22674 -0.22382 0.22778 -0.2259 C 0.22969 -0.23052 0.23195 -0.23468 0.2342 -0.23908 C 0.23577 -0.24185 0.23646 -0.24509 0.2375 -0.24786 C 0.23976 -0.25225 0.24427 -0.26081 0.24427 -0.26058 C 0.24584 -0.26752 0.24757 -0.28301 0.25226 -0.28717 C 0.25434 -0.28879 0.25677 -0.28832 0.25903 -0.28925 C 0.26563 -0.29179 0.27222 -0.29503 0.27865 -0.29804 C 0.28733 -0.33064 0.28091 -0.31306 0.34427 -0.30682 C 0.34653 -0.30659 0.34514 -0.30104 0.34584 -0.29804 C 0.34757 -0.28971 0.34688 -0.29225 0.35243 -0.28717 C 0.35816 -0.27538 0.35278 -0.28486 0.36233 -0.27399 C 0.36754 -0.26821 0.36962 -0.2615 0.37535 -0.25642 C 0.38299 -0.24162 0.37396 -0.25642 0.38351 -0.24786 C 0.39584 -0.23699 0.38195 -0.24393 0.39341 -0.23908 C 0.40469 -0.2289 0.4125 -0.21734 0.42622 -0.21295 C 0.43229 -0.2074 0.43907 -0.20509 0.44584 -0.20185 C 0.44184 -0.17965 0.4467 -0.14451 0.44757 -0.12324 C 0.44584 -0.11075 0.44827 -0.11098 0.44097 -0.1059 C 0.43646 -0.10266 0.42622 -0.09942 0.42622 -0.09919 C 0.41441 -0.08879 0.39427 -0.08694 0.38038 -0.08185 C 0.37118 -0.07376 0.36632 -0.0659 0.35729 -0.0578 C 0.35573 -0.05642 0.354 -0.0548 0.35243 -0.05341 C 0.35087 -0.05202 0.34757 -0.04902 0.34757 -0.04879 C 0.34167 -0.03746 0.33681 -0.02567 0.33108 -0.0141 C 0.33056 -0.01041 0.33021 -0.00671 0.32952 -0.00324 C 0.32917 -0.00093 0.32761 0.00092 0.32778 0.00324 C 0.32917 0.01988 0.33993 0.03098 0.35087 0.03607 C 0.35868 0.04647 0.36181 0.04509 0.37379 0.04694 C 0.38004 0.04971 0.38976 0.05087 0.39514 0.05572 C 0.4 0.06012 0.40417 0.06196 0.40972 0.06451 C 0.41337 0.07168 0.41771 0.07584 0.41962 0.08416 C 0.42066 0.09572 0.42049 0.11399 0.42778 0.12347 C 0.42917 0.12532 0.43125 0.12578 0.43282 0.12763 C 0.44653 0.14381 0.43716 0.13827 0.44757 0.14312 C 0.44584 0.14959 0.44236 0.16277 0.44236 0.16301 C 0.4415 0.19029 0.43872 0.19861 0.44427 0.21942 C 0.44184 0.22867 0.43646 0.23815 0.42952 0.24116 C 0.42622 0.24555 0.42344 0.25087 0.41962 0.25433 C 0.4033 0.26867 0.39375 0.26798 0.37379 0.27191 C 0.37205 0.2726 0.36545 0.27514 0.36389 0.2763 C 0.36216 0.27746 0.36094 0.27977 0.35903 0.28046 C 0.35591 0.28185 0.35243 0.28162 0.34913 0.28277 C 0.34584 0.28393 0.33924 0.28717 0.33924 0.2874 C 0.33438 0.29364 0.33264 0.29942 0.32622 0.30243 C 0.32778 0.31353 0.32743 0.31792 0.33438 0.32416 C 0.34115 0.35121 0.33889 0.33341 0.33282 0.33295 C 0.31042 0.33087 0.28802 0.33156 0.26563 0.33087 C 0.25729 0.31376 0.26806 0.33364 0.25729 0.31977 C 0.24549 0.30451 0.26285 0.32139 0.24896 0.3089 C 0.2441 0.29919 0.23455 0.28786 0.22778 0.28046 C 0.22257 0.27468 0.22032 0.26821 0.21476 0.26312 C 0.21372 0.26104 0.21302 0.25827 0.21146 0.25665 C 0.21007 0.25526 0.20782 0.25595 0.20643 0.25433 C 0.20521 0.25272 0.20573 0.24971 0.20469 0.24786 C 0.20347 0.24578 0.20157 0.24485 0.2 0.24347 C 0.19341 0.23075 0.2007 0.24185 0.18993 0.23468 C 0.17865 0.22705 0.18143 0.22682 0.17049 0.2215 C 0.16389 0.22381 0.1599 0.22682 0.154 0.23029 C 0.15087 0.23214 0.14393 0.23468 0.14393 0.23491 C 0.12917 0.24809 0.11771 0.26196 0.09983 0.26959 C 0.09514 0.27399 0.09011 0.2763 0.08507 0.28046 C 0.08056 0.28994 0.0783 0.28647 0.07379 0.29595 C 0.07309 0.30035 0.07361 0.30497 0.07205 0.3089 C 0.07118 0.31121 0.06858 0.31144 0.06719 0.31329 C 0.0658 0.31514 0.06493 0.31769 0.06389 0.31977 C 0.06337 0.32555 0.06667 0.33572 0.06233 0.33734 C 0.04757 0.34289 0.02709 0.33757 0.01146 0.33087 C 0.00486 0.32185 -0.00208 0.31445 -0.00816 0.30451 C -0.00937 0.30243 -0.01059 0.30035 -0.01146 0.29803 C -0.01232 0.29595 -0.01215 0.29341 -0.01319 0.29156 C -0.01597 0.2867 -0.01962 0.28277 -0.02291 0.27838 C -0.03437 0.26289 -0.04253 0.24416 -0.05903 0.23699 C -0.06528 0.23144 -0.07239 0.23052 -0.07864 0.2259 C -0.08212 0.22335 -0.08854 0.21734 -0.08854 0.21757 C -0.10382 0.22381 -0.11771 0.23607 -0.13142 0.24786 C -0.13871 0.25433 -0.14896 0.25595 -0.15746 0.25873 C -0.1717 0.27168 -0.18107 0.28971 -0.19514 0.30243 C -0.19687 0.30959 -0.2033 0.32208 -0.2033 0.32231 C -0.20694 0.35746 -0.20173 0.34405 -0.25416 0.33503 C -0.2559 0.3348 -0.25451 0.33017 -0.25573 0.32855 C -0.25746 0.32624 -0.26007 0.32555 -0.26232 0.32416 C -0.26771 0.31376 -0.27309 0.31214 -0.28194 0.3089 C -0.2901 0.2985 -0.30017 0.29341 -0.30816 0.28277 C -0.30625 0.27468 -0.30486 0.27584 -0.31146 0.26959 C -0.31562 0.26543 -0.32465 0.25873 -0.32465 0.25896 C -0.33403 0.24046 -0.32135 0.26335 -0.33281 0.24786 C -0.34305 0.23399 -0.32882 0.2474 -0.34097 0.23699 C -0.34843 0.22196 -0.34635 0.2289 -0.34913 0.21734 C -0.35052 0.19538 -0.35173 0.17341 -0.35416 0.15168 C -0.35278 0.13618 -0.34948 0.10335 -0.33611 0.09711 C -0.32864 0.08231 -0.31614 0.06035 -0.30173 0.0578 C -0.29514 0.05665 -0.28854 0.05642 -0.28194 0.05572 C -0.27587 0.05295 -0.27187 0.04902 -0.26562 0.04694 C -0.25434 0.03191 -0.25833 0.03884 -0.25243 0.02728 C -0.25295 0.02012 -0.25243 0.01248 -0.25416 0.00555 C -0.25712 -0.00694 -0.26771 -0.01827 -0.27552 -0.0252 C -0.27968 -0.03376 -0.28455 -0.03561 -0.29028 -0.04254 C -0.30694 -0.06266 -0.29375 -0.05017 -0.30486 -0.06012 C -0.31354 -0.07723 -0.30208 -0.05665 -0.31319 -0.07098 C -0.32083 -0.08093 -0.31163 -0.07515 -0.32135 -0.07977 C -0.32517 -0.08717 -0.32795 -0.08994 -0.33437 -0.09272 C -0.33889 -0.09665 -0.34427 -0.10081 -0.34913 -0.10358 C -0.35225 -0.10543 -0.35903 -0.10798 -0.35903 -0.10775 C -0.36007 -0.11029 -0.36198 -0.11214 -0.36232 -0.11468 C -0.36354 -0.12486 -0.35486 -0.13526 -0.35087 -0.14289 C -0.34896 -0.14682 -0.34861 -0.15168 -0.34757 -0.15607 C -0.34705 -0.15815 -0.346 -0.16254 -0.346 -0.16231 C -0.34705 -0.16486 -0.34878 -0.16671 -0.34913 -0.16925 C -0.34948 -0.17156 -0.34791 -0.17341 -0.34757 -0.17572 C -0.34687 -0.1822 -0.34861 -0.18983 -0.346 -0.19538 C -0.34409 -0.19931 -0.33941 -0.19838 -0.33611 -0.19977 C -0.32916 -0.20278 -0.32326 -0.20763 -0.31649 -0.21064 C -0.30468 -0.22104 -0.31041 -0.21827 -0.3 -0.2215 C -0.28576 -0.24116 -0.3033 -0.21896 -0.29028 -0.23029 C -0.28316 -0.23653 -0.27778 -0.24601 -0.27048 -0.25225 C -0.25833 -0.27607 -0.26371 -0.25988 -0.26562 -0.30451 C -0.24253 -0.32 -0.2125 -0.31145 -0.18854 -0.30012 C -0.18455 -0.28462 -0.18715 -0.29087 -0.18194 -0.28046 C -0.17986 -0.27145 -0.17708 -0.26821 -0.17048 -0.2652 C -0.16128 -0.25295 -0.15208 -0.24254 -0.14271 -0.23029 C -0.14097 -0.22798 -0.13958 -0.2259 -0.13767 -0.22382 C -0.13524 -0.22058 -0.12795 -0.21942 -0.12795 -0.21919 C -0.12465 -0.21642 -0.12135 -0.21364 -0.11805 -0.21064 C -0.11441 -0.20717 -0.11406 -0.19884 -0.10989 -0.19538 C -0.10816 -0.19399 -0.10677 -0.19237 -0.10503 -0.19098 C -0.10278 -0.18659 -0.09965 -0.18289 -0.09843 -0.17804 C -0.09791 -0.17572 -0.09791 -0.17295 -0.0967 -0.17133 C -0.09566 -0.16971 -0.0934 -0.16994 -0.09184 -0.16925 C -0.08975 -0.15121 -0.08819 -0.13526 -0.08698 -0.11676 C -0.08646 -0.10798 -0.08837 -0.09688 -0.08368 -0.09064 C -0.07916 -0.08462 -0.0658 -0.08278 -0.06076 -0.08185 C -0.04965 -0.07723 -0.06146 -0.08162 -0.04097 -0.07746 C -0.0335 -0.07584 -0.02673 -0.07191 -0.01962 -0.06867 C -0.01475 -0.06659 -0.00972 -0.06428 -0.00486 -0.0622 C -0.0033 -0.0615 -2.5E-6 -0.06012 -2.5E-6 -0.05988 C 0.01129 -0.04994 0.02552 -0.04647 0.03768 -0.03815 C 0.04341 -0.03422 0.04601 -0.02798 0.05243 -0.0252 C 0.05556 -0.0222 0.05903 -0.01942 0.06233 -0.01642 C 0.06389 -0.01503 0.06719 -0.01202 0.06719 -0.01179 C 0.06945 -0.00763 0.07136 -0.00324 0.07379 0.00116 C 0.07483 0.00324 0.07691 -0.00208 0.07865 -0.00324 C 0.07986 -0.00416 0.08681 -0.00694 0.08837 -0.00763 C 0.10018 -0.01804 0.09445 -0.01526 0.10486 -0.0185 C 0.10816 -0.0215 0.11146 -0.02428 0.11459 -0.02728 C 0.11615 -0.02867 0.11962 -0.03168 0.11962 -0.03145 C 0.12066 -0.03376 0.12136 -0.03653 0.12292 -0.03815 C 0.12587 -0.04162 0.13264 -0.04694 0.13264 -0.04671 C 0.14115 -0.06312 0.15139 -0.06543 0.16042 -0.07746 C 0.16389 -0.08185 0.17049 -0.09064 0.17049 -0.09041 C 0.17153 -0.09503 0.17691 -0.1022 0.17379 -0.10358 C 0.1717 -0.10428 0.16702 -0.1059 0.16875 -0.1059 C 0.17691 -0.1059 0.18872 -0.10058 0.1967 -0.09942 C 0.20174 -0.08902 0.19931 -0.09526 0.2033 -0.07977 C 0.20452 -0.07491 0.20747 -0.07098 0.20972 -0.06659 C 0.21597 -0.05341 0.21945 -0.04254 0.22952 -0.03376 C 0.24045 -0.01179 0.25209 -0.01364 0.27205 -0.01202 C 0.28386 -0.00671 0.279 -0.01017 0.28681 -0.00324 C 0.2757 0.00694 0.28091 0.00393 0.27205 0.00763 C 0.26858 0.02173 0.26702 0.03399 0.25729 0.04254 C 0.25278 0.05064 0.24497 0.06081 0.23924 0.06659 C 0.23455 0.07653 0.22847 0.08416 0.22118 0.09064 C 0.21424 0.10451 0.22222 0.09017 0.21302 0.1015 C 0.20018 0.11653 0.19532 0.12647 0.17865 0.13433 C 0.16875 0.12948 0.16441 0.11584 0.15573 0.10798 C 0.14688 0.09064 0.15851 0.11168 0.1474 0.09711 C 0.14288 0.09087 0.14011 0.08485 0.13438 0.07977 C 0.13316 0.07746 0.13264 0.07491 0.13091 0.07306 C 0.12813 0.06959 0.12136 0.06451 0.12136 0.06474 C 0.11788 0.05757 0.1132 0.05202 0.10816 0.04694 C 0.10486 0.0437 0.09809 0.03815 0.09809 0.03838 C 0.09722 0.03607 0.09636 0.03329 0.09514 0.03168 C 0.09219 0.02821 0.08507 0.02289 0.08507 0.02312 C 0.0757 0.00393 0.04861 0.01064 0.03611 0.00994 C 0.02709 0.0067 0.01754 0.00324 0.00816 0.00324 " pathEditMode="relative" rAng="0" ptsTypes="fffffffffffffffffffffffffffffffffffffffffffffffffffffffffffffffffffffffffffffffffffffffffffffffffffffffffffffffffffffffffffffffffffffffffffffffffffffffffffffffffffffffffffffffffffffffffffffffffffffffffffffffffffffffffffffA">
                                      <p:cBhvr>
                                        <p:cTn id="26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00" y="-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7" grpId="0" animBg="1"/>
      <p:bldP spid="17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09800" y="228600"/>
            <a:ext cx="4953000" cy="144655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7150">
            <a:solidFill>
              <a:srgbClr val="33CC3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8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8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2133600"/>
            <a:ext cx="7467600" cy="646331"/>
          </a:xfrm>
          <a:prstGeom prst="rect">
            <a:avLst/>
          </a:prstGeom>
          <a:solidFill>
            <a:srgbClr val="00CC66"/>
          </a:solidFill>
          <a:ln w="5715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ডোপায়ন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3219271"/>
            <a:ext cx="7467600" cy="1200329"/>
          </a:xfrm>
          <a:prstGeom prst="rect">
            <a:avLst/>
          </a:prstGeom>
          <a:solidFill>
            <a:schemeClr val="tx2"/>
          </a:solidFill>
          <a:ln w="5715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সিলিকনের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তিন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যোজী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পরমাণু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যোগ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b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তৈ</a:t>
            </a:r>
            <a:r>
              <a:rPr lang="bn-BD" sz="3600" b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রি</a:t>
            </a:r>
            <a:r>
              <a:rPr lang="en-US" sz="3600" b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4840069"/>
            <a:ext cx="7467600" cy="646331"/>
          </a:xfrm>
          <a:prstGeom prst="rect">
            <a:avLst/>
          </a:prstGeom>
          <a:solidFill>
            <a:srgbClr val="00CC66"/>
          </a:solidFill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P- 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টাইপ অর্ধপরিবাহীর হোল কোন ধর্মী? </a:t>
            </a:r>
            <a:endParaRPr lang="en-US" sz="36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5867400"/>
            <a:ext cx="7543800" cy="707886"/>
          </a:xfrm>
          <a:prstGeom prst="rect">
            <a:avLst/>
          </a:prstGeom>
          <a:solidFill>
            <a:srgbClr val="CC00CC"/>
          </a:solidFill>
          <a:ln w="5715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পাঁচ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যোজী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পরমাণুর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তে পারবে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  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4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28600"/>
            <a:ext cx="8229600" cy="144655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8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</a:t>
            </a:r>
            <a:r>
              <a:rPr lang="bn-BD" sz="8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জের উত্তর</a:t>
            </a:r>
            <a:endParaRPr lang="en-US" sz="8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2209800"/>
            <a:ext cx="8077200" cy="1323439"/>
          </a:xfrm>
          <a:prstGeom prst="rect">
            <a:avLst/>
          </a:prstGeom>
          <a:solidFill>
            <a:srgbClr val="00CC66"/>
          </a:solidFill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সিলিকনের মধ্যে নিয়ন্ত্রিত পরিমাণ খাদ (</a:t>
            </a:r>
            <a:r>
              <a:rPr lang="en-US" sz="4000" b="1" dirty="0" err="1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তিন</a:t>
            </a:r>
            <a:r>
              <a:rPr lang="bn-BD" sz="4000" b="1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/পাঁচ</a:t>
            </a:r>
            <a:r>
              <a:rPr lang="en-US" sz="4000" b="1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যোজী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পরমাণু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)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যোগ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ক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রাকে </a:t>
            </a:r>
            <a:r>
              <a:rPr lang="bn-BD" sz="4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ডোপায়ন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 বলে। </a:t>
            </a:r>
            <a:endParaRPr lang="en-US" sz="40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3864114"/>
            <a:ext cx="8001000" cy="707886"/>
          </a:xfrm>
          <a:prstGeom prst="rect">
            <a:avLst/>
          </a:prstGeom>
          <a:solidFill>
            <a:schemeClr val="tx2"/>
          </a:solidFill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P- </a:t>
            </a:r>
            <a:r>
              <a:rPr lang="bn-BD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টাইপ অর্ধপরিবাহী।</a:t>
            </a:r>
            <a:endParaRPr lang="en-US" sz="4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4876800"/>
            <a:ext cx="8001000" cy="707886"/>
          </a:xfrm>
          <a:prstGeom prst="rect">
            <a:avLst/>
          </a:prstGeom>
          <a:solidFill>
            <a:srgbClr val="00CC66"/>
          </a:solidFill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ধনাত্মক।</a:t>
            </a:r>
            <a:endParaRPr lang="en-US" sz="40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5867400"/>
            <a:ext cx="8077200" cy="707886"/>
          </a:xfrm>
          <a:prstGeom prst="rect">
            <a:avLst/>
          </a:prstGeom>
          <a:solidFill>
            <a:srgbClr val="002060"/>
          </a:solidFill>
          <a:ln w="5715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আর্সেনিক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অ্যান্টিমনি, ফসফরাস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76200"/>
            <a:ext cx="8382000" cy="1200329"/>
          </a:xfrm>
          <a:prstGeom prst="rect">
            <a:avLst/>
          </a:prstGeom>
          <a:solidFill>
            <a:srgbClr val="00CC66"/>
          </a:solidFill>
          <a:ln w="5715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সিলিকনের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পাঁচ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যোজী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পরমাণু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আর্সেনিক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সামান্য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পরিমাণ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)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খাদ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মেশালে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990600"/>
            <a:ext cx="5715000" cy="5029200"/>
          </a:xfrm>
          <a:prstGeom prst="rect">
            <a:avLst/>
          </a:prstGeom>
          <a:noFill/>
          <a:ln w="76200">
            <a:solidFill>
              <a:srgbClr val="C000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</p:pic>
      <p:sp>
        <p:nvSpPr>
          <p:cNvPr id="15" name="Oval 14"/>
          <p:cNvSpPr/>
          <p:nvPr/>
        </p:nvSpPr>
        <p:spPr>
          <a:xfrm>
            <a:off x="3063240" y="2971800"/>
            <a:ext cx="182880" cy="18288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895600" y="32004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Si</a:t>
            </a:r>
            <a:endParaRPr lang="en-US" sz="36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04800" y="6096000"/>
            <a:ext cx="5715000" cy="707886"/>
          </a:xfrm>
          <a:prstGeom prst="rect">
            <a:avLst/>
          </a:prstGeom>
          <a:solidFill>
            <a:srgbClr val="CC00CC"/>
          </a:solidFill>
          <a:ln w="5715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সিলিকনের</a:t>
            </a:r>
            <a:r>
              <a:rPr lang="en-US" sz="400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আনবিক </a:t>
            </a:r>
            <a:r>
              <a:rPr lang="en-US" sz="400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গঠন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19400" y="3102114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As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086600" y="2057400"/>
            <a:ext cx="1676400" cy="1200329"/>
          </a:xfrm>
          <a:prstGeom prst="rect">
            <a:avLst/>
          </a:prstGeom>
          <a:solidFill>
            <a:schemeClr val="accent1"/>
          </a:solidFill>
          <a:ln w="57150">
            <a:solidFill>
              <a:srgbClr val="CC00CC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 ইলেকট্রন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Bent-Up Arrow 10"/>
          <p:cNvSpPr/>
          <p:nvPr/>
        </p:nvSpPr>
        <p:spPr>
          <a:xfrm rot="10800000">
            <a:off x="3810000" y="2666999"/>
            <a:ext cx="3276600" cy="228600"/>
          </a:xfrm>
          <a:prstGeom prst="bent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581400" y="3474720"/>
            <a:ext cx="274320" cy="18288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514600" y="3474720"/>
            <a:ext cx="274320" cy="18288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048000" y="3931920"/>
            <a:ext cx="274320" cy="18288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 rot="19630726">
            <a:off x="2609122" y="1972069"/>
            <a:ext cx="235846" cy="1099797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 rot="13384919">
            <a:off x="3761376" y="3840835"/>
            <a:ext cx="1091956" cy="276631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>
          <a:xfrm rot="13714818">
            <a:off x="3095481" y="4472723"/>
            <a:ext cx="1295400" cy="30480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 rot="2992567">
            <a:off x="1548014" y="2774146"/>
            <a:ext cx="1219200" cy="30480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04800" y="6096000"/>
            <a:ext cx="5715000" cy="707886"/>
          </a:xfrm>
          <a:prstGeom prst="rect">
            <a:avLst/>
          </a:prstGeom>
          <a:solidFill>
            <a:schemeClr val="tx2"/>
          </a:solidFill>
          <a:ln w="5715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cs typeface="NikoshBAN" pitchFamily="2" charset="0"/>
              </a:rPr>
              <a:t>N-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টাইপ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অর্ধপরিবাহীর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গঠন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Bent-Up Arrow 23"/>
          <p:cNvSpPr/>
          <p:nvPr/>
        </p:nvSpPr>
        <p:spPr>
          <a:xfrm rot="10800000" flipV="1">
            <a:off x="3048000" y="3657600"/>
            <a:ext cx="4038600" cy="219648"/>
          </a:xfrm>
          <a:prstGeom prst="bent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7086600" y="3524071"/>
            <a:ext cx="1676400" cy="1200329"/>
          </a:xfrm>
          <a:prstGeom prst="rect">
            <a:avLst/>
          </a:prstGeom>
          <a:solidFill>
            <a:schemeClr val="accent1"/>
          </a:solidFill>
          <a:ln w="5715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দাতা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পরমাণু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62800" y="5334000"/>
            <a:ext cx="1447800" cy="646331"/>
          </a:xfrm>
          <a:prstGeom prst="rect">
            <a:avLst/>
          </a:prstGeom>
          <a:solidFill>
            <a:srgbClr val="009900"/>
          </a:solidFill>
          <a:ln w="57150">
            <a:solidFill>
              <a:srgbClr val="0033CC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ডোপায়ন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6096000" y="5334000"/>
            <a:ext cx="990600" cy="685800"/>
          </a:xfrm>
          <a:prstGeom prst="rightArrow">
            <a:avLst/>
          </a:prstGeom>
          <a:solidFill>
            <a:srgbClr val="009900"/>
          </a:solidFill>
          <a:ln w="57150">
            <a:solidFill>
              <a:srgbClr val="0033CC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3779520" y="2895600"/>
            <a:ext cx="182880" cy="18288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3535680" y="3032760"/>
            <a:ext cx="255382" cy="17918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Down Arrow 33"/>
          <p:cNvSpPr/>
          <p:nvPr/>
        </p:nvSpPr>
        <p:spPr>
          <a:xfrm rot="19630726">
            <a:off x="3388192" y="1972574"/>
            <a:ext cx="235846" cy="1099797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381000" y="76200"/>
            <a:ext cx="8382000" cy="584775"/>
          </a:xfrm>
          <a:prstGeom prst="rect">
            <a:avLst/>
          </a:prstGeom>
          <a:solidFill>
            <a:srgbClr val="00CC66"/>
          </a:solidFill>
          <a:ln w="5715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সিলিকনের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আর্সেনিক মেশানোর পদ্ধতি দেখানো  হচ্ছে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….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" dur="2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2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2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2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2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3" dur="3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3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" dur="3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3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1" dur="3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3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xit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1" dur="2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2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5" grpId="0" animBg="1"/>
      <p:bldP spid="15" grpId="1" animBg="1"/>
      <p:bldP spid="15" grpId="2" animBg="1"/>
      <p:bldP spid="16" grpId="0"/>
      <p:bldP spid="16" grpId="1"/>
      <p:bldP spid="17" grpId="0" animBg="1"/>
      <p:bldP spid="17" grpId="1" animBg="1"/>
      <p:bldP spid="18" grpId="0"/>
      <p:bldP spid="22" grpId="0" animBg="1"/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20" grpId="0" animBg="1"/>
      <p:bldP spid="20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19" grpId="0" animBg="1"/>
      <p:bldP spid="24" grpId="0" animBg="1"/>
      <p:bldP spid="25" grpId="0" animBg="1"/>
      <p:bldP spid="26" grpId="0" animBg="1"/>
      <p:bldP spid="27" grpId="0" animBg="1"/>
      <p:bldP spid="31" grpId="0" animBg="1"/>
      <p:bldP spid="34" grpId="2" animBg="1"/>
      <p:bldP spid="34" grpId="3" animBg="1"/>
      <p:bldP spid="3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066800"/>
            <a:ext cx="8686800" cy="5638799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</p:pic>
      <p:sp>
        <p:nvSpPr>
          <p:cNvPr id="6" name="Oval 5"/>
          <p:cNvSpPr/>
          <p:nvPr/>
        </p:nvSpPr>
        <p:spPr>
          <a:xfrm>
            <a:off x="5562600" y="2773680"/>
            <a:ext cx="137160" cy="274320"/>
          </a:xfrm>
          <a:prstGeom prst="ellipse">
            <a:avLst/>
          </a:prstGeom>
          <a:solidFill>
            <a:srgbClr val="0033CC"/>
          </a:solidFill>
          <a:ln w="381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00200" y="130314"/>
            <a:ext cx="5715000" cy="707886"/>
          </a:xfrm>
          <a:prstGeom prst="rect">
            <a:avLst/>
          </a:prstGeom>
          <a:solidFill>
            <a:srgbClr val="CC00CC"/>
          </a:solidFill>
          <a:ln w="5715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N – 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টাইপ অর্ধপরিবাহী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05 0.00947 C -0.03854 0.01687 -0.0283 0.01341 -0.05313 0.01618 C -0.06077 0.01942 -0.06615 0.02104 -0.07448 0.02265 C -0.07934 0.02497 -0.08924 0.02913 -0.08924 0.02936 C -0.0908 0.03052 -0.09236 0.03236 -0.0941 0.03352 C -0.09722 0.03537 -0.10399 0.03791 -0.10399 0.03815 C -0.10625 0.03722 -0.11007 0.03884 -0.11059 0.03583 C -0.11545 0.00878 -0.11215 -0.01966 -0.11389 -0.04717 C -0.11493 -0.06382 -0.12205 -0.06058 -0.13021 -0.06914 C -0.13507 -0.07422 -0.14028 -0.07908 -0.14497 -0.0844 C -0.15017 -0.09018 -0.15243 -0.09665 -0.15816 -0.10174 C -0.16632 -0.11862 -0.15556 -0.09827 -0.16632 -0.11261 C -0.17778 -0.12787 -0.16094 -0.11145 -0.17448 -0.1237 C -0.18333 -0.14105 -0.1717 -0.12 -0.18264 -0.13457 C -0.19358 -0.14914 -0.17778 -0.13365 -0.1908 -0.14544 C -0.21788 -0.19839 -0.28698 -0.15492 -0.33507 -0.15422 C -0.33733 -0.15353 -0.33958 -0.1533 -0.34167 -0.15191 C -0.34514 -0.1496 -0.35156 -0.14336 -0.35156 -0.14313 C -0.3592 -0.1281 -0.35486 -0.13318 -0.36302 -0.12579 C -0.3724 -0.10752 -0.35972 -0.13041 -0.37118 -0.11492 C -0.37691 -0.10729 -0.37153 -0.10868 -0.37934 -0.10405 C -0.38247 -0.1022 -0.38924 -0.09966 -0.38924 -0.09943 C -0.40903 -0.08185 -0.39219 -0.08925 -0.43507 -0.08648 C -0.44063 -0.07561 -0.44028 -0.06613 -0.43837 -0.05365 C -0.43993 -0.03214 -0.44479 -0.00509 -0.44011 0.01618 C -0.43958 0.01849 -0.43681 0.01757 -0.43507 0.01826 C -0.42743 0.0252 -0.43108 0.0282 -0.42535 0.03583 C -0.41806 0.04554 -0.3974 0.04346 -0.38924 0.04439 C -0.38125 0.05156 -0.37379 0.06034 -0.36458 0.06404 C -0.35868 0.06936 -0.35434 0.0726 -0.34983 0.08161 C -0.34879 0.08369 -0.34809 0.08647 -0.34653 0.08809 C -0.34392 0.09086 -0.33507 0.09549 -0.33177 0.09687 C -0.33229 0.11445 -0.33247 0.13179 -0.33351 0.14936 C -0.3342 0.16069 -0.34965 0.16138 -0.35642 0.16462 C -0.36129 0.17109 -0.36458 0.17479 -0.37118 0.17757 C -0.38299 0.18797 -0.39497 0.19283 -0.40886 0.19722 C -0.41059 0.19861 -0.41198 0.20046 -0.41389 0.20161 C -0.41597 0.20277 -0.41858 0.20208 -0.42031 0.20393 C -0.4217 0.20531 -0.42118 0.20832 -0.42205 0.2104 C -0.42292 0.21271 -0.42431 0.21479 -0.42535 0.21687 C -0.42413 0.23468 -0.42257 0.24485 -0.41875 0.26057 C -0.41719 0.31884 -0.42986 0.32693 -0.3974 0.33271 C -0.38767 0.33687 -0.37761 0.33502 -0.36788 0.33919 C -0.36389 0.34751 -0.35695 0.35144 -0.34983 0.35445 C -0.33993 0.36346 -0.34306 0.37017 -0.33507 0.3808 C -0.33264 0.39075 -0.33351 0.39468 -0.34011 0.40046 C -0.33507 0.41017 -0.32882 0.41063 -0.32031 0.41341 C -0.28681 0.41225 -0.1849 0.41872 -0.16302 0.40485 C -0.16059 0.39537 -0.15556 0.38797 -0.15313 0.37849 C -0.15139 0.35075 -0.15538 0.35306 -0.14011 0.33919 C -0.13472 0.33433 -0.12309 0.33294 -0.11702 0.3304 C -0.11372 0.32901 -0.10729 0.32624 -0.10729 0.32647 C -0.10677 0.32393 -0.10556 0.32184 -0.10556 0.31953 C -0.10556 0.31098 -0.11233 0.31144 -0.1007 0.31514 C -0.08715 0.32416 -0.07431 0.32994 -0.05972 0.33479 C -0.05538 0.33618 -0.05087 0.33757 -0.04653 0.33919 C -0.04323 0.34034 -0.03681 0.34358 -0.03681 0.34381 C -0.02986 0.34982 -0.02274 0.35745 -0.01875 0.36763 C -0.01806 0.36947 -0.01406 0.38936 -0.01389 0.38936 C 0.01059 0.39283 0.03524 0.39098 0.05989 0.39167 C 0.07847 0.3993 0.09844 0.40092 0.11736 0.40693 C 0.13108 0.40624 0.14479 0.40786 0.15833 0.40485 C 0.16007 0.40439 0.1566 0.40046 0.1566 0.39815 C 0.1566 0.3889 0.1592 0.36994 0.16493 0.36323 C 0.1776 0.34843 0.19548 0.34682 0.2092 0.33479 C 0.21285 0.32786 0.21701 0.32439 0.22066 0.31745 C 0.2066 0.28878 0.22014 0.31907 0.21562 0.23445 C 0.21458 0.21595 0.20538 0.20231 0.19444 0.19306 C 0.18698 0.1778 0.19601 0.19306 0.18611 0.18427 C 0.1809 0.17965 0.17639 0.17179 0.17135 0.1667 C 0.16423 0.1593 0.16163 0.16 0.1566 0.15144 C 0.1493 0.13895 0.14722 0.12739 0.14514 0.11213 C 0.14583 0.1045 0.14548 0.08393 0.15173 0.07722 C 0.1592 0.06959 0.17257 0.07445 0.18125 0.06843 C 0.18298 0.06728 0.18437 0.0652 0.18611 0.06404 C 0.18923 0.06219 0.19601 0.05988 0.19601 0.06011 C 0.19757 0.05849 0.19913 0.05664 0.20087 0.05549 C 0.20399 0.05364 0.21076 0.05109 0.21076 0.05132 C 0.21233 0.04971 0.21528 0.04924 0.21562 0.0467 C 0.21719 0.03213 0.21267 0.00231 0.2092 -0.01226 C 0.21007 -0.03677 0.20746 -0.05619 0.21736 -0.07561 C 0.2118 -0.08648 0.2158 -0.08047 0.20417 -0.09087 C 0.19375 -0.10012 0.18542 -0.11168 0.17309 -0.117 C 0.11771 -0.19076 0.09861 -0.15469 -0.01215 -0.15631 C -0.01823 -0.15561 -0.02431 -0.15584 -0.03021 -0.15422 C -0.03715 -0.15237 -0.03715 -0.14266 -0.04011 -0.13665 C -0.04132 -0.13411 -0.04358 -0.13249 -0.04497 -0.13018 C -0.05087 -0.12 -0.05625 -0.10821 -0.06129 -0.09735 C -0.06458 -0.09018 -0.07535 -0.08671 -0.08108 -0.0844 C -0.09063 -0.07561 -0.10417 -0.077 -0.11545 -0.07561 C -0.12813 -0.06428 -0.12413 -0.07168 -0.12865 -0.05365 C -0.12917 -0.05157 -0.12969 -0.04925 -0.13021 -0.04717 C -0.13438 -0.03029 -0.12917 -0.05133 -0.13351 -0.03399 C -0.13403 -0.03191 -0.13507 -0.02752 -0.13507 -0.02729 C -0.1382 0.01942 -0.13299 -0.01619 -0.14497 0.00739 C -0.14757 0.01849 -0.14427 0.01086 -0.15156 0.01618 C -0.15504 0.01872 -0.16129 0.02497 -0.16129 0.0252 C -0.15938 0.04624 -0.15486 0.07306 -0.16302 0.09248 C -0.16597 0.09942 -0.17083 0.10473 -0.17274 0.11213 C -0.17379 0.11653 -0.17604 0.12531 -0.17604 0.12554 C -0.17552 0.1341 -0.1757 0.14289 -0.17448 0.15144 C -0.17344 0.15815 -0.16129 0.16231 -0.16129 0.16254 C -0.15538 0.16763 -0.14844 0.17664 -0.14167 0.17988 C -0.14063 0.18196 -0.14011 0.18497 -0.13837 0.18635 C -0.13542 0.18867 -0.12865 0.19075 -0.12865 0.19098 C -0.12083 0.19768 -0.1132 0.19976 -0.10399 0.20161 C -0.08611 0.27075 -0.1283 0.30497 -0.08108 0.31514 C -0.06927 0.32046 -0.05677 0.31815 -0.04497 0.31306 C -0.03958 0.31375 -0.03351 0.3119 -0.02865 0.31514 C -0.02691 0.3163 -0.03142 0.3193 -0.03177 0.32184 C -0.03264 0.32924 -0.02882 0.32878 -0.02535 0.3304 C -0.0217 0.33757 -0.01736 0.34057 -0.01389 0.34797 C -0.0125 0.36023 -0.01007 0.36901 -0.01215 0.3808 C -0.00434 0.41341 -0.01181 0.38936 0.05173 0.3852 C 0.05573 0.38497 0.0592 0.38219 0.06319 0.3808 C 0.06649 0.37942 0.07309 0.37641 0.07309 0.37664 C 0.10451 0.37757 0.12448 0.38057 0.15347 0.37641 C 0.16233 0.37526 0.17153 0.36231 0.17969 0.35676 C 0.18264 0.3526 0.18455 0.34728 0.18785 0.34358 C 0.1908 0.34011 0.19774 0.33479 0.19774 0.33502 C 0.20156 0.3193 0.19809 0.32439 0.2059 0.31745 C 0.20694 0.31514 0.20764 0.31236 0.2092 0.31075 C 0.21059 0.30936 0.21302 0.31052 0.21406 0.30867 C 0.21649 0.3045 0.21597 0.29849 0.21736 0.29341 C 0.21892 0.28023 0.21996 0.26705 0.22222 0.2541 C 0.2217 0.24462 0.22187 0.23491 0.22066 0.22566 C 0.21962 0.21757 0.21146 0.21294 0.20746 0.20832 C 0.20226 0.20208 0.19826 0.19421 0.19271 0.18867 C 0.18316 0.17895 0.18819 0.18381 0.17639 0.17341 C 0.17465 0.17202 0.17135 0.16901 0.17135 0.16924 C 0.16389 0.15283 0.17378 0.17086 0.16163 0.16023 C 0.15746 0.15653 0.1526 0.14728 0.14844 0.14265 C 0.14531 0.13919 0.14114 0.13618 0.13698 0.13618 C 0.08229 0.13479 0.02778 0.13479 -0.02691 0.1341 C -0.02847 0.13271 -0.03142 0.13225 -0.03177 0.12971 C -0.03351 0.11468 -0.02865 0.08832 -0.02205 0.07514 C -0.02153 0.06774 -0.02136 0.06034 -0.02031 0.05317 C -0.01962 0.04878 -0.01702 0.04023 -0.01702 0.04046 C -0.01788 0.03283 -0.02031 0.02566 -0.02031 0.01826 C -0.02031 0.01456 -0.01945 0.01086 -0.01875 0.00739 C -0.01858 0.00508 -0.01545 4.9711E-6 -0.01702 0.00092 C -0.01945 0.00254 -0.02031 0.0067 -0.02205 0.00947 Z " pathEditMode="relative" rAng="0" ptsTypes="ffffffffffffffffffffffffffffffffffffffffffffffffffffffffffffffffffffffffffffffffffffffffffffffffffffffffffffffffffffffffffffffffffffffffffffff">
                                      <p:cBhvr>
                                        <p:cTn id="2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00" y="10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09800" y="228600"/>
            <a:ext cx="4953000" cy="144655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7150">
            <a:solidFill>
              <a:srgbClr val="0033CC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8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8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8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2215277"/>
            <a:ext cx="8096536" cy="2585323"/>
          </a:xfrm>
          <a:prstGeom prst="rect">
            <a:avLst/>
          </a:prstGeom>
          <a:solidFill>
            <a:srgbClr val="00CC66"/>
          </a:solidFill>
          <a:ln w="5715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P-</a:t>
            </a:r>
            <a:r>
              <a:rPr lang="en-US" sz="5400" b="1" dirty="0" err="1" smtClean="0">
                <a:latin typeface="NikoshBAN" pitchFamily="2" charset="0"/>
                <a:cs typeface="NikoshBAN" pitchFamily="2" charset="0"/>
              </a:rPr>
              <a:t>টাইপ</a:t>
            </a:r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 ও</a:t>
            </a:r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 N-</a:t>
            </a:r>
            <a:r>
              <a:rPr lang="en-US" sz="5400" b="1" dirty="0" err="1" smtClean="0">
                <a:latin typeface="NikoshBAN" pitchFamily="2" charset="0"/>
                <a:cs typeface="NikoshBAN" pitchFamily="2" charset="0"/>
              </a:rPr>
              <a:t>টাইপ</a:t>
            </a:r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latin typeface="NikoshBAN" pitchFamily="2" charset="0"/>
                <a:cs typeface="NikoshBAN" pitchFamily="2" charset="0"/>
              </a:rPr>
              <a:t>অর্ধপরিবাহী</a:t>
            </a:r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র চিহ্নিত চিত্র অংকন করে পার্থক্যগুলো </a:t>
            </a:r>
            <a:r>
              <a:rPr lang="bn-BD" sz="5400" b="1" smtClean="0">
                <a:latin typeface="NikoshBAN" pitchFamily="2" charset="0"/>
                <a:cs typeface="NikoshBAN" pitchFamily="2" charset="0"/>
              </a:rPr>
              <a:t>নির্দেশ কর।</a:t>
            </a:r>
            <a:r>
              <a:rPr lang="en-US" sz="5400" b="1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1524000"/>
            <a:ext cx="4572000" cy="4419600"/>
          </a:xfrm>
          <a:prstGeom prst="rect">
            <a:avLst/>
          </a:prstGeom>
          <a:noFill/>
          <a:ln w="57150">
            <a:solidFill>
              <a:srgbClr val="0033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524000"/>
            <a:ext cx="3962400" cy="4419600"/>
          </a:xfrm>
          <a:prstGeom prst="rect">
            <a:avLst/>
          </a:prstGeom>
          <a:noFill/>
          <a:ln w="57150">
            <a:solidFill>
              <a:srgbClr val="CC00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</p:pic>
      <p:sp>
        <p:nvSpPr>
          <p:cNvPr id="6" name="TextBox 5"/>
          <p:cNvSpPr txBox="1"/>
          <p:nvPr/>
        </p:nvSpPr>
        <p:spPr>
          <a:xfrm>
            <a:off x="152400" y="171271"/>
            <a:ext cx="8686800" cy="1200329"/>
          </a:xfrm>
          <a:prstGeom prst="rect">
            <a:avLst/>
          </a:prstGeom>
          <a:solidFill>
            <a:srgbClr val="00CC66"/>
          </a:solidFill>
          <a:ln w="5715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P-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টাইপ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 ও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N-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টাইপ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অর্ধপরিবাহী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র চিহ্নিত চিত্র অংকন করে পার্থক্যগুলো </a:t>
            </a:r>
            <a:r>
              <a:rPr lang="bn-BD" sz="3600" b="1" smtClean="0">
                <a:latin typeface="NikoshBAN" pitchFamily="2" charset="0"/>
                <a:cs typeface="NikoshBAN" pitchFamily="2" charset="0"/>
              </a:rPr>
              <a:t>দেখানো হল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43400" y="6059269"/>
            <a:ext cx="4572000" cy="646331"/>
          </a:xfrm>
          <a:prstGeom prst="rect">
            <a:avLst/>
          </a:prstGeom>
          <a:solidFill>
            <a:srgbClr val="00CC66"/>
          </a:solidFill>
          <a:ln w="57150">
            <a:solidFill>
              <a:srgbClr val="0033CC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N-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টাইপ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অর্ধপরিবাহী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6059269"/>
            <a:ext cx="3962400" cy="646331"/>
          </a:xfrm>
          <a:prstGeom prst="rect">
            <a:avLst/>
          </a:prstGeom>
          <a:solidFill>
            <a:srgbClr val="00CC66"/>
          </a:solidFill>
          <a:ln w="57150">
            <a:solidFill>
              <a:srgbClr val="CC00CC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P-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টাইপ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অর্ধপরিবাহী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944880" y="2971800"/>
            <a:ext cx="1112520" cy="1524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440680" y="2727960"/>
            <a:ext cx="1112520" cy="1524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-Right Arrow 12"/>
          <p:cNvSpPr/>
          <p:nvPr/>
        </p:nvSpPr>
        <p:spPr>
          <a:xfrm>
            <a:off x="2072640" y="3505200"/>
            <a:ext cx="3352800" cy="228600"/>
          </a:xfrm>
          <a:prstGeom prst="leftRightArrow">
            <a:avLst/>
          </a:prstGeom>
          <a:solidFill>
            <a:srgbClr val="0033CC"/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304800"/>
            <a:ext cx="5257800" cy="1446550"/>
          </a:xfrm>
          <a:prstGeom prst="rect">
            <a:avLst/>
          </a:prstGeom>
          <a:solidFill>
            <a:srgbClr val="33CC33"/>
          </a:solidFill>
          <a:ln w="57150">
            <a:solidFill>
              <a:srgbClr val="0033CC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8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8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981200"/>
            <a:ext cx="7772400" cy="769441"/>
          </a:xfrm>
          <a:prstGeom prst="rect">
            <a:avLst/>
          </a:prstGeom>
          <a:solidFill>
            <a:srgbClr val="CC00CC"/>
          </a:solidFill>
          <a:ln w="57150">
            <a:solidFill>
              <a:srgbClr val="008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r>
              <a:rPr lang="bn-BD" sz="440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400" smtClean="0">
                <a:latin typeface="NikoshBAN" pitchFamily="2" charset="0"/>
                <a:cs typeface="NikoshBAN" pitchFamily="2" charset="0"/>
              </a:rPr>
              <a:t>N</a:t>
            </a:r>
            <a:r>
              <a:rPr lang="bn-BD" sz="4400" smtClean="0">
                <a:latin typeface="NikoshBAN" pitchFamily="2" charset="0"/>
                <a:cs typeface="NikoshBAN" pitchFamily="2" charset="0"/>
              </a:rPr>
              <a:t>- টাইপের চার্জ কোন ধর্মী</a:t>
            </a:r>
            <a:r>
              <a:rPr lang="en-US" sz="4400" smtClean="0">
                <a:latin typeface="NikoshBAN" pitchFamily="2" charset="0"/>
                <a:cs typeface="NikoshBAN" pitchFamily="2" charset="0"/>
              </a:rPr>
              <a:t>?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3048000"/>
            <a:ext cx="7848600" cy="769441"/>
          </a:xfrm>
          <a:prstGeom prst="rect">
            <a:avLst/>
          </a:prstGeom>
          <a:solidFill>
            <a:srgbClr val="FF3399"/>
          </a:solidFill>
          <a:ln w="57150">
            <a:solidFill>
              <a:srgbClr val="0033CC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২।</a:t>
            </a:r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N</a:t>
            </a:r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 টাইপে মুক্ত ইলেকট্রন সৃষ্টি হয় কেন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4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4038600"/>
            <a:ext cx="7924800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008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৩।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P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- টাইপে </a:t>
            </a:r>
            <a:r>
              <a:rPr lang="bn-BD" sz="4400" smtClean="0">
                <a:latin typeface="NikoshBAN" pitchFamily="2" charset="0"/>
                <a:cs typeface="NikoshBAN" pitchFamily="2" charset="0"/>
              </a:rPr>
              <a:t>হোল সৃষ্টি হয় কেন</a:t>
            </a:r>
            <a:r>
              <a:rPr lang="en-US" sz="4400" smtClean="0">
                <a:latin typeface="NikoshBAN" pitchFamily="2" charset="0"/>
                <a:cs typeface="NikoshBAN" pitchFamily="2" charset="0"/>
              </a:rPr>
              <a:t>?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5029200"/>
            <a:ext cx="7924800" cy="1446550"/>
          </a:xfrm>
          <a:prstGeom prst="rect">
            <a:avLst/>
          </a:prstGeom>
          <a:solidFill>
            <a:srgbClr val="FF3399"/>
          </a:solidFill>
          <a:ln w="57150">
            <a:solidFill>
              <a:srgbClr val="0033CC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৪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অর্ধপরিবাহী হিসেবে সিলিকন ব্যবহার  </a:t>
            </a:r>
          </a:p>
          <a:p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করার কারণ কী?</a:t>
            </a:r>
            <a:endParaRPr lang="en-US" sz="4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839450"/>
            <a:ext cx="7391400" cy="1446550"/>
          </a:xfrm>
          <a:prstGeom prst="rect">
            <a:avLst/>
          </a:prstGeom>
          <a:solidFill>
            <a:srgbClr val="0033CC"/>
          </a:solidFill>
          <a:ln w="5715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8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8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8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685800" y="2514600"/>
            <a:ext cx="7848600" cy="3810000"/>
          </a:xfrm>
          <a:prstGeom prst="horizontalScroll">
            <a:avLst/>
          </a:prstGeom>
          <a:solidFill>
            <a:schemeClr val="tx2">
              <a:lumMod val="75000"/>
            </a:schemeClr>
          </a:solidFill>
          <a:ln w="57150"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জার্মেনিয়ামের  সাথে  অ্যালুমিনিয়াম  ও অ্যান্টিমনি যুক্ত করে অর্ধপরিবাহী তৈরি করার প্রক্রিয়া চিত্রসহ বিশ্লেষণ কর</a:t>
            </a:r>
            <a:r>
              <a:rPr lang="en-US" sz="4400" b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304800"/>
            <a:ext cx="7467600" cy="144655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8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057400"/>
            <a:ext cx="7467600" cy="4708981"/>
          </a:xfrm>
          <a:prstGeom prst="rect">
            <a:avLst/>
          </a:prstGeom>
          <a:solidFill>
            <a:srgbClr val="00B050"/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4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প্রশান্ত</a:t>
            </a:r>
            <a:r>
              <a:rPr lang="en-US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বিশ্বাস</a:t>
            </a:r>
            <a:endParaRPr lang="en-US" sz="48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r"/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pPr algn="r"/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দাউদ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পাবলিক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স্কুল</a:t>
            </a:r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pPr algn="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যশোর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সেনানিবাস</a:t>
            </a:r>
            <a:r>
              <a:rPr lang="en-US" sz="4800" smtClean="0">
                <a:latin typeface="NikoshBAN" pitchFamily="2" charset="0"/>
                <a:cs typeface="NikoshBAN" pitchFamily="2" charset="0"/>
              </a:rPr>
              <a:t>, যশোর</a:t>
            </a:r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pPr algn="r"/>
            <a:r>
              <a:rPr lang="bn-BD" sz="3600" smtClean="0">
                <a:solidFill>
                  <a:schemeClr val="bg1"/>
                </a:solidFill>
                <a:latin typeface="+mj-lt"/>
                <a:cs typeface="NikoshBAN" pitchFamily="2" charset="0"/>
              </a:rPr>
              <a:t>ই</a:t>
            </a:r>
            <a:r>
              <a:rPr lang="en-US" sz="3600" smtClean="0">
                <a:solidFill>
                  <a:schemeClr val="bg1"/>
                </a:solidFill>
                <a:latin typeface="+mj-lt"/>
                <a:cs typeface="NikoshBAN" pitchFamily="2" charset="0"/>
              </a:rPr>
              <a:t>.</a:t>
            </a:r>
            <a:r>
              <a:rPr lang="bn-BD" sz="3600" smtClean="0">
                <a:solidFill>
                  <a:schemeClr val="bg1"/>
                </a:solidFill>
                <a:latin typeface="+mj-lt"/>
                <a:cs typeface="NikoshBAN" pitchFamily="2" charset="0"/>
              </a:rPr>
              <a:t>মেইল-</a:t>
            </a:r>
            <a:r>
              <a:rPr lang="en-US" sz="3600" smtClean="0">
                <a:solidFill>
                  <a:schemeClr val="bg1"/>
                </a:solidFill>
                <a:cs typeface="NikoshBAN" pitchFamily="2" charset="0"/>
              </a:rPr>
              <a:t>proshantabiswas12@gmail.com</a:t>
            </a:r>
            <a:endParaRPr lang="bn-BD" sz="3600" smtClean="0">
              <a:solidFill>
                <a:schemeClr val="bg1"/>
              </a:solidFill>
              <a:cs typeface="NikoshBAN" pitchFamily="2" charset="0"/>
            </a:endParaRPr>
          </a:p>
          <a:p>
            <a:pPr algn="r"/>
            <a:r>
              <a:rPr lang="en-US" sz="3600" smtClean="0">
                <a:solidFill>
                  <a:schemeClr val="bg1"/>
                </a:solidFill>
                <a:cs typeface="NikoshBAN" pitchFamily="2" charset="0"/>
              </a:rPr>
              <a:t>proshanta2006@yahoo.com</a:t>
            </a:r>
          </a:p>
          <a:p>
            <a:pPr algn="r"/>
            <a:r>
              <a:rPr lang="bn-BD" sz="360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মোবাইল - </a:t>
            </a:r>
            <a:r>
              <a:rPr lang="bn-BD" sz="3600" smtClean="0">
                <a:solidFill>
                  <a:schemeClr val="bg1"/>
                </a:solidFill>
                <a:latin typeface="+mj-lt"/>
                <a:cs typeface="NikoshBAN" pitchFamily="2" charset="0"/>
              </a:rPr>
              <a:t>০১৭১৮৫৭৩১৫৯</a:t>
            </a:r>
            <a:endParaRPr lang="en-US" sz="3600" dirty="0">
              <a:solidFill>
                <a:schemeClr val="bg1"/>
              </a:solidFill>
              <a:latin typeface="+mj-lt"/>
              <a:cs typeface="NikoshBAN" pitchFamily="2" charset="0"/>
            </a:endParaRPr>
          </a:p>
        </p:txBody>
      </p:sp>
      <p:pic>
        <p:nvPicPr>
          <p:cNvPr id="4" name="Picture 3" descr="5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133600"/>
            <a:ext cx="2438400" cy="2895600"/>
          </a:xfrm>
          <a:prstGeom prst="ellipse">
            <a:avLst/>
          </a:prstGeom>
          <a:ln w="63500" cap="rnd">
            <a:solidFill>
              <a:schemeClr val="accent6">
                <a:lumMod val="5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F_12_00000000R205_VA0097_W2_P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52400"/>
            <a:ext cx="7620000" cy="6629400"/>
          </a:xfrm>
          <a:prstGeom prst="rect">
            <a:avLst/>
          </a:prstGeom>
          <a:ln w="762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</p:pic>
      <p:sp>
        <p:nvSpPr>
          <p:cNvPr id="2" name="Rectangle 1"/>
          <p:cNvSpPr/>
          <p:nvPr/>
        </p:nvSpPr>
        <p:spPr>
          <a:xfrm>
            <a:off x="2438400" y="5105400"/>
            <a:ext cx="4648200" cy="156966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76200">
            <a:solidFill>
              <a:srgbClr val="CC00CC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en-US" sz="9600" dirty="0" err="1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solidFill>
                <a:srgbClr val="0033CC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mph" presetSubtype="0" repeatCount="indefinite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3600" y="152400"/>
            <a:ext cx="5410200" cy="1446550"/>
          </a:xfrm>
          <a:prstGeom prst="rect">
            <a:avLst/>
          </a:prstGeom>
          <a:solidFill>
            <a:srgbClr val="00B050"/>
          </a:solidFill>
          <a:ln w="57150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8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8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33600" y="1912203"/>
            <a:ext cx="5410200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7150"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পদার্থ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বিজ্ঞান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3048000"/>
            <a:ext cx="5410200" cy="92333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00CC66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5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দশম</a:t>
            </a:r>
            <a:endParaRPr lang="en-US" sz="5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3600" y="5553670"/>
            <a:ext cx="5410200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বিষয়বস্তু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ইলেকট্রনিক্স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4258270"/>
            <a:ext cx="5410200" cy="923330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en-US" sz="5400" smtClean="0">
                <a:latin typeface="NikoshBAN" pitchFamily="2" charset="0"/>
                <a:cs typeface="NikoshBAN" pitchFamily="2" charset="0"/>
              </a:rPr>
              <a:t>২৩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228600"/>
            <a:ext cx="7467600" cy="144655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00CC66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8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8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2173069"/>
            <a:ext cx="8534400" cy="646331"/>
          </a:xfrm>
          <a:prstGeom prst="rect">
            <a:avLst/>
          </a:prstGeom>
          <a:solidFill>
            <a:srgbClr val="00B050"/>
          </a:solidFill>
          <a:ln w="5715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১। P-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টাইপ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N-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টাইপ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অর্ধপরিবাহী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</a:t>
            </a:r>
            <a:r>
              <a:rPr lang="bn-BD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জ্ঞা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 </a:t>
            </a:r>
            <a:endParaRPr lang="en-US" sz="36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5678269"/>
            <a:ext cx="8534400" cy="584775"/>
          </a:xfrm>
          <a:prstGeom prst="rect">
            <a:avLst/>
          </a:prstGeom>
          <a:solidFill>
            <a:srgbClr val="FF3399"/>
          </a:solidFill>
          <a:ln w="57150">
            <a:solidFill>
              <a:srgbClr val="0033CC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৪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P-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টাইপ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N-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টাইপ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অর্ধপরিবাহী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বিশ্লেষণ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32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4535269"/>
            <a:ext cx="8534400" cy="584775"/>
          </a:xfrm>
          <a:prstGeom prst="rect">
            <a:avLst/>
          </a:prstGeom>
          <a:solidFill>
            <a:schemeClr val="accent2"/>
          </a:solidFill>
          <a:ln w="57150">
            <a:solidFill>
              <a:srgbClr val="33CC33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r>
              <a:rPr lang="bn-BD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P-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টাইপ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N-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টাইপ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অর্ধপরিবাহী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 </a:t>
            </a:r>
            <a:r>
              <a:rPr lang="bn-BD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অংকন করতে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32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3392269"/>
            <a:ext cx="8534400" cy="646331"/>
          </a:xfrm>
          <a:prstGeom prst="rect">
            <a:avLst/>
          </a:prstGeom>
          <a:solidFill>
            <a:srgbClr val="7030A0"/>
          </a:solidFill>
          <a:ln w="57150"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r>
              <a:rPr lang="bn-BD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bn-BD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ডোপায়ন ব্যাখ্যা করতে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36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7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4361"/>
            <a:ext cx="8382000" cy="1323439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0099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8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ছবিগুলো</a:t>
            </a:r>
            <a:r>
              <a:rPr lang="en-US" sz="8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লক্ষ্য</a:t>
            </a:r>
            <a:r>
              <a:rPr lang="en-US" sz="8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</a:t>
            </a:r>
            <a:endParaRPr lang="en-US" sz="8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index15.jpg"/>
          <p:cNvPicPr>
            <a:picLocks noChangeAspect="1"/>
          </p:cNvPicPr>
          <p:nvPr/>
        </p:nvPicPr>
        <p:blipFill>
          <a:blip r:embed="rId2"/>
          <a:srcRect l="3659" t="3448" r="1205" b="6897"/>
          <a:stretch>
            <a:fillRect/>
          </a:stretch>
        </p:blipFill>
        <p:spPr>
          <a:xfrm>
            <a:off x="533400" y="1676400"/>
            <a:ext cx="3962400" cy="4267200"/>
          </a:xfrm>
          <a:prstGeom prst="rect">
            <a:avLst/>
          </a:prstGeom>
          <a:ln w="5715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8" name="Picture 7" descr="images38.jpg"/>
          <p:cNvPicPr>
            <a:picLocks noChangeAspect="1"/>
          </p:cNvPicPr>
          <p:nvPr/>
        </p:nvPicPr>
        <p:blipFill>
          <a:blip r:embed="rId3"/>
          <a:srcRect l="14657" r="23049"/>
          <a:stretch>
            <a:fillRect/>
          </a:stretch>
        </p:blipFill>
        <p:spPr>
          <a:xfrm>
            <a:off x="4953000" y="1600200"/>
            <a:ext cx="3886200" cy="4343400"/>
          </a:xfrm>
          <a:prstGeom prst="rect">
            <a:avLst/>
          </a:prstGeom>
          <a:ln w="57150">
            <a:solidFill>
              <a:srgbClr val="0099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sp>
        <p:nvSpPr>
          <p:cNvPr id="9" name="TextBox 8"/>
          <p:cNvSpPr txBox="1"/>
          <p:nvPr/>
        </p:nvSpPr>
        <p:spPr>
          <a:xfrm>
            <a:off x="533400" y="6096000"/>
            <a:ext cx="3962400" cy="646331"/>
          </a:xfrm>
          <a:prstGeom prst="rect">
            <a:avLst/>
          </a:prstGeom>
          <a:solidFill>
            <a:srgbClr val="00B050"/>
          </a:solidFill>
          <a:ln w="5715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ল্যা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প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টপ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0" y="6096000"/>
            <a:ext cx="3962400" cy="646331"/>
          </a:xfrm>
          <a:prstGeom prst="rect">
            <a:avLst/>
          </a:prstGeom>
          <a:solidFill>
            <a:srgbClr val="00B050"/>
          </a:solidFill>
          <a:ln w="5715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রোবট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dex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533400"/>
            <a:ext cx="3962400" cy="5105400"/>
          </a:xfrm>
          <a:prstGeom prst="rect">
            <a:avLst/>
          </a:prstGeom>
          <a:ln w="5715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8" name="Picture 7" descr="images38.jpg"/>
          <p:cNvPicPr>
            <a:picLocks noChangeAspect="1"/>
          </p:cNvPicPr>
          <p:nvPr/>
        </p:nvPicPr>
        <p:blipFill>
          <a:blip r:embed="rId3"/>
          <a:srcRect r="37255"/>
          <a:stretch>
            <a:fillRect/>
          </a:stretch>
        </p:blipFill>
        <p:spPr>
          <a:xfrm>
            <a:off x="4953000" y="533400"/>
            <a:ext cx="3886200" cy="5105400"/>
          </a:xfrm>
          <a:prstGeom prst="rect">
            <a:avLst/>
          </a:prstGeom>
          <a:ln w="57150">
            <a:solidFill>
              <a:srgbClr val="0099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sp>
        <p:nvSpPr>
          <p:cNvPr id="9" name="TextBox 8"/>
          <p:cNvSpPr txBox="1"/>
          <p:nvPr/>
        </p:nvSpPr>
        <p:spPr>
          <a:xfrm>
            <a:off x="533400" y="5943600"/>
            <a:ext cx="3962400" cy="646331"/>
          </a:xfrm>
          <a:prstGeom prst="rect">
            <a:avLst/>
          </a:prstGeom>
          <a:solidFill>
            <a:srgbClr val="00B050"/>
          </a:solidFill>
          <a:ln w="5715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মাদারবোর্ড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0" y="5943600"/>
            <a:ext cx="3962400" cy="646331"/>
          </a:xfrm>
          <a:prstGeom prst="rect">
            <a:avLst/>
          </a:prstGeom>
          <a:solidFill>
            <a:srgbClr val="00B050"/>
          </a:solidFill>
          <a:ln w="5715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চিপসেট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 descr="images13.jpg"/>
          <p:cNvPicPr>
            <a:picLocks noChangeAspect="1"/>
          </p:cNvPicPr>
          <p:nvPr/>
        </p:nvPicPr>
        <p:blipFill>
          <a:blip r:embed="rId4"/>
          <a:srcRect l="17427" t="7317" r="14169" b="13415"/>
          <a:stretch>
            <a:fillRect/>
          </a:stretch>
        </p:blipFill>
        <p:spPr>
          <a:xfrm>
            <a:off x="5029200" y="609600"/>
            <a:ext cx="1600200" cy="990600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1219200" y="1066800"/>
            <a:ext cx="1981200" cy="1600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3200400" y="1828800"/>
            <a:ext cx="16002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3400" y="2819400"/>
            <a:ext cx="3962400" cy="646331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33CC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এগুলো কী?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1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images38.jpg"/>
          <p:cNvPicPr>
            <a:picLocks noChangeAspect="1"/>
          </p:cNvPicPr>
          <p:nvPr/>
        </p:nvPicPr>
        <p:blipFill>
          <a:blip r:embed="rId2"/>
          <a:srcRect r="37255"/>
          <a:stretch>
            <a:fillRect/>
          </a:stretch>
        </p:blipFill>
        <p:spPr>
          <a:xfrm>
            <a:off x="228600" y="152400"/>
            <a:ext cx="3886200" cy="5105400"/>
          </a:xfrm>
          <a:prstGeom prst="rect">
            <a:avLst/>
          </a:prstGeom>
          <a:ln w="57150">
            <a:solidFill>
              <a:srgbClr val="0099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</p:pic>
      <p:sp>
        <p:nvSpPr>
          <p:cNvPr id="9" name="TextBox 8"/>
          <p:cNvSpPr txBox="1"/>
          <p:nvPr/>
        </p:nvSpPr>
        <p:spPr>
          <a:xfrm>
            <a:off x="4724400" y="3468469"/>
            <a:ext cx="1828800" cy="646331"/>
          </a:xfrm>
          <a:prstGeom prst="rect">
            <a:avLst/>
          </a:prstGeom>
          <a:solidFill>
            <a:srgbClr val="00B050"/>
          </a:solidFill>
          <a:ln w="5715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ট্রানজিস্টর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5562600"/>
            <a:ext cx="3962400" cy="646331"/>
          </a:xfrm>
          <a:prstGeom prst="rect">
            <a:avLst/>
          </a:prstGeom>
          <a:solidFill>
            <a:srgbClr val="00B050"/>
          </a:solidFill>
          <a:ln w="5715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চিপসেট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 descr="images13.jpg"/>
          <p:cNvPicPr>
            <a:picLocks noChangeAspect="1"/>
          </p:cNvPicPr>
          <p:nvPr/>
        </p:nvPicPr>
        <p:blipFill>
          <a:blip r:embed="rId3"/>
          <a:srcRect l="17427" t="7317" r="14169" b="13415"/>
          <a:stretch>
            <a:fillRect/>
          </a:stretch>
        </p:blipFill>
        <p:spPr>
          <a:xfrm>
            <a:off x="228600" y="152400"/>
            <a:ext cx="1600200" cy="990600"/>
          </a:xfrm>
          <a:prstGeom prst="rect">
            <a:avLst/>
          </a:prstGeom>
        </p:spPr>
      </p:pic>
      <p:grpSp>
        <p:nvGrpSpPr>
          <p:cNvPr id="23" name="Group 22"/>
          <p:cNvGrpSpPr/>
          <p:nvPr/>
        </p:nvGrpSpPr>
        <p:grpSpPr>
          <a:xfrm>
            <a:off x="5257800" y="228600"/>
            <a:ext cx="762000" cy="2895600"/>
            <a:chOff x="609600" y="838200"/>
            <a:chExt cx="762000" cy="3962400"/>
          </a:xfrm>
        </p:grpSpPr>
        <p:cxnSp>
          <p:nvCxnSpPr>
            <p:cNvPr id="16" name="Straight Connector 15"/>
            <p:cNvCxnSpPr/>
            <p:nvPr/>
          </p:nvCxnSpPr>
          <p:spPr>
            <a:xfrm rot="5400000">
              <a:off x="-380603" y="3733403"/>
              <a:ext cx="2133600" cy="794"/>
            </a:xfrm>
            <a:prstGeom prst="line">
              <a:avLst/>
            </a:prstGeom>
            <a:solidFill>
              <a:schemeClr val="tx1">
                <a:lumMod val="65000"/>
                <a:lumOff val="35000"/>
              </a:schemeClr>
            </a:solidFill>
            <a:ln w="76200">
              <a:solidFill>
                <a:schemeClr val="tx1">
                  <a:lumMod val="65000"/>
                  <a:lumOff val="3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01600" prst="riblet"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-132745" y="3677255"/>
              <a:ext cx="2245895" cy="794"/>
            </a:xfrm>
            <a:prstGeom prst="line">
              <a:avLst/>
            </a:prstGeom>
            <a:solidFill>
              <a:schemeClr val="tx1">
                <a:lumMod val="65000"/>
                <a:lumOff val="35000"/>
              </a:schemeClr>
            </a:solidFill>
            <a:ln w="76200">
              <a:solidFill>
                <a:schemeClr val="tx1">
                  <a:lumMod val="65000"/>
                  <a:lumOff val="3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01600" prst="riblet"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228203" y="3733403"/>
              <a:ext cx="2133600" cy="794"/>
            </a:xfrm>
            <a:prstGeom prst="line">
              <a:avLst/>
            </a:prstGeom>
            <a:solidFill>
              <a:schemeClr val="tx1">
                <a:lumMod val="65000"/>
                <a:lumOff val="35000"/>
              </a:schemeClr>
            </a:solidFill>
            <a:ln w="76200">
              <a:solidFill>
                <a:schemeClr val="tx1">
                  <a:lumMod val="65000"/>
                  <a:lumOff val="3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01600" prst="riblet"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Flowchart: Delay 21"/>
            <p:cNvSpPr/>
            <p:nvPr/>
          </p:nvSpPr>
          <p:spPr>
            <a:xfrm rot="16200000">
              <a:off x="-76200" y="1524000"/>
              <a:ext cx="2133600" cy="762000"/>
            </a:xfrm>
            <a:prstGeom prst="flowChartDelay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01600" prst="ribl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248401" y="1752600"/>
            <a:ext cx="2819399" cy="685800"/>
            <a:chOff x="1673555" y="1447800"/>
            <a:chExt cx="3510890" cy="68580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1673555" y="1808020"/>
              <a:ext cx="993445" cy="1588"/>
            </a:xfrm>
            <a:prstGeom prst="line">
              <a:avLst/>
            </a:prstGeom>
            <a:ln w="76200">
              <a:solidFill>
                <a:schemeClr val="tx1">
                  <a:lumMod val="65000"/>
                  <a:lumOff val="3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n 19"/>
            <p:cNvSpPr/>
            <p:nvPr/>
          </p:nvSpPr>
          <p:spPr>
            <a:xfrm rot="5400000">
              <a:off x="3048000" y="914400"/>
              <a:ext cx="685800" cy="1752600"/>
            </a:xfrm>
            <a:prstGeom prst="can">
              <a:avLst>
                <a:gd name="adj" fmla="val 11526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4191000" y="1780310"/>
              <a:ext cx="993445" cy="1588"/>
            </a:xfrm>
            <a:prstGeom prst="line">
              <a:avLst/>
            </a:prstGeom>
            <a:ln w="76200">
              <a:solidFill>
                <a:schemeClr val="tx1">
                  <a:lumMod val="65000"/>
                  <a:lumOff val="3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6934200" y="3468469"/>
            <a:ext cx="1600200" cy="646331"/>
          </a:xfrm>
          <a:prstGeom prst="rect">
            <a:avLst/>
          </a:prstGeom>
          <a:solidFill>
            <a:srgbClr val="00B050"/>
          </a:solidFill>
          <a:ln w="5715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ডায়োড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Right Arrow 34"/>
          <p:cNvSpPr/>
          <p:nvPr/>
        </p:nvSpPr>
        <p:spPr>
          <a:xfrm>
            <a:off x="4267200" y="2209800"/>
            <a:ext cx="762000" cy="533400"/>
          </a:xfrm>
          <a:prstGeom prst="rightArrow">
            <a:avLst/>
          </a:prstGeom>
          <a:solidFill>
            <a:srgbClr val="FF0000"/>
          </a:solidFill>
          <a:ln w="57150">
            <a:solidFill>
              <a:srgbClr val="0033CC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Down Arrow 35"/>
          <p:cNvSpPr/>
          <p:nvPr/>
        </p:nvSpPr>
        <p:spPr>
          <a:xfrm>
            <a:off x="6553200" y="4343400"/>
            <a:ext cx="457200" cy="838200"/>
          </a:xfrm>
          <a:prstGeom prst="downArrow">
            <a:avLst/>
          </a:prstGeom>
          <a:solidFill>
            <a:srgbClr val="FF0000"/>
          </a:solidFill>
          <a:ln w="57150">
            <a:solidFill>
              <a:srgbClr val="0033CC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4724400" y="5525869"/>
            <a:ext cx="4114800" cy="646331"/>
          </a:xfrm>
          <a:prstGeom prst="rect">
            <a:avLst/>
          </a:prstGeom>
          <a:solidFill>
            <a:srgbClr val="00B050"/>
          </a:solidFill>
          <a:ln w="5715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b="1" smtClean="0">
                <a:latin typeface="NikoshBAN" pitchFamily="2" charset="0"/>
                <a:cs typeface="NikoshBAN" pitchFamily="2" charset="0"/>
              </a:rPr>
              <a:t>এগুলো কী দিয়ে তৈরি?</a:t>
            </a:r>
            <a:r>
              <a:rPr lang="en-US" sz="3600" b="1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4320" y="228600"/>
            <a:ext cx="3810000" cy="646331"/>
          </a:xfrm>
          <a:prstGeom prst="rect">
            <a:avLst/>
          </a:prstGeom>
          <a:solidFill>
            <a:srgbClr val="0033CC"/>
          </a:solidFill>
          <a:ln w="5715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b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এগুলো কী দিয়ে তৈরি?</a:t>
            </a:r>
            <a:r>
              <a:rPr lang="en-US" sz="3600" b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4" grpId="0" animBg="1"/>
      <p:bldP spid="35" grpId="0" animBg="1"/>
      <p:bldP spid="36" grpId="0" animBg="1"/>
      <p:bldP spid="37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763250"/>
            <a:ext cx="7772400" cy="1446550"/>
          </a:xfrm>
          <a:prstGeom prst="rect">
            <a:avLst/>
          </a:prstGeom>
          <a:solidFill>
            <a:srgbClr val="00B050"/>
          </a:solidFill>
          <a:ln w="5715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8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</a:t>
            </a:r>
            <a:endParaRPr lang="en-US" sz="8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3386078"/>
            <a:ext cx="7848600" cy="923330"/>
          </a:xfrm>
          <a:prstGeom prst="rect">
            <a:avLst/>
          </a:prstGeom>
          <a:solidFill>
            <a:schemeClr val="accent6"/>
          </a:solidFill>
          <a:ln w="57150">
            <a:solidFill>
              <a:srgbClr val="0033CC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5400" b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P-টাইপ</a:t>
            </a:r>
            <a:r>
              <a:rPr lang="bn-BD" sz="5400" b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b="1" smtClean="0">
                <a:latin typeface="NikoshBAN" pitchFamily="2" charset="0"/>
                <a:cs typeface="NikoshBAN" pitchFamily="2" charset="0"/>
              </a:rPr>
              <a:t>ও</a:t>
            </a:r>
            <a:r>
              <a:rPr lang="en-US" sz="5400" b="1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N-</a:t>
            </a:r>
            <a:r>
              <a:rPr lang="en-US" sz="5400" b="1" dirty="0" err="1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টাইপ</a:t>
            </a:r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err="1" smtClean="0">
                <a:latin typeface="NikoshBAN" pitchFamily="2" charset="0"/>
                <a:cs typeface="NikoshBAN" pitchFamily="2" charset="0"/>
              </a:rPr>
              <a:t>অর্ধপরিবাহী</a:t>
            </a:r>
            <a:r>
              <a:rPr lang="en-US" sz="5400" b="1" smtClean="0">
                <a:latin typeface="NikoshBAN" pitchFamily="2" charset="0"/>
                <a:cs typeface="NikoshBAN" pitchFamily="2" charset="0"/>
              </a:rPr>
              <a:t> 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5194" y="152400"/>
            <a:ext cx="8464006" cy="707886"/>
          </a:xfrm>
          <a:prstGeom prst="rect">
            <a:avLst/>
          </a:prstGeom>
          <a:solidFill>
            <a:srgbClr val="CC00CC"/>
          </a:solidFill>
          <a:ln w="5715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চার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যোজী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পরমাণুর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তে পারবে?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5783759"/>
            <a:ext cx="4648200" cy="646331"/>
          </a:xfrm>
          <a:prstGeom prst="rect">
            <a:avLst/>
          </a:prstGeom>
          <a:solidFill>
            <a:srgbClr val="00CC66"/>
          </a:solidFill>
          <a:ln w="57150">
            <a:solidFill>
              <a:srgbClr val="CC33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সিলিকন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পরমাণুর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আনবিক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980824"/>
            <a:ext cx="4404164" cy="4505575"/>
          </a:xfrm>
          <a:prstGeom prst="rect">
            <a:avLst/>
          </a:prstGeom>
          <a:noFill/>
          <a:ln w="76200">
            <a:solidFill>
              <a:srgbClr val="0033CC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</p:pic>
      <p:sp>
        <p:nvSpPr>
          <p:cNvPr id="8" name="TextBox 7"/>
          <p:cNvSpPr txBox="1"/>
          <p:nvPr/>
        </p:nvSpPr>
        <p:spPr>
          <a:xfrm>
            <a:off x="4876800" y="1600200"/>
            <a:ext cx="4267200" cy="646331"/>
          </a:xfrm>
          <a:prstGeom prst="rect">
            <a:avLst/>
          </a:prstGeom>
          <a:solidFill>
            <a:schemeClr val="tx2"/>
          </a:solidFill>
          <a:ln w="57150">
            <a:solidFill>
              <a:srgbClr val="FF3399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সিলিকনে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ইলেকট্রন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নেই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76800" y="2895600"/>
            <a:ext cx="4267200" cy="707886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99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বিশুদ্ধ</a:t>
            </a:r>
            <a:r>
              <a:rPr lang="en-US" sz="400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সিলিকন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অন্তরক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76800" y="4239161"/>
            <a:ext cx="4191000" cy="1323439"/>
          </a:xfrm>
          <a:prstGeom prst="rect">
            <a:avLst/>
          </a:prstGeom>
          <a:solidFill>
            <a:schemeClr val="bg2">
              <a:lumMod val="10000"/>
            </a:schemeClr>
          </a:solidFill>
          <a:ln w="5715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এবার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সিলিকনকে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পরিবাহী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চাই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….  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6781800" y="2362200"/>
            <a:ext cx="304800" cy="381000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6781800" y="3733800"/>
            <a:ext cx="304800" cy="381000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1460</TotalTime>
  <Words>398</Words>
  <Application>Microsoft Office PowerPoint</Application>
  <PresentationFormat>On-screen Show (4:3)</PresentationFormat>
  <Paragraphs>84</Paragraphs>
  <Slides>20</Slides>
  <Notes>2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TTC</dc:creator>
  <cp:lastModifiedBy>Proshnata Biswas</cp:lastModifiedBy>
  <cp:revision>192</cp:revision>
  <dcterms:created xsi:type="dcterms:W3CDTF">2006-08-16T00:00:00Z</dcterms:created>
  <dcterms:modified xsi:type="dcterms:W3CDTF">2013-05-27T17:45:39Z</dcterms:modified>
</cp:coreProperties>
</file>