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1" r:id="rId4"/>
    <p:sldId id="301" r:id="rId5"/>
    <p:sldId id="302" r:id="rId6"/>
    <p:sldId id="303" r:id="rId7"/>
    <p:sldId id="304" r:id="rId8"/>
    <p:sldId id="305" r:id="rId9"/>
    <p:sldId id="267" r:id="rId10"/>
  </p:sldIdLst>
  <p:sldSz cx="14630400" cy="8229600"/>
  <p:notesSz cx="6858000" cy="9144000"/>
  <p:defaultTextStyle>
    <a:defPPr>
      <a:defRPr lang="en-US"/>
    </a:defPPr>
    <a:lvl1pPr marL="0" algn="l" defTabSz="135852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79262" algn="l" defTabSz="135852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58524" algn="l" defTabSz="135852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37786" algn="l" defTabSz="135852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17048" algn="l" defTabSz="135852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396310" algn="l" defTabSz="135852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075572" algn="l" defTabSz="135852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754834" algn="l" defTabSz="135852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34096" algn="l" defTabSz="135852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804" y="78"/>
      </p:cViewPr>
      <p:guideLst>
        <p:guide orient="horz" pos="2592"/>
        <p:guide pos="460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F10778-469D-4D64-B83C-B03D05B0163D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108A3-C5B2-4AFA-A0C5-DD57BD9F5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114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2556512"/>
            <a:ext cx="12435840" cy="17640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792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585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377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170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396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0755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754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340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1" y="5288280"/>
            <a:ext cx="12435840" cy="1634490"/>
          </a:xfrm>
        </p:spPr>
        <p:txBody>
          <a:bodyPr anchor="t"/>
          <a:lstStyle>
            <a:lvl1pPr algn="l">
              <a:defRPr sz="59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1" y="3488057"/>
            <a:ext cx="12435840" cy="1800224"/>
          </a:xfrm>
        </p:spPr>
        <p:txBody>
          <a:bodyPr anchor="b"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679262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5852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3778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1704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39631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07557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75483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3409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1920242"/>
            <a:ext cx="6461760" cy="5431155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7120" y="1920242"/>
            <a:ext cx="6461760" cy="5431155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1" y="1842136"/>
            <a:ext cx="6464301" cy="76771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79262" indent="0">
              <a:buNone/>
              <a:defRPr sz="3000" b="1"/>
            </a:lvl2pPr>
            <a:lvl3pPr marL="1358524" indent="0">
              <a:buNone/>
              <a:defRPr sz="2700" b="1"/>
            </a:lvl3pPr>
            <a:lvl4pPr marL="2037786" indent="0">
              <a:buNone/>
              <a:defRPr sz="2400" b="1"/>
            </a:lvl4pPr>
            <a:lvl5pPr marL="2717048" indent="0">
              <a:buNone/>
              <a:defRPr sz="2400" b="1"/>
            </a:lvl5pPr>
            <a:lvl6pPr marL="3396310" indent="0">
              <a:buNone/>
              <a:defRPr sz="2400" b="1"/>
            </a:lvl6pPr>
            <a:lvl7pPr marL="4075572" indent="0">
              <a:buNone/>
              <a:defRPr sz="2400" b="1"/>
            </a:lvl7pPr>
            <a:lvl8pPr marL="4754834" indent="0">
              <a:buNone/>
              <a:defRPr sz="2400" b="1"/>
            </a:lvl8pPr>
            <a:lvl9pPr marL="5434096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1" y="2609850"/>
            <a:ext cx="6464301" cy="4741546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41" y="1842136"/>
            <a:ext cx="6466840" cy="76771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79262" indent="0">
              <a:buNone/>
              <a:defRPr sz="3000" b="1"/>
            </a:lvl2pPr>
            <a:lvl3pPr marL="1358524" indent="0">
              <a:buNone/>
              <a:defRPr sz="2700" b="1"/>
            </a:lvl3pPr>
            <a:lvl4pPr marL="2037786" indent="0">
              <a:buNone/>
              <a:defRPr sz="2400" b="1"/>
            </a:lvl4pPr>
            <a:lvl5pPr marL="2717048" indent="0">
              <a:buNone/>
              <a:defRPr sz="2400" b="1"/>
            </a:lvl5pPr>
            <a:lvl6pPr marL="3396310" indent="0">
              <a:buNone/>
              <a:defRPr sz="2400" b="1"/>
            </a:lvl6pPr>
            <a:lvl7pPr marL="4075572" indent="0">
              <a:buNone/>
              <a:defRPr sz="2400" b="1"/>
            </a:lvl7pPr>
            <a:lvl8pPr marL="4754834" indent="0">
              <a:buNone/>
              <a:defRPr sz="2400" b="1"/>
            </a:lvl8pPr>
            <a:lvl9pPr marL="5434096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41" y="2609850"/>
            <a:ext cx="6466840" cy="4741546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 userDrawn="1"/>
        </p:nvSpPr>
        <p:spPr>
          <a:xfrm>
            <a:off x="121920" y="91440"/>
            <a:ext cx="14386560" cy="8046720"/>
          </a:xfrm>
          <a:prstGeom prst="frame">
            <a:avLst>
              <a:gd name="adj1" fmla="val 24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852" tIns="67926" rIns="135852" bIns="67926" spcCol="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2" y="327660"/>
            <a:ext cx="4813301" cy="1394460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0" y="327661"/>
            <a:ext cx="8178800" cy="7023736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2" y="1722121"/>
            <a:ext cx="4813301" cy="5629276"/>
          </a:xfrm>
        </p:spPr>
        <p:txBody>
          <a:bodyPr/>
          <a:lstStyle>
            <a:lvl1pPr marL="0" indent="0">
              <a:buNone/>
              <a:defRPr sz="2100"/>
            </a:lvl1pPr>
            <a:lvl2pPr marL="679262" indent="0">
              <a:buNone/>
              <a:defRPr sz="1800"/>
            </a:lvl2pPr>
            <a:lvl3pPr marL="1358524" indent="0">
              <a:buNone/>
              <a:defRPr sz="1500"/>
            </a:lvl3pPr>
            <a:lvl4pPr marL="2037786" indent="0">
              <a:buNone/>
              <a:defRPr sz="1300"/>
            </a:lvl4pPr>
            <a:lvl5pPr marL="2717048" indent="0">
              <a:buNone/>
              <a:defRPr sz="1300"/>
            </a:lvl5pPr>
            <a:lvl6pPr marL="3396310" indent="0">
              <a:buNone/>
              <a:defRPr sz="1300"/>
            </a:lvl6pPr>
            <a:lvl7pPr marL="4075572" indent="0">
              <a:buNone/>
              <a:defRPr sz="1300"/>
            </a:lvl7pPr>
            <a:lvl8pPr marL="4754834" indent="0">
              <a:buNone/>
              <a:defRPr sz="1300"/>
            </a:lvl8pPr>
            <a:lvl9pPr marL="5434096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0"/>
            <a:ext cx="8778240" cy="680086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0"/>
            <a:ext cx="8778240" cy="4937760"/>
          </a:xfrm>
        </p:spPr>
        <p:txBody>
          <a:bodyPr/>
          <a:lstStyle>
            <a:lvl1pPr marL="0" indent="0">
              <a:buNone/>
              <a:defRPr sz="4800"/>
            </a:lvl1pPr>
            <a:lvl2pPr marL="679262" indent="0">
              <a:buNone/>
              <a:defRPr sz="4200"/>
            </a:lvl2pPr>
            <a:lvl3pPr marL="1358524" indent="0">
              <a:buNone/>
              <a:defRPr sz="3600"/>
            </a:lvl3pPr>
            <a:lvl4pPr marL="2037786" indent="0">
              <a:buNone/>
              <a:defRPr sz="3000"/>
            </a:lvl4pPr>
            <a:lvl5pPr marL="2717048" indent="0">
              <a:buNone/>
              <a:defRPr sz="3000"/>
            </a:lvl5pPr>
            <a:lvl6pPr marL="3396310" indent="0">
              <a:buNone/>
              <a:defRPr sz="3000"/>
            </a:lvl6pPr>
            <a:lvl7pPr marL="4075572" indent="0">
              <a:buNone/>
              <a:defRPr sz="3000"/>
            </a:lvl7pPr>
            <a:lvl8pPr marL="4754834" indent="0">
              <a:buNone/>
              <a:defRPr sz="3000"/>
            </a:lvl8pPr>
            <a:lvl9pPr marL="5434096" indent="0">
              <a:buNone/>
              <a:defRPr sz="3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06"/>
            <a:ext cx="8778240" cy="965834"/>
          </a:xfrm>
        </p:spPr>
        <p:txBody>
          <a:bodyPr/>
          <a:lstStyle>
            <a:lvl1pPr marL="0" indent="0">
              <a:buNone/>
              <a:defRPr sz="2100"/>
            </a:lvl1pPr>
            <a:lvl2pPr marL="679262" indent="0">
              <a:buNone/>
              <a:defRPr sz="1800"/>
            </a:lvl2pPr>
            <a:lvl3pPr marL="1358524" indent="0">
              <a:buNone/>
              <a:defRPr sz="1500"/>
            </a:lvl3pPr>
            <a:lvl4pPr marL="2037786" indent="0">
              <a:buNone/>
              <a:defRPr sz="1300"/>
            </a:lvl4pPr>
            <a:lvl5pPr marL="2717048" indent="0">
              <a:buNone/>
              <a:defRPr sz="1300"/>
            </a:lvl5pPr>
            <a:lvl6pPr marL="3396310" indent="0">
              <a:buNone/>
              <a:defRPr sz="1300"/>
            </a:lvl6pPr>
            <a:lvl7pPr marL="4075572" indent="0">
              <a:buNone/>
              <a:defRPr sz="1300"/>
            </a:lvl7pPr>
            <a:lvl8pPr marL="4754834" indent="0">
              <a:buNone/>
              <a:defRPr sz="1300"/>
            </a:lvl8pPr>
            <a:lvl9pPr marL="5434096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0" y="329567"/>
            <a:ext cx="3291840" cy="702183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0" y="329567"/>
            <a:ext cx="9631680" cy="702183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0" cy="1371600"/>
          </a:xfrm>
          <a:prstGeom prst="rect">
            <a:avLst/>
          </a:prstGeom>
        </p:spPr>
        <p:txBody>
          <a:bodyPr vert="horz" lIns="135852" tIns="67926" rIns="135852" bIns="67926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920242"/>
            <a:ext cx="13167360" cy="5431155"/>
          </a:xfrm>
          <a:prstGeom prst="rect">
            <a:avLst/>
          </a:prstGeom>
        </p:spPr>
        <p:txBody>
          <a:bodyPr vert="horz" lIns="135852" tIns="67926" rIns="135852" bIns="6792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520" y="7627621"/>
            <a:ext cx="3413760" cy="438150"/>
          </a:xfrm>
          <a:prstGeom prst="rect">
            <a:avLst/>
          </a:prstGeom>
        </p:spPr>
        <p:txBody>
          <a:bodyPr vert="horz" lIns="135852" tIns="67926" rIns="135852" bIns="67926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98720" y="7627621"/>
            <a:ext cx="4632960" cy="438150"/>
          </a:xfrm>
          <a:prstGeom prst="rect">
            <a:avLst/>
          </a:prstGeom>
        </p:spPr>
        <p:txBody>
          <a:bodyPr vert="horz" lIns="135852" tIns="67926" rIns="135852" bIns="67926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5120" y="7627621"/>
            <a:ext cx="3413760" cy="438150"/>
          </a:xfrm>
          <a:prstGeom prst="rect">
            <a:avLst/>
          </a:prstGeom>
        </p:spPr>
        <p:txBody>
          <a:bodyPr vert="horz" lIns="135852" tIns="67926" rIns="135852" bIns="67926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358524" rtl="0" eaLnBrk="1" latinLnBrk="0" hangingPunct="1">
        <a:spcBef>
          <a:spcPct val="0"/>
        </a:spcBef>
        <a:buNone/>
        <a:defRPr sz="6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09447" indent="-509447" algn="l" defTabSz="1358524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103801" indent="-424539" algn="l" defTabSz="1358524" rtl="0" eaLnBrk="1" latinLnBrk="0" hangingPunct="1">
        <a:spcBef>
          <a:spcPct val="20000"/>
        </a:spcBef>
        <a:buFont typeface="Arial" pitchFamily="34" charset="0"/>
        <a:buChar char="–"/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1698155" indent="-339631" algn="l" defTabSz="1358524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377417" indent="-339631" algn="l" defTabSz="1358524" rtl="0" eaLnBrk="1" latinLnBrk="0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056679" indent="-339631" algn="l" defTabSz="1358524" rtl="0" eaLnBrk="1" latinLnBrk="0" hangingPunct="1">
        <a:spcBef>
          <a:spcPct val="20000"/>
        </a:spcBef>
        <a:buFont typeface="Arial" pitchFamily="34" charset="0"/>
        <a:buChar char="»"/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735941" indent="-339631" algn="l" defTabSz="1358524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15203" indent="-339631" algn="l" defTabSz="1358524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094465" indent="-339631" algn="l" defTabSz="1358524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773727" indent="-339631" algn="l" defTabSz="1358524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58524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79262" algn="l" defTabSz="1358524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58524" algn="l" defTabSz="1358524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37786" algn="l" defTabSz="1358524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17048" algn="l" defTabSz="1358524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96310" algn="l" defTabSz="1358524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075572" algn="l" defTabSz="1358524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754834" algn="l" defTabSz="1358524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34096" algn="l" defTabSz="1358524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jp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6950" y="2195333"/>
            <a:ext cx="3916097" cy="5482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48480" y="3126105"/>
            <a:ext cx="11533441" cy="8848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6911"/>
              </a:lnSpc>
            </a:pPr>
            <a:r>
              <a:rPr sz="5760" b="1">
                <a:solidFill>
                  <a:srgbClr val="FFFFFF"/>
                </a:solidFill>
                <a:latin typeface="Merriweather"/>
              </a:rPr>
              <a:t>Assalamu Alaikum &amp; Welcome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97691" y="4555896"/>
            <a:ext cx="10984230" cy="3309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304"/>
              </a:lnSpc>
            </a:pPr>
            <a:r>
              <a:rPr sz="3240" dirty="0">
                <a:solidFill>
                  <a:srgbClr val="94A3B8"/>
                </a:solidFill>
                <a:latin typeface="Plus Jakarta Sans"/>
              </a:rPr>
              <a:t>English 2nd Paper | Class IX-X | </a:t>
            </a:r>
            <a:r>
              <a:rPr lang="en-US" sz="3240" dirty="0">
                <a:solidFill>
                  <a:srgbClr val="94A3B8"/>
                </a:solidFill>
                <a:latin typeface="Plus Jakarta Sans"/>
              </a:rPr>
              <a:t>Tag Question</a:t>
            </a:r>
            <a:r>
              <a:rPr sz="3240" dirty="0">
                <a:solidFill>
                  <a:srgbClr val="94A3B8"/>
                </a:solidFill>
                <a:latin typeface="Plus Jakarta Sans"/>
              </a:rPr>
              <a:t>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29FCF699-D0CE-A7A0-7E92-20636D05D5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898129" y="2265846"/>
            <a:ext cx="584473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dirty="0">
                <a:solidFill>
                  <a:schemeClr val="bg1"/>
                </a:solidFill>
                <a:latin typeface="Merriweather"/>
              </a:rPr>
              <a:t>Lesson Details</a:t>
            </a:r>
          </a:p>
        </p:txBody>
      </p:sp>
      <p:sp>
        <p:nvSpPr>
          <p:cNvPr id="7" name="Rectangle 6"/>
          <p:cNvSpPr/>
          <p:nvPr/>
        </p:nvSpPr>
        <p:spPr>
          <a:xfrm>
            <a:off x="7935893" y="2882486"/>
            <a:ext cx="5566410" cy="2286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8" name="TextBox 7"/>
          <p:cNvSpPr txBox="1"/>
          <p:nvPr/>
        </p:nvSpPr>
        <p:spPr>
          <a:xfrm>
            <a:off x="1165861" y="4352509"/>
            <a:ext cx="5566410" cy="282129"/>
          </a:xfrm>
          <a:prstGeom prst="rect">
            <a:avLst/>
          </a:prstGeom>
          <a:noFill/>
        </p:spPr>
        <p:txBody>
          <a:bodyPr wrap="square" lIns="285750" tIns="0" rIns="0" bIns="0" anchor="t">
            <a:spAutoFit/>
          </a:bodyPr>
          <a:lstStyle/>
          <a:p>
            <a:pPr>
              <a:lnSpc>
                <a:spcPts val="2160"/>
              </a:lnSpc>
            </a:pPr>
            <a:r>
              <a:rPr sz="1920" dirty="0" err="1">
                <a:solidFill>
                  <a:schemeClr val="bg1"/>
                </a:solidFill>
                <a:latin typeface="Plus Jakarta Sans"/>
              </a:rPr>
              <a:t>Chaulakathi</a:t>
            </a:r>
            <a:r>
              <a:rPr sz="1920" dirty="0">
                <a:solidFill>
                  <a:schemeClr val="bg1"/>
                </a:solidFill>
                <a:latin typeface="Plus Jakarta Sans"/>
              </a:rPr>
              <a:t> J. A. Rob Secondary School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5861" y="4878289"/>
            <a:ext cx="5566410" cy="282129"/>
          </a:xfrm>
          <a:prstGeom prst="rect">
            <a:avLst/>
          </a:prstGeom>
          <a:noFill/>
        </p:spPr>
        <p:txBody>
          <a:bodyPr wrap="square" lIns="285750" tIns="0" rIns="0" bIns="0" anchor="t">
            <a:spAutoFit/>
          </a:bodyPr>
          <a:lstStyle/>
          <a:p>
            <a:pPr>
              <a:lnSpc>
                <a:spcPts val="2160"/>
              </a:lnSpc>
            </a:pPr>
            <a:r>
              <a:rPr sz="1920" dirty="0">
                <a:solidFill>
                  <a:schemeClr val="bg1"/>
                </a:solidFill>
                <a:latin typeface="Plus Jakarta Sans"/>
              </a:rPr>
              <a:t>Coordinator &amp; Educational Tech Facilitator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65861" y="5404069"/>
            <a:ext cx="5566410" cy="282129"/>
          </a:xfrm>
          <a:prstGeom prst="rect">
            <a:avLst/>
          </a:prstGeom>
          <a:noFill/>
        </p:spPr>
        <p:txBody>
          <a:bodyPr wrap="square" lIns="285750" tIns="0" rIns="0" bIns="0" anchor="t">
            <a:spAutoFit/>
          </a:bodyPr>
          <a:lstStyle/>
          <a:p>
            <a:pPr>
              <a:lnSpc>
                <a:spcPts val="2160"/>
              </a:lnSpc>
            </a:pPr>
            <a:r>
              <a:rPr sz="1920" dirty="0">
                <a:solidFill>
                  <a:schemeClr val="bg1"/>
                </a:solidFill>
                <a:latin typeface="Plus Jakarta Sans"/>
              </a:rPr>
              <a:t>+88 01775 591009 / 01855 078077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65861" y="5929848"/>
            <a:ext cx="5566410" cy="256480"/>
          </a:xfrm>
          <a:prstGeom prst="rect">
            <a:avLst/>
          </a:prstGeom>
          <a:noFill/>
        </p:spPr>
        <p:txBody>
          <a:bodyPr wrap="square" lIns="285750" tIns="0" rIns="0" bIns="0" anchor="t">
            <a:spAutoFit/>
          </a:bodyPr>
          <a:lstStyle/>
          <a:p>
            <a:pPr>
              <a:lnSpc>
                <a:spcPts val="2015"/>
              </a:lnSpc>
            </a:pPr>
            <a:r>
              <a:rPr sz="1680" dirty="0">
                <a:solidFill>
                  <a:schemeClr val="bg1"/>
                </a:solidFill>
                <a:latin typeface="Plus Jakarta Sans"/>
              </a:rPr>
              <a:t>saiful</a:t>
            </a:r>
            <a:r>
              <a:rPr lang="en-US" sz="1680" dirty="0">
                <a:solidFill>
                  <a:schemeClr val="bg1"/>
                </a:solidFill>
                <a:latin typeface="Plus Jakarta Sans"/>
              </a:rPr>
              <a:t>4324</a:t>
            </a:r>
            <a:r>
              <a:rPr sz="1680" dirty="0">
                <a:solidFill>
                  <a:schemeClr val="bg1"/>
                </a:solidFill>
                <a:latin typeface="Plus Jakarta Sans"/>
              </a:rPr>
              <a:t>@gmail.com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98131" y="3472399"/>
            <a:ext cx="5566410" cy="346249"/>
          </a:xfrm>
          <a:prstGeom prst="rect">
            <a:avLst/>
          </a:prstGeom>
          <a:noFill/>
        </p:spPr>
        <p:txBody>
          <a:bodyPr wrap="square" lIns="285750" tIns="0" rIns="0" bIns="0" anchor="t">
            <a:spAutoFit/>
          </a:bodyPr>
          <a:lstStyle/>
          <a:p>
            <a:pPr>
              <a:lnSpc>
                <a:spcPts val="2735"/>
              </a:lnSpc>
            </a:pPr>
            <a:r>
              <a:rPr lang="en-US" sz="2400" b="1" dirty="0">
                <a:solidFill>
                  <a:schemeClr val="bg1"/>
                </a:solidFill>
                <a:latin typeface="Plus Jakarta Sans"/>
              </a:rPr>
              <a:t> </a:t>
            </a:r>
            <a:r>
              <a:rPr sz="2400" b="1" dirty="0">
                <a:solidFill>
                  <a:schemeClr val="bg1"/>
                </a:solidFill>
                <a:latin typeface="Plus Jakarta Sans"/>
              </a:rPr>
              <a:t>English 2nd Paper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30052" y="4686571"/>
            <a:ext cx="5566410" cy="315086"/>
          </a:xfrm>
          <a:prstGeom prst="rect">
            <a:avLst/>
          </a:prstGeom>
          <a:noFill/>
        </p:spPr>
        <p:txBody>
          <a:bodyPr wrap="square" lIns="285750" tIns="0" rIns="0" bIns="0" anchor="t">
            <a:spAutoFit/>
          </a:bodyPr>
          <a:lstStyle/>
          <a:p>
            <a:pPr>
              <a:lnSpc>
                <a:spcPts val="2592"/>
              </a:lnSpc>
            </a:pPr>
            <a:r>
              <a:rPr sz="1920" dirty="0">
                <a:solidFill>
                  <a:schemeClr val="bg1"/>
                </a:solidFill>
                <a:latin typeface="Plus Jakarta Sans"/>
              </a:rPr>
              <a:t>Class: IX-X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13119" y="5303676"/>
            <a:ext cx="5566410" cy="315086"/>
          </a:xfrm>
          <a:prstGeom prst="rect">
            <a:avLst/>
          </a:prstGeom>
          <a:noFill/>
        </p:spPr>
        <p:txBody>
          <a:bodyPr wrap="square" lIns="285750" tIns="0" rIns="0" bIns="0" anchor="t">
            <a:spAutoFit/>
          </a:bodyPr>
          <a:lstStyle/>
          <a:p>
            <a:pPr>
              <a:lnSpc>
                <a:spcPts val="2592"/>
              </a:lnSpc>
            </a:pPr>
            <a:r>
              <a:rPr sz="1920" dirty="0">
                <a:solidFill>
                  <a:schemeClr val="bg1"/>
                </a:solidFill>
                <a:latin typeface="Plus Jakarta Sans"/>
              </a:rPr>
              <a:t>Lesson: </a:t>
            </a:r>
            <a:r>
              <a:rPr lang="en-US" sz="1920" dirty="0">
                <a:solidFill>
                  <a:schemeClr val="bg1"/>
                </a:solidFill>
                <a:latin typeface="Plus Jakarta Sans"/>
              </a:rPr>
              <a:t>Tag Question</a:t>
            </a:r>
            <a:endParaRPr sz="1920" dirty="0">
              <a:solidFill>
                <a:schemeClr val="bg1"/>
              </a:solidFill>
              <a:latin typeface="Plus Jakarta San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98131" y="5904487"/>
            <a:ext cx="5566410" cy="257378"/>
          </a:xfrm>
          <a:prstGeom prst="rect">
            <a:avLst/>
          </a:prstGeom>
          <a:noFill/>
        </p:spPr>
        <p:txBody>
          <a:bodyPr wrap="square" lIns="285750" tIns="0" rIns="0" bIns="0" anchor="t">
            <a:spAutoFit/>
          </a:bodyPr>
          <a:lstStyle/>
          <a:p>
            <a:pPr>
              <a:lnSpc>
                <a:spcPts val="2015"/>
              </a:lnSpc>
            </a:pPr>
            <a:r>
              <a:rPr sz="1920" dirty="0">
                <a:solidFill>
                  <a:schemeClr val="bg1"/>
                </a:solidFill>
                <a:latin typeface="Plus Jakarta Sans"/>
              </a:rPr>
              <a:t>Time: 45 </a:t>
            </a:r>
            <a:r>
              <a:rPr sz="1800" dirty="0">
                <a:solidFill>
                  <a:schemeClr val="bg1"/>
                </a:solidFill>
                <a:latin typeface="Plus Jakarta Sans"/>
              </a:rPr>
              <a:t>Minutes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50628" y="2265846"/>
            <a:ext cx="264033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dirty="0">
                <a:solidFill>
                  <a:schemeClr val="bg1"/>
                </a:solidFill>
                <a:latin typeface="Merriweather"/>
              </a:rPr>
              <a:t>Md. Saiful Islam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537460" y="3435786"/>
            <a:ext cx="2514600" cy="2286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20" name="TextBox 19"/>
          <p:cNvSpPr txBox="1"/>
          <p:nvPr/>
        </p:nvSpPr>
        <p:spPr>
          <a:xfrm>
            <a:off x="3450627" y="2773004"/>
            <a:ext cx="3635974" cy="25737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15"/>
              </a:lnSpc>
            </a:pPr>
            <a:r>
              <a:rPr sz="1920" dirty="0">
                <a:solidFill>
                  <a:srgbClr val="0D9488"/>
                </a:solidFill>
                <a:latin typeface="Plus Jakarta Sans SemiBold"/>
              </a:rPr>
              <a:t>Assistant Teacher (English) - MPO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861" y="4409659"/>
            <a:ext cx="285750" cy="17145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5861" y="4935439"/>
            <a:ext cx="285750" cy="171450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5861" y="5461219"/>
            <a:ext cx="285750" cy="171450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5861" y="5986998"/>
            <a:ext cx="285750" cy="160020"/>
          </a:xfrm>
          <a:prstGeom prst="rect">
            <a:avLst/>
          </a:prstGeom>
        </p:spPr>
      </p:pic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98131" y="3552409"/>
            <a:ext cx="285750" cy="217170"/>
          </a:xfrm>
          <a:prstGeom prst="rect">
            <a:avLst/>
          </a:prstGeom>
        </p:spPr>
      </p:pic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98131" y="4812211"/>
            <a:ext cx="285750" cy="205740"/>
          </a:xfrm>
          <a:prstGeom prst="rect">
            <a:avLst/>
          </a:prstGeom>
        </p:spPr>
      </p:pic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13119" y="5389218"/>
            <a:ext cx="285750" cy="205740"/>
          </a:xfrm>
          <a:prstGeom prst="rect">
            <a:avLst/>
          </a:prstGeom>
        </p:spPr>
      </p:pic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98131" y="5961637"/>
            <a:ext cx="285750" cy="16002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982980" y="582931"/>
            <a:ext cx="13477684" cy="5909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840" b="1" dirty="0">
                <a:solidFill>
                  <a:schemeClr val="bg1"/>
                </a:solidFill>
                <a:latin typeface="Merriweather"/>
              </a:rPr>
              <a:t>Identity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11530" y="582931"/>
            <a:ext cx="68580" cy="53721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5FF7261B-77B0-E059-B7D4-9848F4863CE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28097" y="1896514"/>
            <a:ext cx="2110066" cy="2140132"/>
          </a:xfrm>
          <a:prstGeom prst="ellipse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png">
            <a:extLst>
              <a:ext uri="{FF2B5EF4-FFF2-40B4-BE49-F238E27FC236}">
                <a16:creationId xmlns:a16="http://schemas.microsoft.com/office/drawing/2014/main" id="{6B401D1F-C58C-9BC4-4A70-04BF84D39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8088B3-D34F-41D2-B1B0-AB88B5BD1D0E}"/>
              </a:ext>
            </a:extLst>
          </p:cNvPr>
          <p:cNvSpPr txBox="1"/>
          <p:nvPr/>
        </p:nvSpPr>
        <p:spPr>
          <a:xfrm>
            <a:off x="762000" y="914400"/>
            <a:ext cx="12954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001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US" sz="2800" b="1" i="1" u="sng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Tag Questions</a:t>
            </a:r>
            <a:endParaRPr lang="en-001" sz="28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US" sz="2000" u="none" strike="noStrike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001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Tag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k‡ãi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A_© </a:t>
            </a:r>
            <a:r>
              <a:rPr lang="en-US" sz="2000" b="1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ÒRy‡o</a:t>
            </a:r>
            <a:r>
              <a:rPr lang="en-US" sz="2000" b="1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†`</a:t>
            </a:r>
            <a:r>
              <a:rPr lang="en-US" sz="2000" b="1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IqvÓ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Avi</a:t>
            </a:r>
            <a:r>
              <a:rPr lang="en-US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Question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k‡ãi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A_©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ÒcÖkœÓ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|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ev¯Íe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Rxe‡b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K_v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ejvi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mgq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Avgiv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A‡bK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mgq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cÖkœ‡evaK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ev‡K¨i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†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k‡l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†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kªvZvi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¯^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xK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…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wZ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mg_©b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ev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gšÍe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¨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PvB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Ges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GKwU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mshy³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cÖkœ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Kwi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|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Giƒc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mshy³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cÖkœ‡K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Tag Question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ejv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nq|</a:t>
            </a:r>
            <a:r>
              <a:rPr lang="en-US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‡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hgbt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We like flowers, </a:t>
            </a:r>
            <a:r>
              <a:rPr lang="en-US" sz="2000" u="sng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don’t we?</a:t>
            </a:r>
            <a:r>
              <a:rPr lang="en-US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(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Avgiv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dzj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cQ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›` Kwi,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ZvB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000" u="sng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bq</a:t>
            </a:r>
            <a:r>
              <a:rPr lang="en-US" sz="2000" u="sng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000" u="sng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wK</a:t>
            </a:r>
            <a:r>
              <a:rPr lang="en-US" sz="2000" u="sng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?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)</a:t>
            </a:r>
          </a:p>
          <a:p>
            <a:pPr algn="just"/>
            <a:endParaRPr lang="en-001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Tag Question 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`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yB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cÖKvi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|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h_vt</a:t>
            </a:r>
            <a:endParaRPr lang="en-US" sz="2000" dirty="0">
              <a:solidFill>
                <a:schemeClr val="bg1"/>
              </a:solidFill>
              <a:effectLst/>
              <a:latin typeface="SutonnyMJ" pitchFamily="2" charset="0"/>
              <a:ea typeface="Times New Roman" panose="02020603050405020304" pitchFamily="18" charset="0"/>
            </a:endParaRPr>
          </a:p>
          <a:p>
            <a:pPr algn="just"/>
            <a:endParaRPr lang="en-001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romanLcParenBoth"/>
              <a:tabLst>
                <a:tab pos="685800" algn="l"/>
              </a:tabLst>
            </a:pPr>
            <a:r>
              <a:rPr lang="en-US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Affirmative/Positive tag</a:t>
            </a:r>
            <a:endParaRPr lang="en-001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romanLcParenBoth"/>
              <a:tabLst>
                <a:tab pos="685800" algn="l"/>
              </a:tabLst>
            </a:pPr>
            <a:r>
              <a:rPr lang="en-US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Negative tag </a:t>
            </a:r>
            <a:endParaRPr lang="en-001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001" sz="28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C32365-EB02-443B-B8EA-B7FEF471DF54}"/>
              </a:ext>
            </a:extLst>
          </p:cNvPr>
          <p:cNvSpPr txBox="1"/>
          <p:nvPr/>
        </p:nvSpPr>
        <p:spPr>
          <a:xfrm>
            <a:off x="762000" y="4570763"/>
            <a:ext cx="12954000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Tag Question </a:t>
            </a:r>
            <a:r>
              <a:rPr lang="en-US" sz="2000" b="1" i="1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Ki‡Z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n‡j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†h </a:t>
            </a:r>
            <a:r>
              <a:rPr lang="en-US" sz="2000" b="1" i="1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mKj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welq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Rvbv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_</a:t>
            </a:r>
            <a:r>
              <a:rPr lang="en-US" sz="2000" b="1" i="1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vKv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`</a:t>
            </a:r>
            <a:r>
              <a:rPr lang="en-US" sz="2000" b="1" i="1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iKvi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Zv </a:t>
            </a:r>
            <a:r>
              <a:rPr lang="en-US" sz="2000" b="1" i="1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nj</a:t>
            </a:r>
            <a:r>
              <a:rPr lang="en-US" sz="2000" b="1" i="1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:</a:t>
            </a:r>
            <a:endParaRPr lang="en-001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Subject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m¤ú‡K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©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aviYv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_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vK‡Z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n‡e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|</a:t>
            </a:r>
            <a:endParaRPr lang="en-001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g~j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Verb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m¤ú‡K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©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aviYv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_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vK‡Z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n‡e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|</a:t>
            </a:r>
            <a:endParaRPr lang="en-001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Auxiliary verb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m¤ú‡K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©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aviYv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_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vK‡Z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n‡e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|</a:t>
            </a:r>
            <a:endParaRPr lang="en-001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 Pronoun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m¤ú‡K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©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aviYv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_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vK‡Z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n‡e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|</a:t>
            </a:r>
            <a:endParaRPr lang="en-001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5. Affirmative &amp; Negative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m¤ú‡K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©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aviYv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_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vK‡Z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n‡e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|</a:t>
            </a:r>
            <a:endParaRPr lang="en-001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6. Sentence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m¤ú‡K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©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aviYv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_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vK‡Z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n‡e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| (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pecially Imperative sentence)</a:t>
            </a:r>
            <a:endParaRPr lang="en-001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7. Singular &amp; Plural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m¤ú‡K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©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aviYv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_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vK‡Z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n‡e</a:t>
            </a:r>
            <a:r>
              <a:rPr lang="en-US" sz="20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|</a:t>
            </a:r>
            <a:r>
              <a:rPr lang="en-US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001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001" sz="28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66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png">
            <a:extLst>
              <a:ext uri="{FF2B5EF4-FFF2-40B4-BE49-F238E27FC236}">
                <a16:creationId xmlns:a16="http://schemas.microsoft.com/office/drawing/2014/main" id="{ED03CEF1-6A25-F9CE-9FE0-605B2070D7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69097CC-BE55-45FC-94EA-4E4C8C0B5678}"/>
              </a:ext>
            </a:extLst>
          </p:cNvPr>
          <p:cNvSpPr txBox="1"/>
          <p:nvPr/>
        </p:nvSpPr>
        <p:spPr>
          <a:xfrm>
            <a:off x="914400" y="914400"/>
            <a:ext cx="12801600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14300" algn="ctr"/>
            <a:r>
              <a:rPr lang="en-US" sz="1800" b="1" i="1" u="sng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Subject </a:t>
            </a:r>
            <a:r>
              <a:rPr lang="en-US" sz="1800" b="1" i="1" u="sng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‡</a:t>
            </a:r>
            <a:r>
              <a:rPr lang="en-US" sz="1800" b="1" i="1" u="sng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Pbvi</a:t>
            </a:r>
            <a:r>
              <a:rPr lang="en-US" sz="1800" b="1" i="1" u="sng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b="1" i="1" u="sng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Dcvqmg~n</a:t>
            </a:r>
            <a:r>
              <a:rPr lang="en-US" sz="1800" b="1" i="1" u="sng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:</a:t>
            </a:r>
          </a:p>
          <a:p>
            <a:pPr indent="114300" algn="ctr"/>
            <a:endParaRPr lang="en-001" sz="18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a.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msÁvi</a:t>
            </a:r>
            <a:r>
              <a:rPr lang="en-US" sz="1800" b="1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মাধ্যমে</a:t>
            </a:r>
            <a:r>
              <a:rPr lang="en-US" sz="1800" b="1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: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Subject 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n‡jv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KZ©v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whwb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Verb 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Gi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KvRwU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m¤úv`b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K‡i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 _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v‡Kb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| </a:t>
            </a:r>
            <a:endParaRPr lang="en-001" sz="18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b.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Subject, Verb 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Gi c~‡e©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e‡m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|</a:t>
            </a:r>
            <a:endParaRPr lang="en-001" sz="18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c. Verb 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†K, †K/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Kvnviv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cÖkœ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Ki‡j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†h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DËi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cvIqv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hvq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ZvB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n‡jv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Subject.</a:t>
            </a:r>
            <a:endParaRPr lang="en-001" sz="18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d.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mvavibZ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Sentence-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Gi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cÖ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_‡g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hv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_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v‡K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ZvB</a:t>
            </a:r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Subject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|</a:t>
            </a:r>
            <a:endParaRPr lang="en-001" sz="18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e. Subject 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me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mgq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noun/pronoun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n‡e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|  </a:t>
            </a:r>
            <a:endParaRPr lang="en-001" sz="18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800" i="1" u="sng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Example:</a:t>
            </a:r>
            <a:r>
              <a:rPr lang="en-US" sz="1800" b="1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Rahim</a:t>
            </a:r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gave me a book.</a:t>
            </a:r>
            <a:endParaRPr lang="en-001" sz="18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001" sz="18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a.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D`vniY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ev‡K¨i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Subject 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A_©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vr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KZ©v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nj</a:t>
            </a:r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Rahim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whwb</a:t>
            </a:r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Verb- gave 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-Gi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KvR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m¤úv`b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K‡i‡Qb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|</a:t>
            </a:r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001" sz="18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b.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D`vniY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ev‡K¨i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Subject-Rahim, Verb- gave 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Gi c~‡e©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Av‡Q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|</a:t>
            </a:r>
            <a:endParaRPr lang="en-001" sz="18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c.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D`vniY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ev‡K¨i</a:t>
            </a:r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Verb- gave 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†K, †K w`‡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q‡Qb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cÖkœ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Ki‡j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DËi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cvIqv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hvq</a:t>
            </a:r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Rahim 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w`‡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q‡Qb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|</a:t>
            </a:r>
            <a:endParaRPr lang="en-001" sz="18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d.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D`vniY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ev‡K¨i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Subject-Rahim Sentence -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Gi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cÖ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_‡g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Av‡Q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|</a:t>
            </a:r>
            <a:endParaRPr lang="en-001" sz="18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e.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D`vniY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ev‡K¨i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Subject-Rahim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GKwU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noun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|</a:t>
            </a:r>
            <a:endParaRPr lang="en-001" sz="18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00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A783B8-65FF-473F-B11B-AF9B9759CF37}"/>
              </a:ext>
            </a:extLst>
          </p:cNvPr>
          <p:cNvSpPr txBox="1"/>
          <p:nvPr/>
        </p:nvSpPr>
        <p:spPr>
          <a:xfrm>
            <a:off x="914400" y="5486400"/>
            <a:ext cx="128016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14300" algn="ctr"/>
            <a:r>
              <a:rPr lang="en-US" sz="1800" b="1" i="1" u="sng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g~j</a:t>
            </a:r>
            <a:r>
              <a:rPr lang="en-US" sz="1800" b="1" i="1" u="sng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b="1" i="1" u="sng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Verb</a:t>
            </a:r>
            <a:r>
              <a:rPr lang="en-US" sz="1800" b="1" i="1" u="sng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‡</a:t>
            </a:r>
            <a:r>
              <a:rPr lang="en-US" sz="1800" b="1" i="1" u="sng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Pbvi</a:t>
            </a:r>
            <a:r>
              <a:rPr lang="en-US" sz="1800" b="1" i="1" u="sng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b="1" i="1" u="sng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Dcvqmg~n</a:t>
            </a:r>
            <a:r>
              <a:rPr lang="en-US" sz="1800" b="1" i="1" u="sng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:</a:t>
            </a:r>
          </a:p>
          <a:p>
            <a:pPr indent="114300" algn="ctr"/>
            <a:endParaRPr lang="en-001" sz="18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a. </a:t>
            </a:r>
            <a:r>
              <a:rPr lang="en-US" sz="1800" b="1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msÁvi</a:t>
            </a:r>
            <a:r>
              <a:rPr lang="en-US" sz="1800" b="1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SutonnyMJ" pitchFamily="2" charset="0"/>
                <a:ea typeface="Times New Roman" panose="02020603050405020304" pitchFamily="18" charset="0"/>
              </a:rPr>
              <a:t>মাধ্যমে</a:t>
            </a:r>
            <a:r>
              <a:rPr lang="en-US" sz="1800" b="1" dirty="0">
                <a:solidFill>
                  <a:schemeClr val="bg1"/>
                </a:solidFill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b="1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: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†h </a:t>
            </a:r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Word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Øviv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†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Kvb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KvR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m¤úv`b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Kiv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eySvq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Zv‡K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mvaviYZ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Verb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e‡j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|</a:t>
            </a:r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001" sz="18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c. 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‡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ewki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fvM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Sentence-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G </a:t>
            </a:r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Subject 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Gi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c‡i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verb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e‡m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|</a:t>
            </a:r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001" sz="18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d. Object 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Gi c~‡e© </a:t>
            </a:r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verb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e‡m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|</a:t>
            </a:r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001" sz="18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e.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mvaviYZ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ing</a:t>
            </a:r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/es/ed/t 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Gi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gva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¨‡g </a:t>
            </a:r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verb 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‡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Pbv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hvq</a:t>
            </a:r>
            <a:r>
              <a:rPr lang="en-US" sz="18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| (</a:t>
            </a:r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past and past participle forms)</a:t>
            </a:r>
            <a:endParaRPr lang="en-001" sz="18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00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17005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age.png">
            <a:extLst>
              <a:ext uri="{FF2B5EF4-FFF2-40B4-BE49-F238E27FC236}">
                <a16:creationId xmlns:a16="http://schemas.microsoft.com/office/drawing/2014/main" id="{BF81D718-18B6-9522-B91B-D22807C234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F032D6-B447-4E21-BE94-8DF6B8B4F69B}"/>
              </a:ext>
            </a:extLst>
          </p:cNvPr>
          <p:cNvSpPr txBox="1"/>
          <p:nvPr/>
        </p:nvSpPr>
        <p:spPr>
          <a:xfrm>
            <a:off x="685800" y="914400"/>
            <a:ext cx="13182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u="sng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Auxiliary verb</a:t>
            </a:r>
            <a:endParaRPr lang="en-US" sz="3200" b="1" i="1" u="sng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en-001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Am, is, are, was, were, have, has, had, do, did, does, shall, should, will, would, may, might, can, could, must, used to, ought to, dare,  need</a:t>
            </a:r>
            <a:endParaRPr lang="en-001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001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EC9519E-8AAF-45C8-BFA5-502D422455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69206065"/>
              </p:ext>
            </p:extLst>
          </p:nvPr>
        </p:nvGraphicFramePr>
        <p:xfrm>
          <a:off x="3124200" y="3545926"/>
          <a:ext cx="7848600" cy="414409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361090">
                  <a:extLst>
                    <a:ext uri="{9D8B030D-6E8A-4147-A177-3AD203B41FA5}">
                      <a16:colId xmlns:a16="http://schemas.microsoft.com/office/drawing/2014/main" val="573092486"/>
                    </a:ext>
                  </a:extLst>
                </a:gridCol>
                <a:gridCol w="4487510">
                  <a:extLst>
                    <a:ext uri="{9D8B030D-6E8A-4147-A177-3AD203B41FA5}">
                      <a16:colId xmlns:a16="http://schemas.microsoft.com/office/drawing/2014/main" val="304795440"/>
                    </a:ext>
                  </a:extLst>
                </a:gridCol>
              </a:tblGrid>
              <a:tr h="454106">
                <a:tc>
                  <a:txBody>
                    <a:bodyPr/>
                    <a:lstStyle/>
                    <a:p>
                      <a:pPr indent="45720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u="none" strike="noStrike">
                          <a:effectLst/>
                        </a:rPr>
                        <a:t>Subject</a:t>
                      </a:r>
                      <a:endParaRPr lang="en-US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u="none" strike="noStrike">
                          <a:effectLst/>
                        </a:rPr>
                        <a:t>Pronoun</a:t>
                      </a:r>
                      <a:endParaRPr lang="en-US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515907501"/>
                  </a:ext>
                </a:extLst>
              </a:tr>
              <a:tr h="266736"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effectLst/>
                        </a:rPr>
                        <a:t>Rahima</a:t>
                      </a:r>
                      <a:endParaRPr lang="en-US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effectLst/>
                        </a:rPr>
                        <a:t>She</a:t>
                      </a:r>
                      <a:endParaRPr lang="en-US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635754340"/>
                  </a:ext>
                </a:extLst>
              </a:tr>
              <a:tr h="266736"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effectLst/>
                        </a:rPr>
                        <a:t>Karim</a:t>
                      </a:r>
                      <a:endParaRPr lang="en-US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effectLst/>
                        </a:rPr>
                        <a:t>He</a:t>
                      </a:r>
                      <a:endParaRPr lang="en-US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4003145705"/>
                  </a:ext>
                </a:extLst>
              </a:tr>
              <a:tr h="266736">
                <a:tc>
                  <a:txBody>
                    <a:bodyPr/>
                    <a:lstStyle/>
                    <a:p>
                      <a:pPr marL="45720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effectLst/>
                        </a:rPr>
                        <a:t>His father</a:t>
                      </a:r>
                      <a:endParaRPr lang="en-US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effectLst/>
                        </a:rPr>
                        <a:t>He</a:t>
                      </a:r>
                      <a:endParaRPr lang="en-US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70698092"/>
                  </a:ext>
                </a:extLst>
              </a:tr>
              <a:tr h="266736"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effectLst/>
                        </a:rPr>
                        <a:t>His mother</a:t>
                      </a:r>
                      <a:endParaRPr lang="en-US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effectLst/>
                        </a:rPr>
                        <a:t>She</a:t>
                      </a:r>
                      <a:endParaRPr lang="en-US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101337573"/>
                  </a:ext>
                </a:extLst>
              </a:tr>
              <a:tr h="266736"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effectLst/>
                        </a:rPr>
                        <a:t>Her sister</a:t>
                      </a:r>
                      <a:endParaRPr lang="en-US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effectLst/>
                        </a:rPr>
                        <a:t>She</a:t>
                      </a:r>
                      <a:endParaRPr lang="en-US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335237497"/>
                  </a:ext>
                </a:extLst>
              </a:tr>
              <a:tr h="266736"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effectLst/>
                        </a:rPr>
                        <a:t>Bird</a:t>
                      </a:r>
                      <a:endParaRPr lang="en-US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effectLst/>
                        </a:rPr>
                        <a:t>It</a:t>
                      </a:r>
                      <a:endParaRPr lang="en-US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264447819"/>
                  </a:ext>
                </a:extLst>
              </a:tr>
              <a:tr h="266736"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effectLst/>
                        </a:rPr>
                        <a:t>Birds</a:t>
                      </a:r>
                      <a:endParaRPr lang="en-US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effectLst/>
                        </a:rPr>
                        <a:t>They</a:t>
                      </a:r>
                      <a:endParaRPr lang="en-US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843603954"/>
                  </a:ext>
                </a:extLst>
              </a:tr>
              <a:tr h="266736">
                <a:tc>
                  <a:txBody>
                    <a:bodyPr/>
                    <a:lstStyle/>
                    <a:p>
                      <a:pPr marL="45720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effectLst/>
                        </a:rPr>
                        <a:t>Chair/Book /Voice</a:t>
                      </a:r>
                      <a:endParaRPr lang="en-US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effectLst/>
                        </a:rPr>
                        <a:t>It</a:t>
                      </a:r>
                      <a:endParaRPr lang="en-US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812880200"/>
                  </a:ext>
                </a:extLst>
              </a:tr>
              <a:tr h="266736">
                <a:tc>
                  <a:txBody>
                    <a:bodyPr/>
                    <a:lstStyle/>
                    <a:p>
                      <a:pPr marL="45720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effectLst/>
                        </a:rPr>
                        <a:t>Sun</a:t>
                      </a:r>
                      <a:endParaRPr lang="en-US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effectLst/>
                        </a:rPr>
                        <a:t>He</a:t>
                      </a:r>
                      <a:endParaRPr lang="en-US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916148228"/>
                  </a:ext>
                </a:extLst>
              </a:tr>
              <a:tr h="266736"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effectLst/>
                        </a:rPr>
                        <a:t>Moon</a:t>
                      </a:r>
                      <a:endParaRPr lang="en-US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effectLst/>
                        </a:rPr>
                        <a:t>She</a:t>
                      </a:r>
                      <a:endParaRPr lang="en-US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2308579330"/>
                  </a:ext>
                </a:extLst>
              </a:tr>
              <a:tr h="266736">
                <a:tc>
                  <a:txBody>
                    <a:bodyPr/>
                    <a:lstStyle/>
                    <a:p>
                      <a:pPr marL="45720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effectLst/>
                        </a:rPr>
                        <a:t>Bangladesh/our country</a:t>
                      </a:r>
                      <a:endParaRPr lang="en-US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effectLst/>
                        </a:rPr>
                        <a:t>She</a:t>
                      </a:r>
                      <a:endParaRPr lang="en-US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947865099"/>
                  </a:ext>
                </a:extLst>
              </a:tr>
              <a:tr h="266736"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effectLst/>
                        </a:rPr>
                        <a:t>A student</a:t>
                      </a:r>
                      <a:endParaRPr lang="en-US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effectLst/>
                        </a:rPr>
                        <a:t>He/she</a:t>
                      </a:r>
                      <a:endParaRPr lang="en-US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805494974"/>
                  </a:ext>
                </a:extLst>
              </a:tr>
              <a:tr h="266736">
                <a:tc>
                  <a:txBody>
                    <a:bodyPr/>
                    <a:lstStyle/>
                    <a:p>
                      <a:pPr marL="45720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effectLst/>
                        </a:rPr>
                        <a:t>Students</a:t>
                      </a:r>
                      <a:endParaRPr lang="en-US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 dirty="0">
                          <a:effectLst/>
                        </a:rPr>
                        <a:t>They</a:t>
                      </a:r>
                      <a:endParaRPr lang="en-US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18879807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3A88298-996B-4FB3-800A-B23FD7DF9E8D}"/>
              </a:ext>
            </a:extLst>
          </p:cNvPr>
          <p:cNvSpPr txBox="1"/>
          <p:nvPr/>
        </p:nvSpPr>
        <p:spPr>
          <a:xfrm>
            <a:off x="6400800" y="2649256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u="sng" dirty="0">
                <a:solidFill>
                  <a:schemeClr val="bg1"/>
                </a:solidFill>
                <a:latin typeface="Times New Roman" panose="02020603050405020304" pitchFamily="18" charset="0"/>
              </a:rPr>
              <a:t>Pronoun</a:t>
            </a:r>
            <a:endParaRPr lang="en-001" sz="3200" b="1" i="1" u="sng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62074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A789B712-ACD2-7FD8-1918-2CB5EFA2F2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A1E9C9-2662-E2FC-DA25-1D658EE4D25C}"/>
              </a:ext>
            </a:extLst>
          </p:cNvPr>
          <p:cNvSpPr txBox="1"/>
          <p:nvPr/>
        </p:nvSpPr>
        <p:spPr>
          <a:xfrm>
            <a:off x="762000" y="398398"/>
            <a:ext cx="12954000" cy="7432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3585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 </a:t>
            </a:r>
            <a:endParaRPr kumimoji="0" lang="en-001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13585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Rule-1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t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g~j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Sentence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G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Auxiliary verb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Av‡Q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wKbv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 Zv †`L‡Z n‡e- </a:t>
            </a:r>
          </a:p>
          <a:p>
            <a:pPr marL="0" marR="0" lvl="0" indent="0" algn="l" defTabSz="13585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001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13585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hw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` _</a:t>
            </a:r>
            <a:r>
              <a:rPr kumimoji="0" lang="en-US" sz="2400" b="0" i="0" u="sng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v‡K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 </a:t>
            </a:r>
            <a:endParaRPr kumimoji="0" lang="en-001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13585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      </a:t>
            </a:r>
          </a:p>
          <a:p>
            <a:pPr marL="0" marR="0" lvl="0" indent="0" algn="l" defTabSz="13585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	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Zvn‡j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 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Auxiliary verb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 w`‡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qB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Tag</a:t>
            </a:r>
            <a:r>
              <a:rPr lang="en-US" sz="2400" dirty="0">
                <a:solidFill>
                  <a:schemeClr val="bg1"/>
                </a:solidFill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SutonnyMJ" pitchFamily="2" charset="0"/>
                <a:ea typeface="Times New Roman" panose="02020603050405020304" pitchFamily="18" charset="0"/>
              </a:rPr>
              <a:t>শুরু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Ki‡Z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 n‡e| </a:t>
            </a:r>
          </a:p>
          <a:p>
            <a:pPr marL="0" marR="0" lvl="0" indent="0" algn="l" defTabSz="13585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001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13585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Example</a:t>
            </a:r>
            <a:r>
              <a:rPr lang="en-US" sz="2400" i="1" u="sng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 </a:t>
            </a:r>
            <a:r>
              <a:rPr kumimoji="0" lang="en-US" sz="2400" b="0" i="1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</a:t>
            </a:r>
            <a:endParaRPr kumimoji="0" lang="en-001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13585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a) Rahim is going to be a doctor, </a:t>
            </a:r>
            <a:r>
              <a:rPr kumimoji="0" lang="en-US" sz="2400" b="0" i="0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isn’t 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         ?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</a:t>
            </a:r>
            <a:endParaRPr kumimoji="0" lang="en-001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13585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b) Rokeya is not a nurse, </a:t>
            </a:r>
            <a:r>
              <a:rPr kumimoji="0" lang="en-US" sz="2400" b="0" i="0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is 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         ?</a:t>
            </a:r>
            <a:endParaRPr kumimoji="0" lang="en-001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914400" marR="0" lvl="0" indent="-914400" algn="l" defTabSz="13585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1600" algn="l"/>
              </a:tabLst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c) We should respect him, shouldn’t</a:t>
            </a:r>
            <a:r>
              <a:rPr kumimoji="0" lang="en-US" sz="2400" b="0" i="0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        ?</a:t>
            </a:r>
            <a:endParaRPr kumimoji="0" lang="en-001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914400" marR="0" lvl="0" indent="-914400" algn="l" defTabSz="13585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1600" algn="l"/>
              </a:tabLst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d) We ought to serve our country, </a:t>
            </a:r>
            <a:r>
              <a:rPr kumimoji="0" lang="en-US" sz="2400" b="0" i="0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oughtn’t 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    ?</a:t>
            </a:r>
            <a:endParaRPr kumimoji="0" lang="en-001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914400" marR="0" lvl="0" indent="-914400" algn="l" defTabSz="13585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1600" algn="l"/>
              </a:tabLst>
              <a:defRPr/>
            </a:pP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) I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have helped the poor boy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</a:t>
            </a:r>
            <a:r>
              <a:rPr lang="en-US" sz="2400" u="none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haven’t</a:t>
            </a:r>
            <a:r>
              <a:rPr kumimoji="0" lang="en-US" sz="2400" b="0" i="0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      ?</a:t>
            </a:r>
            <a:endParaRPr kumimoji="0" lang="en-001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13585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 </a:t>
            </a:r>
            <a:endParaRPr kumimoji="0" lang="en-001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13585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hw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` </a:t>
            </a:r>
            <a:r>
              <a:rPr kumimoji="0" lang="en-US" sz="2400" b="0" i="0" u="sng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bv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 _</a:t>
            </a:r>
            <a:r>
              <a:rPr kumimoji="0" lang="en-US" sz="2400" b="0" i="0" u="sng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v‡K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 </a:t>
            </a:r>
            <a:endParaRPr kumimoji="0" lang="en-001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13585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           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Zvn‡j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g~j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verb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Gi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wb‡P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underline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Ki‡Z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n‡e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 Ges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g~j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verb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Abymv‡i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do/did/does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w`‡q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Tag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শুরু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Ki‡Z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n‡e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| </a:t>
            </a:r>
            <a:endParaRPr kumimoji="0" lang="en-001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13585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sng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Examples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t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utonnyMJ" pitchFamily="2" charset="0"/>
                <a:ea typeface="Times New Roman" panose="02020603050405020304" pitchFamily="18" charset="0"/>
                <a:cs typeface="+mn-cs"/>
              </a:rPr>
              <a:t> </a:t>
            </a:r>
          </a:p>
          <a:p>
            <a:pPr marL="0" marR="0" lvl="0" indent="0" algn="l" defTabSz="13585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a) Rahim gave me a pen, </a:t>
            </a:r>
            <a:r>
              <a:rPr kumimoji="0" lang="en-US" sz="2400" b="0" i="0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didn’t 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         ?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endParaRPr kumimoji="0" lang="en-001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13585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b) Rokeya gets up early in morning, </a:t>
            </a:r>
            <a:r>
              <a:rPr kumimoji="0" lang="en-US" sz="2400" b="0" i="0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doesn’t 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       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?</a:t>
            </a:r>
            <a:endParaRPr kumimoji="0" lang="en-001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13585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001" sz="27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2284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>
            <a:extLst>
              <a:ext uri="{FF2B5EF4-FFF2-40B4-BE49-F238E27FC236}">
                <a16:creationId xmlns:a16="http://schemas.microsoft.com/office/drawing/2014/main" id="{B6B022B1-61E0-899E-DF4B-C9B98B257B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21A8C08-313C-FF1F-6676-4DC16149C20C}"/>
              </a:ext>
            </a:extLst>
          </p:cNvPr>
          <p:cNvSpPr txBox="1"/>
          <p:nvPr/>
        </p:nvSpPr>
        <p:spPr>
          <a:xfrm>
            <a:off x="685800" y="1447800"/>
            <a:ext cx="12801600" cy="6417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u="sng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Rule -2</a:t>
            </a:r>
            <a:r>
              <a:rPr lang="en-US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4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g~j</a:t>
            </a:r>
            <a:r>
              <a:rPr lang="en-US" sz="24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Sentence</a:t>
            </a:r>
            <a:r>
              <a:rPr lang="en-US" sz="24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wU</a:t>
            </a:r>
            <a:r>
              <a:rPr lang="en-US" sz="24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হ্যাঁ</a:t>
            </a:r>
            <a:r>
              <a:rPr lang="en-US" sz="2400" dirty="0">
                <a:solidFill>
                  <a:schemeClr val="bg1"/>
                </a:solidFill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†</a:t>
            </a:r>
            <a:r>
              <a:rPr lang="en-US" sz="24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evaK</a:t>
            </a:r>
            <a:r>
              <a:rPr lang="en-US" sz="24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ev</a:t>
            </a:r>
            <a:r>
              <a:rPr lang="en-US" sz="24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bv</a:t>
            </a:r>
            <a:r>
              <a:rPr lang="en-US" sz="24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†</a:t>
            </a:r>
            <a:r>
              <a:rPr lang="en-US" sz="24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evaK</a:t>
            </a:r>
            <a:r>
              <a:rPr lang="en-US" sz="24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Zv </a:t>
            </a:r>
            <a:r>
              <a:rPr lang="en-US" sz="24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wbY©q</a:t>
            </a:r>
            <a:r>
              <a:rPr lang="en-US" sz="24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Ki‡Z</a:t>
            </a:r>
            <a:r>
              <a:rPr lang="en-US" sz="24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n‡e| </a:t>
            </a:r>
            <a:r>
              <a:rPr lang="en-US" sz="24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hwU</a:t>
            </a:r>
            <a:r>
              <a:rPr lang="en-US" sz="24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g~j</a:t>
            </a:r>
            <a:r>
              <a:rPr lang="en-US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Sentence </a:t>
            </a:r>
            <a:r>
              <a:rPr lang="en-US" sz="2400" dirty="0" err="1">
                <a:solidFill>
                  <a:schemeClr val="bg1"/>
                </a:solidFill>
                <a:latin typeface="SutonnyMJ" pitchFamily="2" charset="0"/>
                <a:ea typeface="Times New Roman" panose="02020603050405020304" pitchFamily="18" charset="0"/>
              </a:rPr>
              <a:t>হ্যাঁ</a:t>
            </a:r>
            <a:r>
              <a:rPr lang="en-US" sz="2400" dirty="0">
                <a:solidFill>
                  <a:schemeClr val="bg1"/>
                </a:solidFill>
                <a:latin typeface="SutonnyMJ" pitchFamily="2" charset="0"/>
                <a:ea typeface="Times New Roman" panose="02020603050405020304" pitchFamily="18" charset="0"/>
              </a:rPr>
              <a:t> †</a:t>
            </a:r>
            <a:r>
              <a:rPr lang="en-US" sz="2400" dirty="0" err="1">
                <a:solidFill>
                  <a:schemeClr val="bg1"/>
                </a:solidFill>
                <a:latin typeface="SutonnyMJ" pitchFamily="2" charset="0"/>
                <a:ea typeface="Times New Roman" panose="02020603050405020304" pitchFamily="18" charset="0"/>
              </a:rPr>
              <a:t>evaK</a:t>
            </a:r>
            <a:r>
              <a:rPr lang="en-US" sz="2400" dirty="0">
                <a:solidFill>
                  <a:schemeClr val="bg1"/>
                </a:solidFill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nq </a:t>
            </a:r>
            <a:r>
              <a:rPr lang="en-US" sz="24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Zvn‡j</a:t>
            </a:r>
            <a:r>
              <a:rPr lang="en-US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Tag question</a:t>
            </a:r>
            <a:r>
              <a:rPr lang="en-US" sz="24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bv</a:t>
            </a:r>
            <a:r>
              <a:rPr lang="en-US" sz="24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†</a:t>
            </a:r>
            <a:r>
              <a:rPr lang="en-US" sz="24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evaK</a:t>
            </a:r>
            <a:r>
              <a:rPr lang="en-US" sz="24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Ki‡Z</a:t>
            </a:r>
            <a:r>
              <a:rPr lang="en-US" sz="24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n‡e | Avi </a:t>
            </a:r>
            <a:r>
              <a:rPr lang="en-US" sz="24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hw</a:t>
            </a:r>
            <a:r>
              <a:rPr lang="en-US" sz="24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` </a:t>
            </a:r>
            <a:r>
              <a:rPr lang="en-US" sz="24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g~j</a:t>
            </a:r>
            <a:r>
              <a:rPr lang="en-US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Sentence</a:t>
            </a:r>
            <a:r>
              <a:rPr lang="en-US" sz="24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bv</a:t>
            </a:r>
            <a:r>
              <a:rPr lang="en-US" sz="24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†</a:t>
            </a:r>
            <a:r>
              <a:rPr lang="en-US" sz="24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evaK</a:t>
            </a:r>
            <a:r>
              <a:rPr lang="en-US" sz="24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nq </a:t>
            </a:r>
            <a:r>
              <a:rPr lang="en-US" sz="24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Zvn‡j</a:t>
            </a:r>
            <a:r>
              <a:rPr lang="en-US" sz="24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Tag question </a:t>
            </a:r>
            <a:r>
              <a:rPr lang="en-US" sz="2400" dirty="0" err="1">
                <a:solidFill>
                  <a:schemeClr val="bg1"/>
                </a:solidFill>
                <a:latin typeface="SutonnyMJ" pitchFamily="2" charset="0"/>
                <a:ea typeface="Times New Roman" panose="02020603050405020304" pitchFamily="18" charset="0"/>
              </a:rPr>
              <a:t>হ্যাঁ</a:t>
            </a:r>
            <a:r>
              <a:rPr lang="en-US" sz="2400" dirty="0">
                <a:solidFill>
                  <a:schemeClr val="bg1"/>
                </a:solidFill>
                <a:latin typeface="SutonnyMJ" pitchFamily="2" charset="0"/>
                <a:ea typeface="Times New Roman" panose="02020603050405020304" pitchFamily="18" charset="0"/>
              </a:rPr>
              <a:t> †</a:t>
            </a:r>
            <a:r>
              <a:rPr lang="en-US" sz="2400" dirty="0" err="1">
                <a:solidFill>
                  <a:schemeClr val="bg1"/>
                </a:solidFill>
                <a:latin typeface="SutonnyMJ" pitchFamily="2" charset="0"/>
                <a:ea typeface="Times New Roman" panose="02020603050405020304" pitchFamily="18" charset="0"/>
              </a:rPr>
              <a:t>evaK</a:t>
            </a:r>
            <a:r>
              <a:rPr lang="en-US" sz="2400" dirty="0">
                <a:solidFill>
                  <a:schemeClr val="bg1"/>
                </a:solidFill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Ki‡Z</a:t>
            </a:r>
            <a:r>
              <a:rPr lang="en-US" sz="24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n‡e |  </a:t>
            </a:r>
            <a:r>
              <a:rPr lang="en-US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Sentence</a:t>
            </a:r>
            <a:r>
              <a:rPr lang="en-US" sz="24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G </a:t>
            </a:r>
            <a:r>
              <a:rPr lang="en-US" sz="24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hw</a:t>
            </a:r>
            <a:r>
              <a:rPr lang="en-US" sz="24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` </a:t>
            </a:r>
            <a:r>
              <a:rPr lang="en-US" sz="24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wb‡Pi</a:t>
            </a:r>
            <a:r>
              <a:rPr lang="en-US" sz="24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kã¸wj</a:t>
            </a:r>
            <a:r>
              <a:rPr lang="en-US" sz="24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_</a:t>
            </a:r>
            <a:r>
              <a:rPr lang="en-US" sz="24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v‡K</a:t>
            </a:r>
            <a:r>
              <a:rPr lang="en-US" sz="24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Zvn‡j</a:t>
            </a:r>
            <a:r>
              <a:rPr lang="en-US" sz="24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eyS‡Z</a:t>
            </a:r>
            <a:r>
              <a:rPr lang="en-US" sz="24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n‡e</a:t>
            </a:r>
            <a:r>
              <a:rPr lang="en-US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Sentence</a:t>
            </a:r>
            <a:r>
              <a:rPr lang="en-US" sz="24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wU</a:t>
            </a:r>
            <a:r>
              <a:rPr lang="en-US" sz="24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bv</a:t>
            </a:r>
            <a:r>
              <a:rPr lang="en-US" sz="24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†</a:t>
            </a:r>
            <a:r>
              <a:rPr lang="en-US" sz="2400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evaK</a:t>
            </a:r>
            <a:r>
              <a:rPr lang="en-US" sz="24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| </a:t>
            </a:r>
            <a:endParaRPr lang="en-001" sz="2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(not, no, never, hardly, rarely, scarcely, few, little, barely, seldom, too….to etc.) </a:t>
            </a:r>
          </a:p>
          <a:p>
            <a:pPr algn="just"/>
            <a:endParaRPr lang="en-001" sz="2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400" i="1" u="sng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Example</a:t>
            </a:r>
            <a:r>
              <a:rPr lang="en-US" sz="2400" i="1" u="sng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i="1" u="sng" dirty="0">
                <a:solidFill>
                  <a:schemeClr val="bg1"/>
                </a:solidFill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001" sz="2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a) He is not a thief, is </a:t>
            </a:r>
            <a:r>
              <a:rPr lang="en-US" sz="2400" u="sng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?</a:t>
            </a:r>
            <a:endParaRPr lang="en-001" sz="2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b) We do not go to school on Friday, do </a:t>
            </a:r>
            <a:r>
              <a:rPr lang="en-US" sz="2400" u="sng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?</a:t>
            </a:r>
            <a:endParaRPr lang="en-001" sz="2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c) I have no money at all, have </a:t>
            </a:r>
            <a:r>
              <a:rPr lang="en-US" sz="2400" u="sng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?</a:t>
            </a:r>
            <a:endParaRPr lang="en-001" sz="2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d) He hardly comes my home, does </a:t>
            </a:r>
            <a:r>
              <a:rPr lang="en-US" sz="2400" u="sng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?</a:t>
            </a:r>
            <a:endParaRPr lang="en-001" sz="2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e) He seldom comes here, does </a:t>
            </a:r>
            <a:r>
              <a:rPr lang="en-US" sz="2400" u="sng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?</a:t>
            </a:r>
            <a:endParaRPr lang="en-001" sz="2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f) Few of the boys were present in the class yesterday, were </a:t>
            </a:r>
            <a:r>
              <a:rPr lang="en-US" sz="2400" u="sng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?</a:t>
            </a:r>
            <a:endParaRPr lang="en-001" sz="2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g) I rarely do the work, do </a:t>
            </a:r>
            <a:r>
              <a:rPr lang="en-US" sz="2400" u="sng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?</a:t>
            </a:r>
            <a:r>
              <a:rPr lang="en-US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001" sz="2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h) He gets up early in the morning, doesn’t </a:t>
            </a:r>
            <a:r>
              <a:rPr lang="en-US" sz="2400" u="sng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?</a:t>
            </a:r>
            <a:endParaRPr lang="en-001" sz="2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4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Rahim has become the main person of the meeting, hasn’t </a:t>
            </a:r>
            <a:r>
              <a:rPr lang="en-US" sz="2400" u="sng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?</a:t>
            </a:r>
            <a:r>
              <a:rPr lang="en-US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endParaRPr lang="en-001" sz="2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00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34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png">
            <a:extLst>
              <a:ext uri="{FF2B5EF4-FFF2-40B4-BE49-F238E27FC236}">
                <a16:creationId xmlns:a16="http://schemas.microsoft.com/office/drawing/2014/main" id="{D4438A7D-5CA8-0867-B2A2-08FF138EB0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C70FD9E-66AD-A196-F335-C95E89EFCD7C}"/>
              </a:ext>
            </a:extLst>
          </p:cNvPr>
          <p:cNvSpPr txBox="1"/>
          <p:nvPr/>
        </p:nvSpPr>
        <p:spPr>
          <a:xfrm>
            <a:off x="685800" y="914400"/>
            <a:ext cx="1318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u="sng" dirty="0" err="1">
                <a:solidFill>
                  <a:schemeClr val="bg1"/>
                </a:solidFill>
                <a:latin typeface="SutonnyMJ" pitchFamily="2" charset="0"/>
                <a:ea typeface="Times New Roman" panose="02020603050405020304" pitchFamily="18" charset="0"/>
              </a:rPr>
              <a:t>ব্যা</a:t>
            </a:r>
            <a:r>
              <a:rPr lang="en-US" sz="2800" b="1" i="1" u="sng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wZµgag©x</a:t>
            </a:r>
            <a:r>
              <a:rPr lang="en-US" sz="2800" b="1" i="1" u="sng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800" b="1" i="1" u="sng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Four</a:t>
            </a:r>
            <a:r>
              <a:rPr lang="en-US" sz="2800" b="1" i="1" u="sng" dirty="0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2800" b="1" i="1" u="sng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Negative </a:t>
            </a:r>
            <a:r>
              <a:rPr lang="en-US" sz="2800" b="1" i="1" u="sng" dirty="0" err="1">
                <a:solidFill>
                  <a:schemeClr val="bg1"/>
                </a:solidFill>
                <a:effectLst/>
                <a:latin typeface="SutonnyMJ" pitchFamily="2" charset="0"/>
                <a:ea typeface="Times New Roman" panose="02020603050405020304" pitchFamily="18" charset="0"/>
              </a:rPr>
              <a:t>msw¶ßiƒct</a:t>
            </a:r>
            <a:endParaRPr lang="en-001" sz="28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BA71CE6-A971-FE0F-BC00-AB9B3D8DE4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4721924"/>
              </p:ext>
            </p:extLst>
          </p:nvPr>
        </p:nvGraphicFramePr>
        <p:xfrm>
          <a:off x="3657600" y="1814498"/>
          <a:ext cx="6934200" cy="525780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358541">
                  <a:extLst>
                    <a:ext uri="{9D8B030D-6E8A-4147-A177-3AD203B41FA5}">
                      <a16:colId xmlns:a16="http://schemas.microsoft.com/office/drawing/2014/main" val="3813375348"/>
                    </a:ext>
                  </a:extLst>
                </a:gridCol>
                <a:gridCol w="3575659">
                  <a:extLst>
                    <a:ext uri="{9D8B030D-6E8A-4147-A177-3AD203B41FA5}">
                      <a16:colId xmlns:a16="http://schemas.microsoft.com/office/drawing/2014/main" val="10422422"/>
                    </a:ext>
                  </a:extLst>
                </a:gridCol>
              </a:tblGrid>
              <a:tr h="118724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c~Y</a:t>
                      </a:r>
                      <a:r>
                        <a:rPr lang="en-US" sz="32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© </a:t>
                      </a:r>
                      <a:r>
                        <a:rPr lang="en-US" sz="32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iƒc</a:t>
                      </a:r>
                      <a:endParaRPr lang="en-001" sz="2800" dirty="0">
                        <a:effectLst/>
                        <a:latin typeface="SutonnyMJ" pitchFamily="2" charset="0"/>
                        <a:ea typeface="Times New Roman" panose="02020603050405020304" pitchFamily="18" charset="0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msw¶ß</a:t>
                      </a:r>
                      <a:r>
                        <a:rPr lang="en-US" sz="3200" dirty="0">
                          <a:effectLst/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3200" dirty="0" err="1">
                          <a:effectLst/>
                          <a:latin typeface="SutonnyMJ" pitchFamily="2" charset="0"/>
                          <a:cs typeface="SutonnyMJ" pitchFamily="2" charset="0"/>
                        </a:rPr>
                        <a:t>iƒc</a:t>
                      </a:r>
                      <a:endParaRPr lang="en-001" sz="2800" dirty="0">
                        <a:effectLst/>
                        <a:latin typeface="SutonnyMJ" pitchFamily="2" charset="0"/>
                        <a:ea typeface="Times New Roman" panose="02020603050405020304" pitchFamily="18" charset="0"/>
                        <a:cs typeface="SutonnyMJ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81053951"/>
                  </a:ext>
                </a:extLst>
              </a:tr>
              <a:tr h="1017639">
                <a:tc>
                  <a:txBody>
                    <a:bodyPr/>
                    <a:lstStyle/>
                    <a:p>
                      <a:pPr algn="just"/>
                      <a:r>
                        <a:rPr lang="en-US" sz="2800">
                          <a:effectLst/>
                        </a:rPr>
                        <a:t>will not</a:t>
                      </a:r>
                      <a:endParaRPr lang="en-001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>
                          <a:effectLst/>
                        </a:rPr>
                        <a:t>won’t</a:t>
                      </a:r>
                      <a:endParaRPr lang="en-001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52922554"/>
                  </a:ext>
                </a:extLst>
              </a:tr>
              <a:tr h="1017639"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>
                          <a:effectLst/>
                        </a:rPr>
                        <a:t>shall not  </a:t>
                      </a:r>
                      <a:endParaRPr lang="en-001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>
                          <a:effectLst/>
                        </a:rPr>
                        <a:t>shan’t</a:t>
                      </a:r>
                      <a:endParaRPr lang="en-001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12767824"/>
                  </a:ext>
                </a:extLst>
              </a:tr>
              <a:tr h="1017639">
                <a:tc>
                  <a:txBody>
                    <a:bodyPr/>
                    <a:lstStyle/>
                    <a:p>
                      <a:pPr algn="just"/>
                      <a:r>
                        <a:rPr lang="en-US" sz="2800">
                          <a:effectLst/>
                        </a:rPr>
                        <a:t>am not</a:t>
                      </a:r>
                      <a:endParaRPr lang="en-001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>
                          <a:effectLst/>
                        </a:rPr>
                        <a:t>aren’t</a:t>
                      </a:r>
                      <a:endParaRPr lang="en-001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502666"/>
                  </a:ext>
                </a:extLst>
              </a:tr>
              <a:tr h="1017639">
                <a:tc>
                  <a:txBody>
                    <a:bodyPr/>
                    <a:lstStyle/>
                    <a:p>
                      <a:pPr algn="just"/>
                      <a:r>
                        <a:rPr lang="en-US" sz="2800">
                          <a:effectLst/>
                        </a:rPr>
                        <a:t>can not  </a:t>
                      </a:r>
                      <a:endParaRPr lang="en-001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>
                          <a:effectLst/>
                        </a:rPr>
                        <a:t>can’t</a:t>
                      </a:r>
                      <a:endParaRPr lang="en-001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568489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9186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0525" y="4902220"/>
            <a:ext cx="6229350" cy="160698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44790" y="2005965"/>
            <a:ext cx="6540817" cy="11079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7200" b="1" dirty="0">
                <a:solidFill>
                  <a:srgbClr val="FFFFFF"/>
                </a:solidFill>
                <a:latin typeface="Merriweather"/>
              </a:rPr>
              <a:t>Thank You </a:t>
            </a:r>
            <a:r>
              <a:rPr lang="en-US" sz="7200" b="1" dirty="0">
                <a:solidFill>
                  <a:srgbClr val="FFFFFF"/>
                </a:solidFill>
                <a:latin typeface="Merriweather"/>
              </a:rPr>
              <a:t>!</a:t>
            </a:r>
            <a:endParaRPr sz="7200" b="1" dirty="0">
              <a:solidFill>
                <a:srgbClr val="FFFFFF"/>
              </a:solidFill>
              <a:latin typeface="Merriweath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07106" y="3435931"/>
            <a:ext cx="8055250" cy="43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455"/>
              </a:lnSpc>
            </a:pPr>
            <a:r>
              <a:rPr sz="2880" dirty="0">
                <a:solidFill>
                  <a:srgbClr val="A7F3D0"/>
                </a:solidFill>
                <a:latin typeface="Merriweather"/>
              </a:rPr>
              <a:t>May success be with you today and always.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00525" y="5256550"/>
            <a:ext cx="6229350" cy="343940"/>
          </a:xfrm>
          <a:prstGeom prst="rect">
            <a:avLst/>
          </a:prstGeom>
          <a:noFill/>
        </p:spPr>
        <p:txBody>
          <a:bodyPr wrap="square" lIns="262890" tIns="0" rIns="0" bIns="0" anchor="t">
            <a:spAutoFit/>
          </a:bodyPr>
          <a:lstStyle/>
          <a:p>
            <a:pPr algn="ctr">
              <a:lnSpc>
                <a:spcPts val="2880"/>
              </a:lnSpc>
            </a:pPr>
            <a:r>
              <a:rPr sz="1800" b="1" dirty="0">
                <a:solidFill>
                  <a:srgbClr val="FFFFFF"/>
                </a:solidFill>
                <a:latin typeface="Plus Jakarta Sans"/>
              </a:rPr>
              <a:t>Portal: </a:t>
            </a:r>
            <a:r>
              <a:rPr sz="1920" b="1" dirty="0">
                <a:solidFill>
                  <a:srgbClr val="A7F3D0"/>
                </a:solidFill>
                <a:latin typeface="Plus Jakarta Sans"/>
              </a:rPr>
              <a:t>teachers</a:t>
            </a:r>
            <a:r>
              <a:rPr sz="1800" b="1" dirty="0">
                <a:solidFill>
                  <a:srgbClr val="A7F3D0"/>
                </a:solidFill>
                <a:latin typeface="Plus Jakarta Sans"/>
              </a:rPr>
              <a:t>.gov.bd/profile/saiful4324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00525" y="5759470"/>
            <a:ext cx="6229350" cy="315086"/>
          </a:xfrm>
          <a:prstGeom prst="rect">
            <a:avLst/>
          </a:prstGeom>
          <a:noFill/>
        </p:spPr>
        <p:txBody>
          <a:bodyPr wrap="square" lIns="205740" tIns="0" rIns="0" bIns="0" anchor="t">
            <a:spAutoFit/>
          </a:bodyPr>
          <a:lstStyle/>
          <a:p>
            <a:pPr algn="ctr">
              <a:lnSpc>
                <a:spcPts val="2592"/>
              </a:lnSpc>
            </a:pPr>
            <a:r>
              <a:rPr sz="1620" dirty="0">
                <a:solidFill>
                  <a:srgbClr val="94A3B8"/>
                </a:solidFill>
                <a:latin typeface="Plus Jakarta Sans"/>
              </a:rPr>
              <a:t>Contact: +88 </a:t>
            </a:r>
            <a:r>
              <a:rPr sz="1920" dirty="0">
                <a:solidFill>
                  <a:srgbClr val="94A3B8"/>
                </a:solidFill>
                <a:latin typeface="Plus Jakarta Sans"/>
              </a:rPr>
              <a:t>01775</a:t>
            </a:r>
            <a:r>
              <a:rPr sz="1620" dirty="0">
                <a:solidFill>
                  <a:srgbClr val="94A3B8"/>
                </a:solidFill>
                <a:latin typeface="Plus Jakarta Sans"/>
              </a:rPr>
              <a:t> </a:t>
            </a:r>
            <a:r>
              <a:rPr sz="1920" dirty="0">
                <a:solidFill>
                  <a:srgbClr val="94A3B8"/>
                </a:solidFill>
                <a:latin typeface="Plus Jakarta Sans"/>
              </a:rPr>
              <a:t>591009</a:t>
            </a:r>
            <a:r>
              <a:rPr sz="1620" dirty="0">
                <a:solidFill>
                  <a:srgbClr val="94A3B8"/>
                </a:solidFill>
                <a:latin typeface="Plus Jakarta Sans"/>
              </a:rPr>
              <a:t> | </a:t>
            </a:r>
            <a:r>
              <a:rPr lang="en-US" sz="1620" dirty="0">
                <a:solidFill>
                  <a:srgbClr val="94A3B8"/>
                </a:solidFill>
                <a:latin typeface="Plus Jakarta Sans"/>
              </a:rPr>
              <a:t>           </a:t>
            </a:r>
            <a:r>
              <a:rPr sz="1620" dirty="0">
                <a:solidFill>
                  <a:srgbClr val="94A3B8"/>
                </a:solidFill>
                <a:latin typeface="Plus Jakarta Sans"/>
              </a:rPr>
              <a:t>saiful</a:t>
            </a:r>
            <a:r>
              <a:rPr lang="en-US" sz="1620" dirty="0">
                <a:solidFill>
                  <a:srgbClr val="94A3B8"/>
                </a:solidFill>
                <a:latin typeface="Plus Jakarta Sans"/>
              </a:rPr>
              <a:t>4324</a:t>
            </a:r>
            <a:r>
              <a:rPr sz="1620" dirty="0">
                <a:solidFill>
                  <a:srgbClr val="94A3B8"/>
                </a:solidFill>
                <a:latin typeface="Plus Jakarta Sans"/>
              </a:rPr>
              <a:t>@gmail.com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00525" y="6180058"/>
            <a:ext cx="6229350" cy="315086"/>
          </a:xfrm>
          <a:prstGeom prst="rect">
            <a:avLst/>
          </a:prstGeom>
          <a:noFill/>
        </p:spPr>
        <p:txBody>
          <a:bodyPr wrap="square" lIns="262890" tIns="0" rIns="0" bIns="0" anchor="t">
            <a:spAutoFit/>
          </a:bodyPr>
          <a:lstStyle/>
          <a:p>
            <a:pPr algn="ctr">
              <a:lnSpc>
                <a:spcPts val="2592"/>
              </a:lnSpc>
            </a:pPr>
            <a:r>
              <a:rPr sz="1920" dirty="0" err="1">
                <a:solidFill>
                  <a:srgbClr val="94A3B8"/>
                </a:solidFill>
                <a:latin typeface="Plus Jakarta Sans"/>
              </a:rPr>
              <a:t>Chaulakathi</a:t>
            </a:r>
            <a:r>
              <a:rPr sz="1620" dirty="0">
                <a:solidFill>
                  <a:srgbClr val="94A3B8"/>
                </a:solidFill>
                <a:latin typeface="Plus Jakarta Sans"/>
              </a:rPr>
              <a:t> J. A. Rob </a:t>
            </a:r>
            <a:r>
              <a:rPr sz="1920" dirty="0">
                <a:solidFill>
                  <a:srgbClr val="94A3B8"/>
                </a:solidFill>
                <a:latin typeface="Plus Jakarta Sans"/>
              </a:rPr>
              <a:t>Secondary</a:t>
            </a:r>
            <a:r>
              <a:rPr sz="1620" dirty="0">
                <a:solidFill>
                  <a:srgbClr val="94A3B8"/>
                </a:solidFill>
                <a:latin typeface="Plus Jakarta Sans"/>
              </a:rPr>
              <a:t> School, </a:t>
            </a:r>
            <a:r>
              <a:rPr sz="1620" dirty="0" err="1">
                <a:solidFill>
                  <a:srgbClr val="94A3B8"/>
                </a:solidFill>
                <a:latin typeface="Plus Jakarta Sans"/>
              </a:rPr>
              <a:t>Banaripara</a:t>
            </a:r>
            <a:r>
              <a:rPr sz="1620" dirty="0">
                <a:solidFill>
                  <a:srgbClr val="94A3B8"/>
                </a:solidFill>
                <a:latin typeface="Plus Jakarta Sans"/>
              </a:rPr>
              <a:t>, </a:t>
            </a:r>
            <a:r>
              <a:rPr sz="1620" dirty="0" err="1">
                <a:solidFill>
                  <a:srgbClr val="94A3B8"/>
                </a:solidFill>
                <a:latin typeface="Plus Jakarta Sans"/>
              </a:rPr>
              <a:t>Barishal</a:t>
            </a:r>
            <a:endParaRPr sz="1620" dirty="0">
              <a:solidFill>
                <a:srgbClr val="94A3B8"/>
              </a:solidFill>
              <a:latin typeface="Plus Jakarta Sans"/>
            </a:endParaRP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7741" y="5336560"/>
            <a:ext cx="262890" cy="2286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1990" y="5828050"/>
            <a:ext cx="205740" cy="20574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0950" y="5828050"/>
            <a:ext cx="205740" cy="20574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6251" y="6248638"/>
            <a:ext cx="262890" cy="20574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4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9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4.2"/>
</p:tagLst>
</file>

<file path=ppt/theme/theme1.xml><?xml version="1.0" encoding="utf-8"?>
<a:theme xmlns:a="http://schemas.openxmlformats.org/drawingml/2006/main" name="Office Them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4694690</TotalTime>
  <Words>1269</Words>
  <Application>Microsoft Office PowerPoint</Application>
  <PresentationFormat>Custom</PresentationFormat>
  <Paragraphs>133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Merriweather</vt:lpstr>
      <vt:lpstr>Plus Jakarta Sans</vt:lpstr>
      <vt:lpstr>Plus Jakarta Sans SemiBold</vt:lpstr>
      <vt:lpstr>SutonnyMJ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Saiful</dc:creator>
  <cp:lastModifiedBy>Saiful Islam</cp:lastModifiedBy>
  <cp:revision>295</cp:revision>
  <dcterms:created xsi:type="dcterms:W3CDTF">2006-08-16T00:00:00Z</dcterms:created>
  <dcterms:modified xsi:type="dcterms:W3CDTF">2026-09-04T06:54:08Z</dcterms:modified>
</cp:coreProperties>
</file>