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6"/>
  </p:notesMasterIdLst>
  <p:sldIdLst>
    <p:sldId id="257" r:id="rId2"/>
    <p:sldId id="281" r:id="rId3"/>
    <p:sldId id="279" r:id="rId4"/>
    <p:sldId id="280" r:id="rId5"/>
    <p:sldId id="287" r:id="rId6"/>
    <p:sldId id="282" r:id="rId7"/>
    <p:sldId id="284" r:id="rId8"/>
    <p:sldId id="283" r:id="rId9"/>
    <p:sldId id="285" r:id="rId10"/>
    <p:sldId id="256" r:id="rId11"/>
    <p:sldId id="278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88" r:id="rId33"/>
    <p:sldId id="290" r:id="rId34"/>
    <p:sldId id="289" r:id="rId35"/>
  </p:sldIdLst>
  <p:sldSz cx="12192000" cy="6858000"/>
  <p:notesSz cx="6858000" cy="12192000"/>
  <p:embeddedFontLst>
    <p:embeddedFont>
      <p:font typeface="Noto Sans Bengali" panose="020B0604020202020204" charset="0"/>
      <p:regular r:id="rId37"/>
    </p:embeddedFont>
    <p:embeddedFont>
      <p:font typeface="Noto Sans Bengali Bold" panose="020B0604020202020204" charset="0"/>
      <p:regular r:id="rId38"/>
    </p:embeddedFont>
    <p:embeddedFont>
      <p:font typeface="Noto Sans Bengali Medium" panose="020B0604020202020204" charset="0"/>
      <p:regular r:id="rId3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2F380-169B-2540-BF79-2720CAB2823A}" type="datetimeFigureOut">
              <a:rPr lang="en-US" smtClean="0"/>
              <a:t>14-Oct-26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5E95E-B49C-5343-8CA8-205DB561B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2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জাবেদা হলো হিসাবের ভাষায় অনুবাদের প্রথম জায়গা। তাই নিয়ম মুখস্থ করার আগে লেনদেনের অর্থ বুঝতে হবে।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EC881-842F-5CC8-3CEF-8F6F4AF3B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161437-3D7E-7290-64B7-79EEE29A2D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013CBF-7FD5-B910-C5D1-5826E79EA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জাবেদা হলো হিসাবের ভাষায় অনুবাদের প্রথম জায়গা। তাই নিয়ম মুখস্থ করার আগে লেনদেনের অর্থ বুঝতে হবে।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A4685-17F7-0DF3-106C-83B299930B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82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EF9AD-D445-02AC-AE25-3AEFCF78E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56A731-7AFA-296B-D40C-FB715A30F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28F271-5BA9-7F7E-E1BB-48543F24B4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জাবেদা হলো হিসাবের ভাষায় অনুবাদের প্রথম জায়গা। তাই নিয়ম মুখস্থ করার আগে লেনদেনের অর্থ বুঝতে হবে।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7B42B-4255-ED5E-A4F7-5A4382EF8D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24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EDC07-AAC2-1818-3070-0DE197F94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16C35C-6926-A95E-3906-621A32407A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1ADDB7-7548-8ADC-CAA3-A1C53E5F6B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জাবেদা হলো হিসাবের ভাষায় অনুবাদের প্রথম জায়গা। তাই নিয়ম মুখস্থ করার আগে লেনদেনের অর্থ বুঝতে হবে।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C55E9-86FB-E910-2B3D-F5BDD4609B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412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37765-8A8A-9E58-EFB0-B07F7B318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7F4C15-7A2D-28F9-4FF2-1E9A063999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30F5CC-AEF9-37B7-67B6-A22F5044E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জাবেদা হলো হিসাবের ভাষায় অনুবাদের প্রথম জায়গা। তাই নিয়ম মুখস্থ করার আগে লেনদেনের অর্থ বুঝতে হবে।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85716-B835-7215-03EB-1B1C3B5FE3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65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B8D9E-372F-6891-BD92-BA6F0B6E5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EFA024-13E6-C4E4-A89A-092C08F27B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00EF75-15D0-A5C6-807C-ACE07DC84C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জাবেদা হলো হিসাবের ভাষায় অনুবাদের প্রথম জায়গা। তাই নিয়ম মুখস্থ করার আগে লেনদেনের অর্থ বুঝতে হবে।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C68486-3544-4C4F-C1C3-0565956D39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151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CAAD0-C692-846A-8E62-75FC5F689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C771C5-E650-31AE-243D-59CE6D424B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C698DE-4755-EF00-9F83-B889720E75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জাবেদা হলো হিসাবের ভাষায় অনুবাদের প্রথম জায়গা। তাই নিয়ম মুখস্থ করার আগে লেনদেনের অর্থ বুঝতে হবে।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FCE39-45AA-550D-0075-3DB5451A35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81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CF972-F178-8A63-3FFD-DFB6FBF3A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BD1369-353E-5093-791C-26494202E1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F9BF42-0582-A0DB-661D-32CF07027E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জাবেদা হলো হিসাবের ভাষায় অনুবাদের প্রথম জায়গা। তাই নিয়ম মুখস্থ করার আগে লেনদেনের অর্থ বুঝতে হবে।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4F974-DCFE-51EA-CD37-99B1F2EF6C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47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69211-58CB-436D-7FFB-EAE947FFD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2734A1-9038-4C90-CA4C-A984C617CA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F64BCA-F69A-72C5-9EBC-6FE6904D03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জাবেদা হলো হিসাবের ভাষায় অনুবাদের প্রথম জায়গা। তাই নিয়ম মুখস্থ করার আগে লেনদেনের অর্থ বুঝতে হবে।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60073-390A-6D29-BE60-7D4106E605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36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আজ আমরা জাবেদাকে বুঝব একটি ভাষা হিসেবে। লেনদেন ঘটার পর কোন হিসাব বদলাল, কীভাবে বদলাল, এবং ডেবিট-ক্রেডিটে তা কীভাবে লেখা হয়, সেটিই এই পাঠের কেন্দ্র।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99B5F-06EA-8366-DE14-11ED1222D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63AE16-D618-3E22-5686-5FD1273536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71AECD-D668-5B33-E428-C0E38859E2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জাবেদা হলো হিসাবের ভাষায় অনুবাদের প্রথম জায়গা। তাই নিয়ম মুখস্থ করার আগে লেনদেনের অর্থ বুঝতে হবে।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AAD9B3-287E-462D-3221-5D9B110D6D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507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শিক্ষার্থীরা যেন জানে আমরা কোথায় যাচ্ছি: ধারণা, নিয়ম, ছক, তারপর প্রয়োগ। প্রতিটি ধাপের শেষে একটি ছোট প্রশ্ন করে এগোনো যায়।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জাবেদাকে বলা যায় প্রাথমিক বা প্রথম লিপিবদ্ধকরণের বই। এখানে লেনদেনের তারিখ, হিসাবের নাম, টাকা এবং সংক্ষিপ্ত ব্যাখ্যা একসঙ্গে থাকে।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পাঁচটি বৈশিষ্ট্যকে পাঁচটি চেকপয়েন্ট হিসেবে মনে রাখো। পরীক্ষায় সংজ্ঞার সঙ্গে বৈশিষ্ট্য লিখলে উত্তরটি আরও পূর্ণ হয়।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শিক্ষার্থীরা যেন সরাসরি ডেবিট-ক্রেডিটে না যায়। প্রথমে হিসাব শনাক্ত, তারপর প্রকৃতি, তারপর নিয়ম, শেষে ছক।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তিন শ্রেণির নামের সঙ্গে উদাহরণ জুড়ে মনে রাখো। ব্যক্তিবাচক মানে ব্যক্তি বা প্রতিষ্ঠান, সম্পত্তিবাচক মানে সম্পদ, আর নামিক মানে আয়-ব্যয়-লাভ-ক্ষতি।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প্রথমে হিসাবের শ্রেণি চেনো, তারপর সংশ্লিষ্ট নিয়ম বলো। এইভাবে নিয়ম মুখস্থ না থেকে লেনদেনের সঙ্গে যুক্ত হয়।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ছক দেখে শিক্ষার্থীরা কলামগুলোর নাম বলবে। বিবরণ অংশে ডেবিট হিসাব সাধারণত আগে, ক্রেডিট হিসাব পরের লাইনে এবং শেষে সংক্ষিপ্ত ব্যাখ্যা থাকে।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এখানে দুটি হিসাব বদলেছে: নগদ এবং মূলধন। নগদ সম্পদ, তাই যা আসে সেটি ডেবিট। মূলধন মালিকের হিসাব, তাই মূলধন হিসাব ক্রেডিট। দুই পাশে ৫০,০০০ টাকা সমান আছে।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নগদে পণ্য কিনলে ক্রয় হিসাব ডেবিট এবং নগদ হিসাব ক্রেডিট হবে। দুই পাশে ১২,০০০ টাকা সমান থাকবে।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বাকিতে বিক্রয় হলে ক্রেতার কাছ থেকে টাকা পাওনা হয়, তাই রহিমের হিসাব ডেবিট। বিক্রয় আয় হওয়ায় বিক্রয় হিসাব ক্রেডিট।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বেতন একটি ব্যবসায়িক ব্যয়, তাই বেতন হিসাব ডেবিট। নগদ পরিশোধ করায় নগদ হিসাব ক্রেডিট। দুই পাশে ৮,০০০ টাকা সমান।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ব্যাংকে নগদ জমা দিলে ব্যাংক হিসাব ডেবিট এবং নগদ হিসাব ক্রেডিট হবে। দুই পাশে ২০,০০০ টাকা সমান থাকবে।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বিদ্যুৎ বিল একটি ব্যবসায়িক ব্যয়, তাই বিদ্যুৎ বিল হিসাব ডেবিট। নগদে পরিশোধ করায় নগদ হিসাব ক্রেডিট। দুই পাশে ৫,০০০ টাকা সমান।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কমিশন নগদে পাওয়া গেলে নগদ হিসাব ডেবিট এবং কমিশন হিসাব ক্রেডিট হবে। দুই পাশে ৩,০০০ টাকা সমান থাকবে।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এখানে আসবাব ব্যবসায়ের একটি সম্পদ—তা বাড়ায় ডেবিট হয়েছে। নগদও সম্পদ, কিন্তু নগদ কমেছে বলে নগদ হিসাব ক্রেডিট হয়েছে। দুই পাশে ৩০,০০০ টাকা সমান।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ঋণ পাওয়ার ফলে নগদ সম্পদ বেড়েছে, তাই নগদ হিসাব ডেবিট। কিন্তু ঋণ পরিশোধ করতে হবে—এটি ব্যবসার দায়; দায় বাড়লে ক্রেডিট হয়। তাই ব্যাংক ঋণ হিসাব ক্রেডিট।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মালিক ব্যবসা থেকে ব্যক্তিগত কাজে টাকা নিলে সেটি ব্যবসার ব্যয় নয়, উত্তোলন। উত্তোলন হিসাব ডেবিট হয় এবং নগদ কমে যাওয়ায় নগদ হিসাব ক্রেডিট হয়। দুই পাশে ১০,০০০ টাকা সমান।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ক্রেতা পণ্য ফেরত দিলে বিক্রয় ফেরত হিসাব ডেবিট হয়। যেহেতু ক্রেতার কাছে পাওনা কমে যায়, দেনাদার হিসাব ক্রেডিট হয়। তাই জাবেদার দুই পাশে ৬,০০০ টাকা সমান।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সরবরাহকারীকে পণ্য ফেরত দিলে তার কাছে ব্যবসার দেনা কমে, তাই পাওনাদার হিসাব ডেবিট হয়। ক্রয় ফেরত বাড়ে বলে ক্রয় ফেরত হিসাব ক্রেডিট হয়। দুই পাশে ৪,০০০ টাকা সমান।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এটি ব্যবসার মোট সম্পদ বাড়া বা কমার ঘটনা নয়; টাকা ব্যাংক থেকে হাতে এসেছে। নগদ হিসাব বাড়ায় ডেবিট এবং ব্যাংক হিসাব কমায় ক্রেডিট হয়। জাবেদার দুই পাশে ২০,০০০ টাকা সমান।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A6151-0AF6-B61E-3B04-BC7B947F0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0AC28-07A0-CA4E-AE74-52526C177B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77A8DF-0B45-84B2-3D99-3140ECF044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জাবেদা হলো হিসাবের ভাষায় অনুবাদের প্রথম জায়গা। তাই নিয়ম মুখস্থ করার আগে লেনদেনের অর্থ বুঝতে হবে।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4B76E8-230F-7A82-7AAC-1ECF6A64D2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6583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E2678-7C3C-C7FB-6DD4-343756CFB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DEF97E-0E02-3928-26EB-1D13151D9F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6DDC16-65A3-CA44-86C9-791F60F9CC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জাবেদা হলো হিসাবের ভাষায় অনুবাদের প্রথম জায়গা। তাই নিয়ম মুখস্থ করার আগে লেনদেনের অর্থ বুঝতে হবে।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6B2B6-1569-38B1-13FD-5C4CC0D69B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676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97513-B64A-1CC9-282D-7E29D2A36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C8E9F1-E7E3-2A0F-B0E1-2B4ACE39B0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42A666-76E3-0A40-0F96-1459E6A023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জাবেদা হলো হিসাবের ভাষায় অনুবাদের প্রথম জায়গা। তাই নিয়ম মুখস্থ করার আগে লেনদেনের অর্থ বুঝতে হবে।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64128-AEE7-4543-F71E-46C72BEF17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695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FA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42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FA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ulwlpaper.blogspot.com/2013/09/blooming-flowers-images-with-high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ulwlpaper.blogspot.com/2013/10/mind-blowing-hd-red-rose-wallpaper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hebluediamondgallery.com/hand-held-card/a/accounting.htm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13" Type="http://schemas.openxmlformats.org/officeDocument/2006/relationships/hyperlink" Target="https://www.quoteinspector.com/15-of-our-best-free-auto-insurance-images/" TargetMode="External"/><Relationship Id="rId3" Type="http://schemas.openxmlformats.org/officeDocument/2006/relationships/image" Target="../media/image7.jpg"/><Relationship Id="rId7" Type="http://schemas.openxmlformats.org/officeDocument/2006/relationships/image" Target="../media/image9.jpe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pexels.com/photo/cutout-paper-composition-of-bank-with-dollar-bills-5849548/" TargetMode="External"/><Relationship Id="rId11" Type="http://schemas.openxmlformats.org/officeDocument/2006/relationships/hyperlink" Target="https://www.picpedia.org/highway-signs/s/salary.html" TargetMode="External"/><Relationship Id="rId5" Type="http://schemas.openxmlformats.org/officeDocument/2006/relationships/image" Target="../media/image8.jpeg"/><Relationship Id="rId10" Type="http://schemas.openxmlformats.org/officeDocument/2006/relationships/image" Target="../media/image11.jpg"/><Relationship Id="rId4" Type="http://schemas.openxmlformats.org/officeDocument/2006/relationships/hyperlink" Target="https://privatenotebook.blogspot.com/2011/06/how-does-person-open-swiss-bank-account.html" TargetMode="External"/><Relationship Id="rId9" Type="http://schemas.openxmlformats.org/officeDocument/2006/relationships/hyperlink" Target="https://seniseogoogle.blogspot.com/2016/06/indonesia-furniture.html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pxhere.com/fr/photo/1566431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rawpixel.com/search/method" TargetMode="External"/><Relationship Id="rId5" Type="http://schemas.openxmlformats.org/officeDocument/2006/relationships/image" Target="../media/image16.png"/><Relationship Id="rId10" Type="http://schemas.openxmlformats.org/officeDocument/2006/relationships/hyperlink" Target="https://www.homeworklib.com/question/1296759/exercise-17-03-on-january-1-2020-carla-company" TargetMode="External"/><Relationship Id="rId4" Type="http://schemas.openxmlformats.org/officeDocument/2006/relationships/hyperlink" Target="https://www.rawpixel.com/image/486898/free-illustration-image-solar-energy-renewable-energy-solar-panel" TargetMode="External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D40A6BE-56D7-3A65-1362-1FBCF3C46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0"/>
            <a:ext cx="12192000" cy="80985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5FF6B-21B6-C9C2-6131-38427E007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D65B5C-EBAE-1A02-E095-67226DD1FBF1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ame 1">
            <a:extLst>
              <a:ext uri="{FF2B5EF4-FFF2-40B4-BE49-F238E27FC236}">
                <a16:creationId xmlns:a16="http://schemas.microsoft.com/office/drawing/2014/main" id="{3780CA4C-F538-1DA3-76D4-44F0F80C2CA0}"/>
              </a:ext>
            </a:extLst>
          </p:cNvPr>
          <p:cNvSpPr/>
          <p:nvPr/>
        </p:nvSpPr>
        <p:spPr>
          <a:xfrm>
            <a:off x="3606800" y="1006622"/>
            <a:ext cx="4307840" cy="1778000"/>
          </a:xfrm>
          <a:prstGeom prst="fram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Noto Sans Bengali" panose="020B0604020202020204" charset="0"/>
                <a:cs typeface="Noto Sans Bengali" panose="020B0604020202020204" charset="0"/>
              </a:rPr>
              <a:t>স্বাগতম</a:t>
            </a:r>
            <a:endParaRPr lang="en-US" sz="7200" b="1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latin typeface="Noto Sans Bengali" panose="020B0604020202020204" charset="0"/>
              <a:cs typeface="Noto Sans Bengali" panose="020B060402020202020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B8DD54-83BB-97A5-0384-259BB6BAB3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169920" y="3152326"/>
            <a:ext cx="5323840" cy="2994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4367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15969-F73C-EB19-B1A4-B88151A1B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2B37ED9-5CAD-2C8C-8DC1-1F2CCF154106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F2AA1A2-C3BD-3D80-D38C-0EF14F0FF0DA}"/>
              </a:ext>
            </a:extLst>
          </p:cNvPr>
          <p:cNvSpPr txBox="1">
            <a:spLocks/>
          </p:cNvSpPr>
          <p:nvPr/>
        </p:nvSpPr>
        <p:spPr>
          <a:xfrm>
            <a:off x="4704080" y="2601922"/>
            <a:ext cx="7101840" cy="299527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 dirty="0" err="1">
                <a:latin typeface="Noto Sans Bengali" panose="020B0604020202020204" charset="0"/>
                <a:cs typeface="Noto Sans Bengali" panose="020B0604020202020204" charset="0"/>
              </a:rPr>
              <a:t>মোঃ</a:t>
            </a:r>
            <a:r>
              <a:rPr lang="en-US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b="1" dirty="0" err="1">
                <a:latin typeface="Noto Sans Bengali" panose="020B0604020202020204" charset="0"/>
                <a:cs typeface="Noto Sans Bengali" panose="020B0604020202020204" charset="0"/>
              </a:rPr>
              <a:t>শরিফুল</a:t>
            </a:r>
            <a:r>
              <a:rPr lang="en-US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b="1" dirty="0" err="1">
                <a:latin typeface="Noto Sans Bengali" panose="020B0604020202020204" charset="0"/>
                <a:cs typeface="Noto Sans Bengali" panose="020B0604020202020204" charset="0"/>
              </a:rPr>
              <a:t>ইসলাম</a:t>
            </a:r>
            <a:endParaRPr lang="en-US" b="1" dirty="0">
              <a:latin typeface="Noto Sans Bengali" panose="020B0604020202020204" charset="0"/>
              <a:cs typeface="Noto Sans Bengali" panose="020B0604020202020204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প্রভাষক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কার্পাসডাঙ্গা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ডিগ্রি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কলেজ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pPr marL="0" indent="0">
              <a:buFont typeface="Arial" pitchFamily="34" charset="0"/>
              <a:buNone/>
            </a:pP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মোবাইল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নং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- ০১৭১৭১০৩৭৮৯</a:t>
            </a:r>
          </a:p>
          <a:p>
            <a:pPr marL="0" indent="0">
              <a:buFont typeface="Arial" pitchFamily="34" charset="0"/>
              <a:buNone/>
            </a:pP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E-mail: md.sharifulislam71@gmail.com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01D4BE-333E-7A1B-F315-DDBA7135BE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06" y="2552084"/>
            <a:ext cx="2542674" cy="27514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: Beveled 8">
            <a:extLst>
              <a:ext uri="{FF2B5EF4-FFF2-40B4-BE49-F238E27FC236}">
                <a16:creationId xmlns:a16="http://schemas.microsoft.com/office/drawing/2014/main" id="{F9E005F8-DC4A-133B-52E0-658C603E6D36}"/>
              </a:ext>
            </a:extLst>
          </p:cNvPr>
          <p:cNvSpPr/>
          <p:nvPr/>
        </p:nvSpPr>
        <p:spPr>
          <a:xfrm>
            <a:off x="4084320" y="242653"/>
            <a:ext cx="3556000" cy="1127760"/>
          </a:xfrm>
          <a:prstGeom prst="beve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Noto Sans Bengali" panose="020B0604020202020204" charset="0"/>
                <a:cs typeface="Noto Sans Bengali" panose="020B0604020202020204" charset="0"/>
              </a:rPr>
              <a:t>পরিচিতি</a:t>
            </a:r>
            <a:endParaRPr lang="en-US" sz="4400" dirty="0">
              <a:latin typeface="Noto Sans Bengali" panose="020B0604020202020204" charset="0"/>
              <a:cs typeface="Noto Sans Bengali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41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57367-5491-8FCD-5690-C186EEB07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AFA233D-DFDC-8CD3-1EDF-4A441C151465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C0E529-BA00-F8F6-8460-9B9AD8BD90A3}"/>
              </a:ext>
            </a:extLst>
          </p:cNvPr>
          <p:cNvSpPr txBox="1"/>
          <p:nvPr/>
        </p:nvSpPr>
        <p:spPr>
          <a:xfrm>
            <a:off x="2969260" y="2481332"/>
            <a:ext cx="610108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 typeface="Arial" pitchFamily="34" charset="0"/>
              <a:buNone/>
            </a:pPr>
            <a:r>
              <a:rPr lang="en-US" sz="3600" b="1" u="sng" dirty="0" err="1">
                <a:latin typeface="Noto Sans Bengali" panose="020B0604020202020204" charset="0"/>
                <a:cs typeface="Noto Sans Bengali" panose="020B0604020202020204" charset="0"/>
              </a:rPr>
              <a:t>পাঠ</a:t>
            </a:r>
            <a:r>
              <a:rPr lang="en-US" sz="3600" b="1" u="sng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3600" b="1" u="sng" dirty="0" err="1">
                <a:latin typeface="Noto Sans Bengali" panose="020B0604020202020204" charset="0"/>
                <a:cs typeface="Noto Sans Bengali" panose="020B0604020202020204" charset="0"/>
              </a:rPr>
              <a:t>পরিচিতি</a:t>
            </a:r>
            <a:endParaRPr lang="en-US" sz="3600" b="1" u="sng" dirty="0">
              <a:latin typeface="Noto Sans Bengali" panose="020B0604020202020204" charset="0"/>
              <a:cs typeface="Noto Sans Bengali" panose="020B0604020202020204" charset="0"/>
            </a:endParaRPr>
          </a:p>
          <a:p>
            <a:pPr marL="0" indent="0" algn="ctr">
              <a:buNone/>
            </a:pPr>
            <a:r>
              <a:rPr lang="en-US" sz="3600" dirty="0" err="1">
                <a:latin typeface="Noto Sans Bengali" panose="020B0604020202020204" charset="0"/>
                <a:cs typeface="Noto Sans Bengali" panose="020B0604020202020204" charset="0"/>
              </a:rPr>
              <a:t>বিষয়ঃ</a:t>
            </a:r>
            <a:r>
              <a:rPr lang="en-US" sz="3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3600" dirty="0" err="1">
                <a:solidFill>
                  <a:srgbClr val="29242D"/>
                </a:solidFill>
                <a:latin typeface="Noto Sans Bengali" panose="020B0604020202020204" charset="0"/>
                <a:ea typeface="Noto Sans Bengali" pitchFamily="34" charset="-122"/>
                <a:cs typeface="Noto Sans Bengali" panose="020B0604020202020204" charset="0"/>
              </a:rPr>
              <a:t>হিসাববিজ্ঞান</a:t>
            </a:r>
            <a:r>
              <a:rPr lang="en-US" sz="3600" dirty="0">
                <a:solidFill>
                  <a:srgbClr val="29242D"/>
                </a:solidFill>
                <a:latin typeface="Noto Sans Bengali" panose="020B0604020202020204" charset="0"/>
                <a:ea typeface="Noto Sans Bengali" pitchFamily="34" charset="-122"/>
                <a:cs typeface="Noto Sans Bengali" panose="020B0604020202020204" charset="0"/>
              </a:rPr>
              <a:t> ১ম </a:t>
            </a:r>
            <a:r>
              <a:rPr lang="en-US" sz="3600" dirty="0" err="1">
                <a:solidFill>
                  <a:srgbClr val="29242D"/>
                </a:solidFill>
                <a:latin typeface="Noto Sans Bengali" panose="020B0604020202020204" charset="0"/>
                <a:ea typeface="Noto Sans Bengali" pitchFamily="34" charset="-122"/>
                <a:cs typeface="Noto Sans Bengali" panose="020B0604020202020204" charset="0"/>
              </a:rPr>
              <a:t>পত্র</a:t>
            </a:r>
            <a:r>
              <a:rPr lang="en-US" sz="3600" dirty="0">
                <a:solidFill>
                  <a:srgbClr val="29242D"/>
                </a:solidFill>
                <a:latin typeface="Noto Sans Bengali" panose="020B0604020202020204" charset="0"/>
                <a:ea typeface="Noto Sans Bengali" pitchFamily="34" charset="-122"/>
                <a:cs typeface="Noto Sans Bengali" panose="020B0604020202020204" charset="0"/>
              </a:rPr>
              <a:t> </a:t>
            </a:r>
            <a:endParaRPr lang="en-US" sz="3600" dirty="0">
              <a:latin typeface="Noto Sans Bengali" panose="020B0604020202020204" charset="0"/>
              <a:cs typeface="Noto Sans Bengali" panose="020B0604020202020204" charset="0"/>
            </a:endParaRPr>
          </a:p>
          <a:p>
            <a:pPr marL="0" indent="0" algn="ctr">
              <a:buNone/>
            </a:pPr>
            <a:r>
              <a:rPr lang="en-US" sz="3600" dirty="0" err="1">
                <a:latin typeface="Noto Sans Bengali" panose="020B0604020202020204" charset="0"/>
                <a:cs typeface="Noto Sans Bengali" panose="020B0604020202020204" charset="0"/>
              </a:rPr>
              <a:t>শ্রেণিঃ</a:t>
            </a:r>
            <a:r>
              <a:rPr lang="en-US" sz="3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3600" dirty="0" err="1">
                <a:solidFill>
                  <a:srgbClr val="29242D"/>
                </a:solidFill>
                <a:latin typeface="Noto Sans Bengali" panose="020B0604020202020204" charset="0"/>
                <a:ea typeface="Noto Sans Bengali" pitchFamily="34" charset="-122"/>
                <a:cs typeface="Noto Sans Bengali" panose="020B0604020202020204" charset="0"/>
              </a:rPr>
              <a:t>একাদশ</a:t>
            </a:r>
            <a:r>
              <a:rPr lang="en-US" sz="3600" dirty="0">
                <a:solidFill>
                  <a:srgbClr val="29242D"/>
                </a:solidFill>
                <a:latin typeface="Noto Sans Bengali" panose="020B0604020202020204" charset="0"/>
                <a:ea typeface="Noto Sans Bengali" pitchFamily="34" charset="-122"/>
                <a:cs typeface="Noto Sans Bengali" panose="020B0604020202020204" charset="0"/>
              </a:rPr>
              <a:t> </a:t>
            </a:r>
            <a:r>
              <a:rPr lang="en-US" sz="3600" dirty="0" err="1">
                <a:solidFill>
                  <a:srgbClr val="29242D"/>
                </a:solidFill>
                <a:latin typeface="Noto Sans Bengali" panose="020B0604020202020204" charset="0"/>
                <a:ea typeface="Noto Sans Bengali" pitchFamily="34" charset="-122"/>
                <a:cs typeface="Noto Sans Bengali" panose="020B0604020202020204" charset="0"/>
              </a:rPr>
              <a:t>শ্রেণি</a:t>
            </a:r>
            <a:endParaRPr lang="en-US" sz="3600" dirty="0">
              <a:latin typeface="Noto Sans Bengali" panose="020B0604020202020204" charset="0"/>
              <a:cs typeface="Noto Sans Bengali" panose="020B060402020202020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3600" dirty="0" err="1">
                <a:latin typeface="Noto Sans Bengali" panose="020B0604020202020204" charset="0"/>
                <a:cs typeface="Noto Sans Bengali" panose="020B0604020202020204" charset="0"/>
              </a:rPr>
              <a:t>অধ্যায়ঃ</a:t>
            </a:r>
            <a:r>
              <a:rPr lang="en-US" sz="3600" dirty="0">
                <a:latin typeface="Noto Sans Bengali" panose="020B0604020202020204" charset="0"/>
                <a:cs typeface="Noto Sans Bengali" panose="020B0604020202020204" charset="0"/>
              </a:rPr>
              <a:t>  ২য়</a:t>
            </a:r>
          </a:p>
          <a:p>
            <a:pPr marL="0" indent="0" algn="ctr">
              <a:buFont typeface="Arial" pitchFamily="34" charset="0"/>
              <a:buNone/>
            </a:pPr>
            <a:r>
              <a:rPr lang="en-US" sz="3600" dirty="0" err="1">
                <a:latin typeface="Noto Sans Bengali" panose="020B0604020202020204" charset="0"/>
                <a:cs typeface="Noto Sans Bengali" panose="020B0604020202020204" charset="0"/>
              </a:rPr>
              <a:t>সময়ঃ</a:t>
            </a:r>
            <a:r>
              <a:rPr lang="en-US" sz="3600" dirty="0">
                <a:latin typeface="Noto Sans Bengali" panose="020B0604020202020204" charset="0"/>
                <a:cs typeface="Noto Sans Bengali" panose="020B0604020202020204" charset="0"/>
              </a:rPr>
              <a:t> ৪৫ </a:t>
            </a:r>
            <a:r>
              <a:rPr lang="en-US" sz="3600" dirty="0" err="1">
                <a:latin typeface="Noto Sans Bengali" panose="020B0604020202020204" charset="0"/>
                <a:cs typeface="Noto Sans Bengali" panose="020B0604020202020204" charset="0"/>
              </a:rPr>
              <a:t>মিনিট</a:t>
            </a:r>
            <a:endParaRPr lang="en-US" sz="3600" dirty="0">
              <a:latin typeface="Noto Sans Bengali" panose="020B0604020202020204" charset="0"/>
              <a:cs typeface="Noto Sans Bengali" panose="020B0604020202020204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en-US" sz="3600" dirty="0" err="1">
                <a:latin typeface="Noto Sans Bengali" panose="020B0604020202020204" charset="0"/>
                <a:cs typeface="Noto Sans Bengali" panose="020B0604020202020204" charset="0"/>
              </a:rPr>
              <a:t>তারিখঃ</a:t>
            </a:r>
            <a:r>
              <a:rPr lang="en-US" sz="3600" dirty="0">
                <a:latin typeface="Noto Sans Bengali" panose="020B0604020202020204" charset="0"/>
                <a:cs typeface="Noto Sans Bengali" panose="020B0604020202020204" charset="0"/>
              </a:rPr>
              <a:t> ১৪/১০/২০২৬ </a:t>
            </a:r>
            <a:r>
              <a:rPr lang="en-US" sz="3600" dirty="0" err="1">
                <a:latin typeface="Noto Sans Bengali" panose="020B0604020202020204" charset="0"/>
                <a:cs typeface="Noto Sans Bengali" panose="020B0604020202020204" charset="0"/>
              </a:rPr>
              <a:t>খ্রীঃ</a:t>
            </a:r>
            <a:endParaRPr lang="en-US" sz="3600" dirty="0">
              <a:latin typeface="Noto Sans Bengali" panose="020B0604020202020204" charset="0"/>
              <a:cs typeface="Noto Sans Bengali" panose="020B060402020202020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928870-409D-210E-54CF-6900E35159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267200" y="198348"/>
            <a:ext cx="3230880" cy="2153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496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0B6FE-F5DE-9C3D-4E61-4CE25B379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B9A6162-8BD1-AF06-3E8F-B95738B35602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8E84E3-3F86-A212-6A40-8C74A177FB02}"/>
              </a:ext>
            </a:extLst>
          </p:cNvPr>
          <p:cNvSpPr txBox="1"/>
          <p:nvPr/>
        </p:nvSpPr>
        <p:spPr>
          <a:xfrm>
            <a:off x="2184400" y="1503680"/>
            <a:ext cx="74066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b="1" dirty="0"/>
          </a:p>
          <a:p>
            <a:r>
              <a:rPr lang="en-US" sz="2000" dirty="0" err="1"/>
              <a:t>পাঠ</a:t>
            </a:r>
            <a:r>
              <a:rPr lang="en-US" sz="2000" dirty="0"/>
              <a:t> </a:t>
            </a:r>
            <a:r>
              <a:rPr lang="en-US" sz="2000" dirty="0" err="1"/>
              <a:t>শেষে</a:t>
            </a:r>
            <a:r>
              <a:rPr lang="en-US" sz="2000" dirty="0"/>
              <a:t> </a:t>
            </a:r>
            <a:r>
              <a:rPr lang="en-US" sz="2000" dirty="0" err="1"/>
              <a:t>শিক্ষার্থীরা</a:t>
            </a:r>
            <a:r>
              <a:rPr lang="en-US" sz="2000" dirty="0"/>
              <a:t>—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err="1"/>
              <a:t>সম্পত্তি</a:t>
            </a:r>
            <a:r>
              <a:rPr lang="en-US" sz="2000" dirty="0"/>
              <a:t>, </a:t>
            </a:r>
            <a:r>
              <a:rPr lang="en-US" sz="2000" dirty="0" err="1"/>
              <a:t>দায়</a:t>
            </a:r>
            <a:r>
              <a:rPr lang="en-US" sz="2000" dirty="0"/>
              <a:t> ও </a:t>
            </a:r>
            <a:r>
              <a:rPr lang="en-US" sz="2000" dirty="0" err="1"/>
              <a:t>মালিকানাস্বত্বের</a:t>
            </a:r>
            <a:r>
              <a:rPr lang="en-US" sz="2000" dirty="0"/>
              <a:t> </a:t>
            </a:r>
            <a:r>
              <a:rPr lang="en-US" sz="2000" dirty="0" err="1"/>
              <a:t>সংজ্ঞা</a:t>
            </a:r>
            <a:r>
              <a:rPr lang="en-US" sz="2000" dirty="0"/>
              <a:t> </a:t>
            </a:r>
            <a:r>
              <a:rPr lang="en-US" sz="2000" dirty="0" err="1"/>
              <a:t>ব্যাখ্যা</a:t>
            </a:r>
            <a:r>
              <a:rPr lang="en-US" sz="2000" dirty="0"/>
              <a:t> </a:t>
            </a:r>
            <a:r>
              <a:rPr lang="en-US" sz="2000" dirty="0" err="1"/>
              <a:t>করতে</a:t>
            </a:r>
            <a:r>
              <a:rPr lang="en-US" sz="2000" dirty="0"/>
              <a:t> </a:t>
            </a:r>
            <a:r>
              <a:rPr lang="en-US" sz="2000" dirty="0" err="1"/>
              <a:t>পারবে</a:t>
            </a:r>
            <a:r>
              <a:rPr lang="en-US" sz="2000" dirty="0"/>
              <a:t>।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err="1"/>
              <a:t>সম্পত্তি</a:t>
            </a:r>
            <a:r>
              <a:rPr lang="en-US" sz="2000" dirty="0"/>
              <a:t>, </a:t>
            </a:r>
            <a:r>
              <a:rPr lang="en-US" sz="2000" dirty="0" err="1"/>
              <a:t>দায়</a:t>
            </a:r>
            <a:r>
              <a:rPr lang="en-US" sz="2000" dirty="0"/>
              <a:t> ও </a:t>
            </a:r>
            <a:r>
              <a:rPr lang="en-US" sz="2000" dirty="0" err="1"/>
              <a:t>মালিকানাস্বত্বের</a:t>
            </a:r>
            <a:r>
              <a:rPr lang="en-US" sz="2000" dirty="0"/>
              <a:t> </a:t>
            </a:r>
            <a:r>
              <a:rPr lang="en-US" sz="2000" dirty="0" err="1"/>
              <a:t>উদাহরণ</a:t>
            </a:r>
            <a:r>
              <a:rPr lang="en-US" sz="2000" dirty="0"/>
              <a:t> </a:t>
            </a:r>
            <a:r>
              <a:rPr lang="en-US" sz="2000" dirty="0" err="1"/>
              <a:t>শনাক্ত</a:t>
            </a:r>
            <a:r>
              <a:rPr lang="en-US" sz="2000" dirty="0"/>
              <a:t> ও </a:t>
            </a:r>
            <a:r>
              <a:rPr lang="en-US" sz="2000" dirty="0" err="1"/>
              <a:t>তালিকাভুক্ত</a:t>
            </a:r>
            <a:r>
              <a:rPr lang="en-US" sz="2000" dirty="0"/>
              <a:t> </a:t>
            </a:r>
            <a:r>
              <a:rPr lang="en-US" sz="2000" dirty="0" err="1"/>
              <a:t>করতে</a:t>
            </a:r>
            <a:r>
              <a:rPr lang="en-US" sz="2000" dirty="0"/>
              <a:t> </a:t>
            </a:r>
            <a:r>
              <a:rPr lang="en-US" sz="2000" dirty="0" err="1"/>
              <a:t>পারবে</a:t>
            </a:r>
            <a:r>
              <a:rPr lang="en-US" sz="2000" dirty="0"/>
              <a:t>।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err="1"/>
              <a:t>হিসাব</a:t>
            </a:r>
            <a:r>
              <a:rPr lang="en-US" sz="2000" dirty="0"/>
              <a:t> </a:t>
            </a:r>
            <a:r>
              <a:rPr lang="en-US" sz="2000" dirty="0" err="1"/>
              <a:t>সমীকরণ</a:t>
            </a:r>
            <a:r>
              <a:rPr lang="en-US" sz="2000" dirty="0"/>
              <a:t> </a:t>
            </a:r>
            <a:r>
              <a:rPr lang="en-US" sz="2000" dirty="0" err="1"/>
              <a:t>ব্যবহার</a:t>
            </a:r>
            <a:r>
              <a:rPr lang="en-US" sz="2000" dirty="0"/>
              <a:t> </a:t>
            </a:r>
            <a:r>
              <a:rPr lang="en-US" sz="2000" dirty="0" err="1"/>
              <a:t>করে</a:t>
            </a:r>
            <a:r>
              <a:rPr lang="en-US" sz="2000" dirty="0"/>
              <a:t> </a:t>
            </a:r>
            <a:r>
              <a:rPr lang="en-US" sz="2000" dirty="0" err="1"/>
              <a:t>মালিকানাস্বত্ব</a:t>
            </a:r>
            <a:r>
              <a:rPr lang="en-US" sz="2000" dirty="0"/>
              <a:t> </a:t>
            </a:r>
            <a:r>
              <a:rPr lang="en-US" sz="2000" dirty="0" err="1"/>
              <a:t>নির্ণয়</a:t>
            </a:r>
            <a:r>
              <a:rPr lang="en-US" sz="2000" dirty="0"/>
              <a:t> </a:t>
            </a:r>
            <a:r>
              <a:rPr lang="en-US" sz="2000" dirty="0" err="1"/>
              <a:t>করতে</a:t>
            </a:r>
            <a:r>
              <a:rPr lang="en-US" sz="2000" dirty="0"/>
              <a:t> </a:t>
            </a:r>
            <a:r>
              <a:rPr lang="en-US" sz="2000" dirty="0" err="1"/>
              <a:t>পারবে</a:t>
            </a:r>
            <a:r>
              <a:rPr lang="en-US" sz="2000" dirty="0"/>
              <a:t>।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err="1"/>
              <a:t>বাস্তব</a:t>
            </a:r>
            <a:r>
              <a:rPr lang="en-US" sz="2000" dirty="0"/>
              <a:t> </a:t>
            </a:r>
            <a:r>
              <a:rPr lang="en-US" sz="2000" dirty="0" err="1"/>
              <a:t>ব্যবসায়িক</a:t>
            </a:r>
            <a:r>
              <a:rPr lang="en-US" sz="2000" dirty="0"/>
              <a:t> </a:t>
            </a:r>
            <a:r>
              <a:rPr lang="en-US" sz="2000" dirty="0" err="1"/>
              <a:t>ঘটনা</a:t>
            </a:r>
            <a:r>
              <a:rPr lang="en-US" sz="2000" dirty="0"/>
              <a:t> </a:t>
            </a:r>
            <a:r>
              <a:rPr lang="en-US" sz="2000" dirty="0" err="1"/>
              <a:t>থেকে</a:t>
            </a:r>
            <a:r>
              <a:rPr lang="en-US" sz="2000" dirty="0"/>
              <a:t> </a:t>
            </a:r>
            <a:r>
              <a:rPr lang="en-US" sz="2000" dirty="0" err="1"/>
              <a:t>বিভিন্ন</a:t>
            </a:r>
            <a:r>
              <a:rPr lang="en-US" sz="2000" dirty="0"/>
              <a:t> </a:t>
            </a:r>
            <a:r>
              <a:rPr lang="en-US" sz="2000" dirty="0" err="1"/>
              <a:t>উপাদানকে</a:t>
            </a:r>
            <a:r>
              <a:rPr lang="en-US" sz="2000" dirty="0"/>
              <a:t> </a:t>
            </a:r>
            <a:r>
              <a:rPr lang="en-US" sz="2000" dirty="0" err="1"/>
              <a:t>সম্পত্তি</a:t>
            </a:r>
            <a:r>
              <a:rPr lang="en-US" sz="2000" dirty="0"/>
              <a:t>, </a:t>
            </a:r>
            <a:r>
              <a:rPr lang="en-US" sz="2000" dirty="0" err="1"/>
              <a:t>দায়</a:t>
            </a:r>
            <a:r>
              <a:rPr lang="en-US" sz="2000" dirty="0"/>
              <a:t> ও </a:t>
            </a:r>
            <a:r>
              <a:rPr lang="en-US" sz="2000" dirty="0" err="1"/>
              <a:t>মালিকানাস্বত্ব</a:t>
            </a:r>
            <a:r>
              <a:rPr lang="en-US" sz="2000" dirty="0"/>
              <a:t> </a:t>
            </a:r>
            <a:r>
              <a:rPr lang="en-US" sz="2000" dirty="0" err="1"/>
              <a:t>হিসেবে</a:t>
            </a:r>
            <a:r>
              <a:rPr lang="en-US" sz="2000" dirty="0"/>
              <a:t> </a:t>
            </a:r>
            <a:r>
              <a:rPr lang="en-US" sz="2000" dirty="0" err="1"/>
              <a:t>শ্রেণিবিন্যাস</a:t>
            </a:r>
            <a:r>
              <a:rPr lang="en-US" sz="2000" dirty="0"/>
              <a:t> </a:t>
            </a:r>
            <a:r>
              <a:rPr lang="en-US" sz="2000" dirty="0" err="1"/>
              <a:t>করতে</a:t>
            </a:r>
            <a:r>
              <a:rPr lang="en-US" sz="2000" dirty="0"/>
              <a:t> </a:t>
            </a:r>
            <a:r>
              <a:rPr lang="en-US" sz="2000" dirty="0" err="1"/>
              <a:t>পারবে</a:t>
            </a:r>
            <a:r>
              <a:rPr lang="en-US" sz="2000" dirty="0"/>
              <a:t>।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err="1"/>
              <a:t>মূল</a:t>
            </a:r>
            <a:r>
              <a:rPr lang="en-US" sz="2000" dirty="0"/>
              <a:t> </a:t>
            </a:r>
            <a:r>
              <a:rPr lang="en-US" sz="2000" dirty="0" err="1"/>
              <a:t>হিসাব</a:t>
            </a:r>
            <a:r>
              <a:rPr lang="en-US" sz="2000" dirty="0"/>
              <a:t> </a:t>
            </a:r>
            <a:r>
              <a:rPr lang="en-US" sz="2000" dirty="0" err="1"/>
              <a:t>সমীকরণঃ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err="1"/>
              <a:t>সম্পত্তি</a:t>
            </a:r>
            <a:r>
              <a:rPr lang="en-US" sz="2000" dirty="0"/>
              <a:t>= </a:t>
            </a:r>
            <a:r>
              <a:rPr lang="en-US" sz="2000" dirty="0" err="1"/>
              <a:t>দায়</a:t>
            </a:r>
            <a:r>
              <a:rPr lang="en-US" sz="2000" dirty="0"/>
              <a:t> + </a:t>
            </a:r>
            <a:r>
              <a:rPr lang="en-US" sz="2000" dirty="0" err="1"/>
              <a:t>মালিকানাস্বত্ব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Ribbon: Tilted Down 3">
            <a:extLst>
              <a:ext uri="{FF2B5EF4-FFF2-40B4-BE49-F238E27FC236}">
                <a16:creationId xmlns:a16="http://schemas.microsoft.com/office/drawing/2014/main" id="{BFA9CED2-732F-E233-2968-2A02D125FAF5}"/>
              </a:ext>
            </a:extLst>
          </p:cNvPr>
          <p:cNvSpPr/>
          <p:nvPr/>
        </p:nvSpPr>
        <p:spPr>
          <a:xfrm>
            <a:off x="2824480" y="335280"/>
            <a:ext cx="6421120" cy="904240"/>
          </a:xfrm>
          <a:prstGeom prst="ribbon">
            <a:avLst/>
          </a:prstGeom>
          <a:solidFill>
            <a:schemeClr val="accent2">
              <a:lumMod val="40000"/>
              <a:lumOff val="60000"/>
            </a:schemeClr>
          </a:solidFill>
          <a:ln w="381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Noto Sans Bengali" panose="020B0604020202020204" charset="0"/>
                <a:cs typeface="Noto Sans Bengali" panose="020B0604020202020204" charset="0"/>
              </a:rPr>
              <a:t>শিখনফল</a:t>
            </a:r>
            <a:endParaRPr lang="en-US" sz="4000" dirty="0">
              <a:latin typeface="Noto Sans Bengali" panose="020B0604020202020204" charset="0"/>
              <a:cs typeface="Noto Sans Bengali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53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DCF00-D98A-5262-A86C-F01815831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E9CE31-E0A0-E53D-6145-6C627BD0697E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EE4A6E93-B410-4FD6-C213-402AC2093235}"/>
              </a:ext>
            </a:extLst>
          </p:cNvPr>
          <p:cNvSpPr/>
          <p:nvPr/>
        </p:nvSpPr>
        <p:spPr>
          <a:xfrm>
            <a:off x="3312160" y="375920"/>
            <a:ext cx="5191760" cy="1005840"/>
          </a:xfrm>
          <a:prstGeom prst="beve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oto Sans Bengali" panose="020B0604020202020204" charset="0"/>
                <a:cs typeface="Noto Sans Bengali" panose="020B0604020202020204" charset="0"/>
              </a:rPr>
              <a:t>চলো</a:t>
            </a:r>
            <a:r>
              <a:rPr lang="en-US" sz="3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3600" dirty="0" err="1">
                <a:latin typeface="Noto Sans Bengali" panose="020B0604020202020204" charset="0"/>
                <a:cs typeface="Noto Sans Bengali" panose="020B0604020202020204" charset="0"/>
              </a:rPr>
              <a:t>কয়েকটি</a:t>
            </a:r>
            <a:r>
              <a:rPr lang="en-US" sz="3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3600" dirty="0" err="1">
                <a:latin typeface="Noto Sans Bengali" panose="020B0604020202020204" charset="0"/>
                <a:cs typeface="Noto Sans Bengali" panose="020B0604020202020204" charset="0"/>
              </a:rPr>
              <a:t>ছবি</a:t>
            </a:r>
            <a:r>
              <a:rPr lang="en-US" sz="3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3600" dirty="0" err="1">
                <a:latin typeface="Noto Sans Bengali" panose="020B0604020202020204" charset="0"/>
                <a:cs typeface="Noto Sans Bengali" panose="020B0604020202020204" charset="0"/>
              </a:rPr>
              <a:t>দেখি</a:t>
            </a:r>
            <a:endParaRPr lang="en-US" sz="3600" dirty="0">
              <a:latin typeface="Noto Sans Bengali" panose="020B0604020202020204" charset="0"/>
              <a:cs typeface="Noto Sans Bengali" panose="020B060402020202020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68627D-49D1-76F6-1F57-EBB403126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250172" y="4344597"/>
            <a:ext cx="2615905" cy="1410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DBA3CF-72A3-7793-B745-F058047CD7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250173" y="2099549"/>
            <a:ext cx="2615905" cy="1534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7A654E6-81F8-B45B-404C-A892A81888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3764" y="2050839"/>
            <a:ext cx="2387813" cy="156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D46902D-EE4F-C2C0-40A6-8FD8DDCFEC8A}"/>
              </a:ext>
            </a:extLst>
          </p:cNvPr>
          <p:cNvSpPr txBox="1"/>
          <p:nvPr/>
        </p:nvSpPr>
        <p:spPr>
          <a:xfrm>
            <a:off x="1432560" y="3769360"/>
            <a:ext cx="2265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ব্যাংকে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জমা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বা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উত্তোলন</a:t>
            </a:r>
            <a:endParaRPr lang="en-US" sz="1600" b="1" dirty="0">
              <a:latin typeface="Noto Sans Bengali" panose="020B0604020202020204" charset="0"/>
              <a:cs typeface="Noto Sans Bengali" panose="020B060402020202020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E581FE7-A6A9-6E10-CA57-8636DCA754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5198772" y="2139411"/>
            <a:ext cx="2347453" cy="1494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2AC36C4-B2F2-1141-F271-CDA2154D75AD}"/>
              </a:ext>
            </a:extLst>
          </p:cNvPr>
          <p:cNvSpPr txBox="1"/>
          <p:nvPr/>
        </p:nvSpPr>
        <p:spPr>
          <a:xfrm>
            <a:off x="5443105" y="3790192"/>
            <a:ext cx="2103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বা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আসবাবপত্র</a:t>
            </a:r>
            <a:endParaRPr lang="en-US" sz="1600" b="1" dirty="0">
              <a:latin typeface="Noto Sans Bengali" panose="020B0604020202020204" charset="0"/>
              <a:cs typeface="Noto Sans Bengali" panose="020B060402020202020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6D2BB94-111D-E20F-76C9-68FA14CF6434}"/>
              </a:ext>
            </a:extLst>
          </p:cNvPr>
          <p:cNvSpPr txBox="1"/>
          <p:nvPr/>
        </p:nvSpPr>
        <p:spPr>
          <a:xfrm>
            <a:off x="9113520" y="3769360"/>
            <a:ext cx="189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পন্য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ক্রয়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বা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বিক্রয়</a:t>
            </a:r>
            <a:endParaRPr lang="en-US" sz="1600" b="1" dirty="0">
              <a:latin typeface="Noto Sans Bengali" panose="020B0604020202020204" charset="0"/>
              <a:cs typeface="Noto Sans Bengali" panose="020B060402020202020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0A1C38B-180A-EC12-5C9E-B1B8150138B4}"/>
              </a:ext>
            </a:extLst>
          </p:cNvPr>
          <p:cNvSpPr txBox="1"/>
          <p:nvPr/>
        </p:nvSpPr>
        <p:spPr>
          <a:xfrm>
            <a:off x="1658964" y="5800936"/>
            <a:ext cx="1798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নগদ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টাকা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মূলধন</a:t>
            </a:r>
            <a:endParaRPr lang="en-US" sz="1600" b="1" dirty="0">
              <a:latin typeface="Noto Sans Bengali" panose="020B0604020202020204" charset="0"/>
              <a:cs typeface="Noto Sans Bengali" panose="020B060402020202020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6B95791-7CFE-E4E0-2C21-F22714AD10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5198773" y="4433975"/>
            <a:ext cx="2347452" cy="1321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90A2D84-73ED-67A6-EF60-ACBA1CC758AF}"/>
              </a:ext>
            </a:extLst>
          </p:cNvPr>
          <p:cNvSpPr txBox="1"/>
          <p:nvPr/>
        </p:nvSpPr>
        <p:spPr>
          <a:xfrm>
            <a:off x="5984240" y="5812917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বেতন</a:t>
            </a:r>
            <a:endParaRPr lang="en-US" dirty="0">
              <a:latin typeface="Noto Sans Bengali" panose="020B0604020202020204" charset="0"/>
              <a:cs typeface="Noto Sans Bengali" panose="020B060402020202020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84A7AF05-11AB-C55B-C4A7-1ECA5C451A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8889894" y="4433975"/>
            <a:ext cx="2321684" cy="1366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F4C2DEC1-1DD6-8FA4-E39F-7D2C00A49B0C}"/>
              </a:ext>
            </a:extLst>
          </p:cNvPr>
          <p:cNvSpPr txBox="1"/>
          <p:nvPr/>
        </p:nvSpPr>
        <p:spPr>
          <a:xfrm>
            <a:off x="9489440" y="5755173"/>
            <a:ext cx="118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Noto Sans Bengali" panose="020B0604020202020204" charset="0"/>
                <a:cs typeface="Noto Sans Bengali" panose="020B0604020202020204" charset="0"/>
              </a:rPr>
              <a:t>দায়দেনা</a:t>
            </a:r>
            <a:endParaRPr lang="en-US" b="1" dirty="0">
              <a:latin typeface="Noto Sans Bengali" panose="020B0604020202020204" charset="0"/>
              <a:cs typeface="Noto Sans Bengali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93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8" grpId="0"/>
      <p:bldP spid="29" grpId="0"/>
      <p:bldP spid="30" grpId="0"/>
      <p:bldP spid="34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CBD71-38A2-FAF8-2040-308267DFA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2516A9-09D6-7789-4C8D-4E0F3C854A47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F74F6A-65E8-F2DB-59B1-195B874E23BE}"/>
              </a:ext>
            </a:extLst>
          </p:cNvPr>
          <p:cNvSpPr txBox="1"/>
          <p:nvPr/>
        </p:nvSpPr>
        <p:spPr>
          <a:xfrm>
            <a:off x="2052320" y="304800"/>
            <a:ext cx="738632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হিসাববিজ্ঞানের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মৌলিক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ধারণা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: </a:t>
            </a:r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দায়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 ও </a:t>
            </a:r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</a:t>
            </a:r>
            <a:endParaRPr lang="en-US" sz="2400" b="1" dirty="0">
              <a:latin typeface="Noto Sans Bengali" panose="020B0604020202020204" charset="0"/>
              <a:cs typeface="Noto Sans Bengali" panose="020B060402020202020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074F10-AA63-6693-12A9-11E5985A794D}"/>
              </a:ext>
            </a:extLst>
          </p:cNvPr>
          <p:cNvSpPr txBox="1"/>
          <p:nvPr/>
        </p:nvSpPr>
        <p:spPr>
          <a:xfrm>
            <a:off x="314960" y="1056640"/>
            <a:ext cx="1120648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১. </a:t>
            </a:r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কাকে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বলে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?</a:t>
            </a:r>
          </a:p>
          <a:p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সংজ্ঞাঃ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ব্যবসায়ের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যে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সকল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অর্থনৈতিক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সম্পদ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বা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অধিকার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রয়েছে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যা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থেকে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ভবিষ্যতে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অর্থনৈতিক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সুবিধা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পাওয়া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যাবে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তাকে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(Asset)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বলে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r>
              <a:rPr lang="en-US" sz="2000" b="1" dirty="0" err="1">
                <a:latin typeface="Noto Sans Bengali" panose="020B0604020202020204" charset="0"/>
                <a:cs typeface="Noto Sans Bengali" panose="020B0604020202020204" charset="0"/>
              </a:rPr>
              <a:t>ঊদাহরণঃ</a:t>
            </a:r>
            <a:r>
              <a:rPr lang="en-US" sz="20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নগদ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টাকা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ব্যাংকে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জমা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টাকা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আসবাবপত্র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যন্ত্রপাতি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জমি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ও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দালানকোঠা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পাওনাদারের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কাছে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পাওনা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টাকা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ইত্যাদি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endParaRPr lang="en-US" sz="2000" dirty="0">
              <a:latin typeface="Noto Sans Bengali" panose="020B0604020202020204" charset="0"/>
              <a:cs typeface="Noto Sans Bengali" panose="020B0604020202020204" charset="0"/>
            </a:endParaRPr>
          </a:p>
          <a:p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২. </a:t>
            </a:r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দায়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কাকে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বলে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?</a:t>
            </a:r>
          </a:p>
          <a:p>
            <a:r>
              <a:rPr lang="en-US" sz="2800" dirty="0" err="1">
                <a:latin typeface="Noto Sans Bengali" panose="020B0604020202020204" charset="0"/>
                <a:cs typeface="Noto Sans Bengali" panose="020B0604020202020204" charset="0"/>
              </a:rPr>
              <a:t>সংজ্ঞাঃ</a:t>
            </a:r>
            <a:r>
              <a:rPr lang="en-US" sz="28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ব্যবসায়ের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কাছে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অন্য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ব্যক্তি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বা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প্রতিষ্ঠানের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যে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অর্থ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পরিশোধের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বাধ্যবাধকতা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রয়েছে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তাকে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দায়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(Liability)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বলে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উদাহরণঃ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ব্যাংক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ঋণ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পাওনাদারের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কাছে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দেনা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বকেয়া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বেতন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বকেয়া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ভাড়া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পরিশোধযোগ্য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বিল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ইত্যাদি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endParaRPr lang="en-US" sz="2000" dirty="0">
              <a:latin typeface="Noto Sans Bengali" panose="020B0604020202020204" charset="0"/>
              <a:cs typeface="Noto Sans Bengali" panose="020B0604020202020204" charset="0"/>
            </a:endParaRPr>
          </a:p>
          <a:p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৩. </a:t>
            </a:r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কাকে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বলে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?</a:t>
            </a:r>
          </a:p>
          <a:p>
            <a:r>
              <a:rPr lang="en-US" sz="2400" b="1" dirty="0" err="1">
                <a:latin typeface="Noto Sans Bengali" panose="020B0604020202020204" charset="0"/>
                <a:cs typeface="Noto Sans Bengali" panose="020B0604020202020204" charset="0"/>
              </a:rPr>
              <a:t>সংজ্ঞাঃ</a:t>
            </a:r>
            <a:r>
              <a:rPr lang="en-US" sz="24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ব্যবসায়ের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মোট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থেকে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মোট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দায়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বাদ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দেওয়ার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পর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মালিকের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যে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অবশিষ্ট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অধিকার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বা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স্বার্থ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থাকে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তাকে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 (Owner’s Equity) </a:t>
            </a:r>
            <a:r>
              <a:rPr lang="en-US" sz="2400" dirty="0" err="1">
                <a:latin typeface="Noto Sans Bengali" panose="020B0604020202020204" charset="0"/>
                <a:cs typeface="Noto Sans Bengali" panose="020B0604020202020204" charset="0"/>
              </a:rPr>
              <a:t>বলে</a:t>
            </a:r>
            <a:r>
              <a:rPr lang="en-US" sz="2400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r>
              <a:rPr lang="en-US" sz="2000" b="1" dirty="0" err="1">
                <a:latin typeface="Noto Sans Bengali" panose="020B0604020202020204" charset="0"/>
                <a:cs typeface="Noto Sans Bengali" panose="020B0604020202020204" charset="0"/>
              </a:rPr>
              <a:t>সূত্রঃ</a:t>
            </a:r>
            <a:r>
              <a:rPr lang="en-US" sz="20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b="1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</a:t>
            </a:r>
            <a:r>
              <a:rPr lang="en-US" sz="2000" b="1" dirty="0">
                <a:latin typeface="Noto Sans Bengali" panose="020B0604020202020204" charset="0"/>
                <a:cs typeface="Noto Sans Bengali" panose="020B0604020202020204" charset="0"/>
              </a:rPr>
              <a:t> = </a:t>
            </a:r>
            <a:r>
              <a:rPr lang="en-US" sz="2000" b="1" dirty="0" err="1">
                <a:latin typeface="Noto Sans Bengali" panose="020B0604020202020204" charset="0"/>
                <a:cs typeface="Noto Sans Bengali" panose="020B0604020202020204" charset="0"/>
              </a:rPr>
              <a:t>মোট</a:t>
            </a:r>
            <a:r>
              <a:rPr lang="en-US" sz="20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b="1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sz="2000" b="1" dirty="0">
                <a:latin typeface="Noto Sans Bengali" panose="020B0604020202020204" charset="0"/>
                <a:cs typeface="Noto Sans Bengali" panose="020B0604020202020204" charset="0"/>
              </a:rPr>
              <a:t> - </a:t>
            </a:r>
            <a:r>
              <a:rPr lang="en-US" sz="2000" b="1" dirty="0" err="1">
                <a:latin typeface="Noto Sans Bengali" panose="020B0604020202020204" charset="0"/>
                <a:cs typeface="Noto Sans Bengali" panose="020B0604020202020204" charset="0"/>
              </a:rPr>
              <a:t>মোট</a:t>
            </a:r>
            <a:r>
              <a:rPr lang="en-US" sz="20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b="1" dirty="0" err="1">
                <a:latin typeface="Noto Sans Bengali" panose="020B0604020202020204" charset="0"/>
                <a:cs typeface="Noto Sans Bengali" panose="020B0604020202020204" charset="0"/>
              </a:rPr>
              <a:t>দায়</a:t>
            </a:r>
            <a:r>
              <a:rPr lang="en-US" sz="20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3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71387-7B40-2E3E-B2A8-AC705B6F7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1663C21-50A2-3B1F-4670-46A92FE9A355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croll: Horizontal 1">
            <a:extLst>
              <a:ext uri="{FF2B5EF4-FFF2-40B4-BE49-F238E27FC236}">
                <a16:creationId xmlns:a16="http://schemas.microsoft.com/office/drawing/2014/main" id="{E7DA5839-84CD-E869-A959-E456758E563C}"/>
              </a:ext>
            </a:extLst>
          </p:cNvPr>
          <p:cNvSpPr/>
          <p:nvPr/>
        </p:nvSpPr>
        <p:spPr>
          <a:xfrm>
            <a:off x="2387600" y="91440"/>
            <a:ext cx="7233920" cy="741680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sz="28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800" dirty="0" err="1">
                <a:latin typeface="Noto Sans Bengali" panose="020B0604020202020204" charset="0"/>
                <a:cs typeface="Noto Sans Bengali" panose="020B0604020202020204" charset="0"/>
              </a:rPr>
              <a:t>দায়</a:t>
            </a:r>
            <a:r>
              <a:rPr lang="en-US" sz="2800" dirty="0">
                <a:latin typeface="Noto Sans Bengali" panose="020B0604020202020204" charset="0"/>
                <a:cs typeface="Noto Sans Bengali" panose="020B0604020202020204" charset="0"/>
              </a:rPr>
              <a:t> ও </a:t>
            </a:r>
            <a:r>
              <a:rPr lang="en-US" sz="2800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মালিকানাসত্বের</a:t>
            </a:r>
            <a:r>
              <a:rPr lang="en-US" sz="28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800" dirty="0" err="1">
                <a:latin typeface="Noto Sans Bengali" panose="020B0604020202020204" charset="0"/>
                <a:cs typeface="Noto Sans Bengali" panose="020B0604020202020204" charset="0"/>
              </a:rPr>
              <a:t>তালিকা</a:t>
            </a:r>
            <a:r>
              <a:rPr lang="en-US" sz="28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800" dirty="0" err="1">
                <a:latin typeface="Noto Sans Bengali" panose="020B0604020202020204" charset="0"/>
                <a:cs typeface="Noto Sans Bengali" panose="020B0604020202020204" charset="0"/>
              </a:rPr>
              <a:t>সমুহ</a:t>
            </a:r>
            <a:r>
              <a:rPr lang="en-US" sz="2800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C2153F-43CE-ADF2-5F3E-46AAED2349F1}"/>
              </a:ext>
            </a:extLst>
          </p:cNvPr>
          <p:cNvSpPr txBox="1"/>
          <p:nvPr/>
        </p:nvSpPr>
        <p:spPr>
          <a:xfrm>
            <a:off x="822960" y="1074509"/>
            <a:ext cx="300736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১.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সম্পত্তির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তালিকা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(Assets)</a:t>
            </a:r>
          </a:p>
          <a:p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ব্যবসায়ের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অর্থনৈতিক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সম্পদ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ও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অধিকারকে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বলে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সম্পত্তির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উদাহরণ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ও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তালিকা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: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নগদ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টাকা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(Cash in Hand)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ব্যাংকে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জমা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টাকা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(Cash at Bank)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দেনাদার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(Debtors)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প্রাপ্য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বিল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(Bills Receivable)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মজুত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পণ্য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(Stock of Goods)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আসবাবপত্র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(Furniture)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যন্ত্রপাতি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(Machinery)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জমি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(Land)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দালানকোঠা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(Building)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গাড়ি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(Motor Vehicle)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কম্পিউটার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(Computer)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অফিস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সরঞ্জাম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(Office Equipment)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অগ্রিম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প্রদত্ত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ভাড়া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(Prepaid Rent)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অগ্রিম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প্রদত্ত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বিমা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(Prepaid Insurance)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অর্জিত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কিন্তু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অনাদায়ী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আয়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(Accrued Income)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সুনাম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(Goodwill)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বিনিয়োগ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(Investment)</a:t>
            </a:r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প্রাপ্য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সুদ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(Interest Receivable)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67C7BA1-8B17-75B8-5BAC-CB2B8AF62AF4}"/>
              </a:ext>
            </a:extLst>
          </p:cNvPr>
          <p:cNvSpPr txBox="1"/>
          <p:nvPr/>
        </p:nvSpPr>
        <p:spPr>
          <a:xfrm>
            <a:off x="4429760" y="1074509"/>
            <a:ext cx="369824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২.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দায়ের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তালিকা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(Liabilities)</a:t>
            </a:r>
          </a:p>
          <a:p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ব্যবসায়ের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অন্য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ব্যক্তি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বা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প্রতিষ্ঠানের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কাছে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অর্থ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পরিশোধের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বাধ্যবাধকতাকে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দায়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বলে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দায়ের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উদাহরণ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ও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তালিকা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: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পাওনাদার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(Creditors)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প্রদেয়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বিল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(Bills Payable)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ব্যাংক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ঋণ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(Bank Loan)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বন্ধকি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ঋণ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(Mortgage Loan)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বকেয়া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বেতন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(Outstanding Salary)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বকেয়া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ভাড়া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(Outstanding Rent)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বকেয়া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সুদ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(Outstanding Interest)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প্রদেয়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মজুরি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(Wages Payable)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অনাদায়ী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বিদ্যু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ৎ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বিল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(Electricity Bill Payable)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অগ্রিম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প্রাপ্ত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আয়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(Income Received in Advance)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গ্রাহকের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কাছ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থেকে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অগ্রিম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(Advance from Customers)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প্রদেয়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কর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(Tax Payable)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স্বল্পমেয়াদি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ঋণ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(Short-term Loan)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দীর্ঘমেয়াদি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ঋণ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(Long-term Loan)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বকেয়া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বিমা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ব্যয়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(Insurance Payable)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3E1F93-054F-690A-6DC8-78C52694EBC3}"/>
              </a:ext>
            </a:extLst>
          </p:cNvPr>
          <p:cNvSpPr txBox="1"/>
          <p:nvPr/>
        </p:nvSpPr>
        <p:spPr>
          <a:xfrm>
            <a:off x="8473440" y="1074509"/>
            <a:ext cx="329184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৩.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মালিকানাস্বত্বের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তালিকা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(Owner’s Equity)</a:t>
            </a:r>
          </a:p>
          <a:p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ব্যবসায়ের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মোট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থেকে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মোট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দায়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বাদ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দিলে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মালিকের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যে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অবশিষ্ট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স্বার্থ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থাকে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তাকে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বলে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মালিকানাস্বত্বের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সঙ্গে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সম্পর্কিত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বিষয়গুলোর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dirty="0" err="1">
                <a:latin typeface="Noto Sans Bengali" panose="020B0604020202020204" charset="0"/>
                <a:cs typeface="Noto Sans Bengali" panose="020B0604020202020204" charset="0"/>
              </a:rPr>
              <a:t>তালিকা</a:t>
            </a:r>
            <a:r>
              <a:rPr lang="en-US" sz="1600" dirty="0">
                <a:latin typeface="Noto Sans Bengali" panose="020B0604020202020204" charset="0"/>
                <a:cs typeface="Noto Sans Bengali" panose="020B0604020202020204" charset="0"/>
              </a:rPr>
              <a:t>: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মূলধন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(Capital)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অতিরিক্ত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মূলধন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(Additional Capital)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নিট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মুনাফা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(Net Profit)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অবণ্টিত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মুনাফা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(Retained Earnings)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সাধারণ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সঞ্চিতি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(General Reserve)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অন্যান্য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সঞ্চিতি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(Other Reserves)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পুনর্মূল্যায়ন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উদ্বৃত্ত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(Revaluation Surplus)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চলতি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বছরের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আয়-ব্যয়ের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নিট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ফল</a:t>
            </a:r>
            <a:endParaRPr lang="en-US" sz="1400" dirty="0">
              <a:latin typeface="Noto Sans Bengali" panose="020B0604020202020204" charset="0"/>
              <a:cs typeface="Noto Sans Bengali" panose="020B0604020202020204" charset="0"/>
            </a:endParaRPr>
          </a:p>
          <a:p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  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</a:t>
            </a:r>
            <a:r>
              <a:rPr lang="en-US" sz="1600" b="1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600" b="1" dirty="0" err="1">
                <a:latin typeface="Noto Sans Bengali" panose="020B0604020202020204" charset="0"/>
                <a:cs typeface="Noto Sans Bengali" panose="020B0604020202020204" charset="0"/>
              </a:rPr>
              <a:t>কমায়ঃ</a:t>
            </a:r>
            <a:endParaRPr lang="en-US" sz="1600" b="1" dirty="0">
              <a:latin typeface="Noto Sans Bengali" panose="020B0604020202020204" charset="0"/>
              <a:cs typeface="Noto Sans Bengali" panose="020B060402020202020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উত্তোলন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(Drawings)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নিট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1400" dirty="0" err="1">
                <a:latin typeface="Noto Sans Bengali" panose="020B0604020202020204" charset="0"/>
                <a:cs typeface="Noto Sans Bengali" panose="020B0604020202020204" charset="0"/>
              </a:rPr>
              <a:t>ক্ষতি</a:t>
            </a:r>
            <a:r>
              <a:rPr lang="en-US" sz="1400" dirty="0">
                <a:latin typeface="Noto Sans Bengali" panose="020B0604020202020204" charset="0"/>
                <a:cs typeface="Noto Sans Bengali" panose="020B0604020202020204" charset="0"/>
              </a:rPr>
              <a:t> (Net Loss)</a:t>
            </a:r>
          </a:p>
        </p:txBody>
      </p:sp>
    </p:spTree>
    <p:extLst>
      <p:ext uri="{BB962C8B-B14F-4D97-AF65-F5344CB8AC3E}">
        <p14:creationId xmlns:p14="http://schemas.microsoft.com/office/powerpoint/2010/main" val="147873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A317C-E1EC-38F7-704B-7AED990A7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B9EB3B-1014-EF25-18E7-278FE3B36C91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ED12D6E-3109-6148-3185-269801B33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59" y="1582184"/>
            <a:ext cx="5110481" cy="39854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A947C50-B93F-BC43-1C66-841D260EE6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960" y="1661932"/>
            <a:ext cx="4872356" cy="382446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3" name="Rectangle: Beveled 22">
            <a:extLst>
              <a:ext uri="{FF2B5EF4-FFF2-40B4-BE49-F238E27FC236}">
                <a16:creationId xmlns:a16="http://schemas.microsoft.com/office/drawing/2014/main" id="{5A858EC4-5D61-C64E-0EF8-A1E7CF9D0121}"/>
              </a:ext>
            </a:extLst>
          </p:cNvPr>
          <p:cNvSpPr/>
          <p:nvPr/>
        </p:nvSpPr>
        <p:spPr>
          <a:xfrm>
            <a:off x="3383280" y="304800"/>
            <a:ext cx="5069840" cy="965200"/>
          </a:xfrm>
          <a:prstGeom prst="bevel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oto Sans Bengali" panose="020B0604020202020204" charset="0"/>
                <a:cs typeface="Noto Sans Bengali" panose="020B0604020202020204" charset="0"/>
              </a:rPr>
              <a:t>হিসাব</a:t>
            </a:r>
            <a:r>
              <a:rPr lang="en-US" sz="3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3600" dirty="0" err="1">
                <a:latin typeface="Noto Sans Bengali" panose="020B0604020202020204" charset="0"/>
                <a:cs typeface="Noto Sans Bengali" panose="020B0604020202020204" charset="0"/>
              </a:rPr>
              <a:t>বিজ্ঞানের</a:t>
            </a:r>
            <a:r>
              <a:rPr lang="en-US" sz="36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3600" dirty="0" err="1">
                <a:latin typeface="Noto Sans Bengali" panose="020B0604020202020204" charset="0"/>
                <a:cs typeface="Noto Sans Bengali" panose="020B0604020202020204" charset="0"/>
              </a:rPr>
              <a:t>সমীকরণ</a:t>
            </a:r>
            <a:endParaRPr lang="en-US" sz="3600" dirty="0">
              <a:latin typeface="Noto Sans Bengali" panose="020B0604020202020204" charset="0"/>
              <a:cs typeface="Noto Sans Bengali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74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FB05D322-954F-3FD1-59EA-0689C49FC9DD}"/>
              </a:ext>
            </a:extLst>
          </p:cNvPr>
          <p:cNvGrpSpPr/>
          <p:nvPr/>
        </p:nvGrpSpPr>
        <p:grpSpPr>
          <a:xfrm>
            <a:off x="72118" y="83015"/>
            <a:ext cx="5587860" cy="2775884"/>
            <a:chOff x="224512" y="1001534"/>
            <a:chExt cx="5587860" cy="277588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" name="Shape 0"/>
            <p:cNvSpPr/>
            <p:nvPr/>
          </p:nvSpPr>
          <p:spPr>
            <a:xfrm>
              <a:off x="224512" y="1001534"/>
              <a:ext cx="5587860" cy="2775884"/>
            </a:xfrm>
            <a:prstGeom prst="rect">
              <a:avLst/>
            </a:prstGeom>
            <a:grpFill/>
            <a:ln/>
          </p:spPr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02B2F9E-C421-CC4A-E42E-FFE808F1AE83}"/>
                </a:ext>
              </a:extLst>
            </p:cNvPr>
            <p:cNvGrpSpPr/>
            <p:nvPr/>
          </p:nvGrpSpPr>
          <p:grpSpPr>
            <a:xfrm>
              <a:off x="580105" y="1239341"/>
              <a:ext cx="5079873" cy="1359892"/>
              <a:chOff x="580105" y="1239341"/>
              <a:chExt cx="5079873" cy="1359892"/>
            </a:xfrm>
            <a:grpFill/>
          </p:grpSpPr>
          <p:sp>
            <p:nvSpPr>
              <p:cNvPr id="3" name="Text 1"/>
              <p:cNvSpPr/>
              <p:nvPr/>
            </p:nvSpPr>
            <p:spPr>
              <a:xfrm>
                <a:off x="580105" y="1239341"/>
                <a:ext cx="5079873" cy="1042392"/>
              </a:xfrm>
              <a:prstGeom prst="rect">
                <a:avLst/>
              </a:prstGeom>
              <a:grp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95000"/>
                  </a:lnSpc>
                  <a:buNone/>
                </a:pPr>
                <a:r>
                  <a:rPr lang="en-US" sz="7200" kern="100" spc="-86" dirty="0">
                    <a:latin typeface="Noto Sans Bengali Medium" pitchFamily="34" charset="0"/>
                    <a:ea typeface="Noto Sans Bengali Medium" pitchFamily="34" charset="-122"/>
                    <a:cs typeface="Noto Sans Bengali Medium" pitchFamily="34" charset="-120"/>
                  </a:rPr>
                  <a:t>জাবেদা</a:t>
                </a:r>
                <a:endParaRPr lang="en-US" sz="7200" dirty="0"/>
              </a:p>
            </p:txBody>
          </p:sp>
          <p:sp>
            <p:nvSpPr>
              <p:cNvPr id="4" name="Text 2"/>
              <p:cNvSpPr/>
              <p:nvPr/>
            </p:nvSpPr>
            <p:spPr>
              <a:xfrm>
                <a:off x="580105" y="2281733"/>
                <a:ext cx="5079873" cy="317500"/>
              </a:xfrm>
              <a:prstGeom prst="rect">
                <a:avLst/>
              </a:prstGeom>
              <a:grp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3200" dirty="0">
                    <a:latin typeface="Noto Sans Bengali" pitchFamily="34" charset="0"/>
                    <a:ea typeface="Noto Sans Bengali" pitchFamily="34" charset="-122"/>
                    <a:cs typeface="Noto Sans Bengali" pitchFamily="34" charset="-120"/>
                  </a:rPr>
                  <a:t>হিসাবের ভাষায় লেনদেন লেখা</a:t>
                </a:r>
                <a:endParaRPr lang="en-US" sz="3200" dirty="0"/>
              </a:p>
            </p:txBody>
          </p:sp>
        </p:grp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D2D9F4E-5728-21AA-4892-1A2D9F9D4B7B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01E72-8EE0-58FA-398B-00C4BE577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0845139-41BC-5955-76B8-2916654567AC}"/>
              </a:ext>
            </a:extLst>
          </p:cNvPr>
          <p:cNvSpPr/>
          <p:nvPr/>
        </p:nvSpPr>
        <p:spPr>
          <a:xfrm>
            <a:off x="660383" y="1370112"/>
            <a:ext cx="6680033" cy="31271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7200" kern="100" spc="-86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জাবেদা বুঝলে</a:t>
            </a:r>
            <a:endParaRPr lang="en-US" sz="7200" dirty="0"/>
          </a:p>
          <a:p>
            <a:pPr marL="0" indent="0" algn="l">
              <a:lnSpc>
                <a:spcPct val="95000"/>
              </a:lnSpc>
              <a:buNone/>
            </a:pPr>
            <a:r>
              <a:rPr lang="en-US" sz="7200" kern="100" spc="-86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হিসাবের ভাষা পরিষ্কার হয়</a:t>
            </a:r>
            <a:endParaRPr lang="en-US" sz="7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77FF02F-27B4-0549-5B43-09CF112D916F}"/>
              </a:ext>
            </a:extLst>
          </p:cNvPr>
          <p:cNvSpPr/>
          <p:nvPr/>
        </p:nvSpPr>
        <p:spPr>
          <a:xfrm>
            <a:off x="660383" y="4725888"/>
            <a:ext cx="6680033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একাদশ শ্রেণির হিসাববিজ্ঞান ১ম পত্রে লেনদেনকে ডেবিট-ক্রেডিটে রূপ দেওয়ার প্রথম ধাপ।</a:t>
            </a:r>
            <a:endParaRPr lang="en-US" sz="20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2FCC6F7-5643-99DF-D6BD-F4E6F5C53E88}"/>
              </a:ext>
            </a:extLst>
          </p:cNvPr>
          <p:cNvSpPr/>
          <p:nvPr/>
        </p:nvSpPr>
        <p:spPr>
          <a:xfrm>
            <a:off x="8381790" y="4841280"/>
            <a:ext cx="3759106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মূল ধারণা</a:t>
            </a:r>
            <a:endParaRPr lang="en-US" sz="125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F8BC918C-705F-990F-80AC-BD776465432C}"/>
              </a:ext>
            </a:extLst>
          </p:cNvPr>
          <p:cNvSpPr/>
          <p:nvPr/>
        </p:nvSpPr>
        <p:spPr>
          <a:xfrm>
            <a:off x="8381790" y="5293717"/>
            <a:ext cx="1039290" cy="31651"/>
          </a:xfrm>
          <a:prstGeom prst="roundRect">
            <a:avLst>
              <a:gd name="adj" fmla="val 49998"/>
            </a:avLst>
          </a:prstGeom>
          <a:solidFill>
            <a:srgbClr val="9E8BA9"/>
          </a:solidFill>
          <a:ln/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9D7B121-9855-CDA0-7041-2B3661E3F9A1}"/>
              </a:ext>
            </a:extLst>
          </p:cNvPr>
          <p:cNvSpPr/>
          <p:nvPr/>
        </p:nvSpPr>
        <p:spPr>
          <a:xfrm>
            <a:off x="8381790" y="5571530"/>
            <a:ext cx="3149521" cy="62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প্রথমে লেনদেনকে বুঝি, তারপর নিয়ম প্রয়োগ করি।</a:t>
            </a:r>
            <a:endParaRPr lang="en-US" sz="17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840302-6BF5-DA9E-4466-6204BF707A62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8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660400"/>
            <a:ext cx="10870928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আজকের শেখার মানচিত্র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60383" y="1378148"/>
            <a:ext cx="5283069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চারটি স্টেশনে এগোবো, প্রতিটি পরের ধাপকে সহজ করবে।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660383" y="3248521"/>
            <a:ext cx="380990" cy="381000"/>
          </a:xfrm>
          <a:prstGeom prst="ellipse">
            <a:avLst/>
          </a:prstGeom>
          <a:solidFill>
            <a:srgbClr val="E8E0EE"/>
          </a:solidFill>
          <a:ln/>
        </p:spPr>
      </p:sp>
      <p:sp>
        <p:nvSpPr>
          <p:cNvPr id="5" name="Text 3"/>
          <p:cNvSpPr/>
          <p:nvPr/>
        </p:nvSpPr>
        <p:spPr>
          <a:xfrm>
            <a:off x="741840" y="3343771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0383" y="3714254"/>
            <a:ext cx="2489039" cy="12601"/>
          </a:xfrm>
          <a:prstGeom prst="rect">
            <a:avLst/>
          </a:prstGeom>
          <a:solidFill>
            <a:srgbClr val="9E8BA9"/>
          </a:solidFill>
          <a:ln/>
        </p:spPr>
      </p:sp>
      <p:sp>
        <p:nvSpPr>
          <p:cNvPr id="7" name="Text 5"/>
          <p:cNvSpPr/>
          <p:nvPr/>
        </p:nvSpPr>
        <p:spPr>
          <a:xfrm>
            <a:off x="660383" y="3811091"/>
            <a:ext cx="2489138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ধারণা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60383" y="4106366"/>
            <a:ext cx="2489138" cy="266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জাবেদার অর্থ ও প্রয়োজনীয়তা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454314" y="3248521"/>
            <a:ext cx="380990" cy="381000"/>
          </a:xfrm>
          <a:prstGeom prst="ellipse">
            <a:avLst/>
          </a:prstGeom>
          <a:solidFill>
            <a:srgbClr val="E8E0EE"/>
          </a:solidFill>
          <a:ln/>
        </p:spPr>
      </p:sp>
      <p:sp>
        <p:nvSpPr>
          <p:cNvPr id="10" name="Text 8"/>
          <p:cNvSpPr/>
          <p:nvPr/>
        </p:nvSpPr>
        <p:spPr>
          <a:xfrm>
            <a:off x="3535770" y="3343771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454314" y="3714254"/>
            <a:ext cx="2489039" cy="12601"/>
          </a:xfrm>
          <a:prstGeom prst="rect">
            <a:avLst/>
          </a:prstGeom>
          <a:solidFill>
            <a:srgbClr val="9E8BA9"/>
          </a:solidFill>
          <a:ln/>
        </p:spPr>
      </p:sp>
      <p:sp>
        <p:nvSpPr>
          <p:cNvPr id="12" name="Text 10"/>
          <p:cNvSpPr/>
          <p:nvPr/>
        </p:nvSpPr>
        <p:spPr>
          <a:xfrm>
            <a:off x="3454314" y="3811091"/>
            <a:ext cx="2489138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নিয়ম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454314" y="4106366"/>
            <a:ext cx="2489138" cy="266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ডেবিট-ক্রেডিটের মূল নিয়ম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248244" y="3248521"/>
            <a:ext cx="380990" cy="381000"/>
          </a:xfrm>
          <a:prstGeom prst="ellipse">
            <a:avLst/>
          </a:prstGeom>
          <a:solidFill>
            <a:srgbClr val="E8E0EE"/>
          </a:solidFill>
          <a:ln/>
        </p:spPr>
      </p:sp>
      <p:sp>
        <p:nvSpPr>
          <p:cNvPr id="15" name="Text 13"/>
          <p:cNvSpPr/>
          <p:nvPr/>
        </p:nvSpPr>
        <p:spPr>
          <a:xfrm>
            <a:off x="6329700" y="3343771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03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248244" y="3714254"/>
            <a:ext cx="2489039" cy="12601"/>
          </a:xfrm>
          <a:prstGeom prst="rect">
            <a:avLst/>
          </a:prstGeom>
          <a:solidFill>
            <a:srgbClr val="9E8BA9"/>
          </a:solidFill>
          <a:ln/>
        </p:spPr>
      </p:sp>
      <p:sp>
        <p:nvSpPr>
          <p:cNvPr id="17" name="Text 15"/>
          <p:cNvSpPr/>
          <p:nvPr/>
        </p:nvSpPr>
        <p:spPr>
          <a:xfrm>
            <a:off x="6248244" y="3811091"/>
            <a:ext cx="2489138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ছক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248244" y="4106366"/>
            <a:ext cx="2489138" cy="266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জাবেদার ছক ও লেখার ধাপ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9042174" y="3248521"/>
            <a:ext cx="380990" cy="381000"/>
          </a:xfrm>
          <a:prstGeom prst="ellipse">
            <a:avLst/>
          </a:prstGeom>
          <a:solidFill>
            <a:srgbClr val="E8E0EE"/>
          </a:solidFill>
          <a:ln/>
        </p:spPr>
      </p:sp>
      <p:sp>
        <p:nvSpPr>
          <p:cNvPr id="20" name="Text 18"/>
          <p:cNvSpPr/>
          <p:nvPr/>
        </p:nvSpPr>
        <p:spPr>
          <a:xfrm>
            <a:off x="9123630" y="3343771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04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9042174" y="3714254"/>
            <a:ext cx="2489039" cy="12601"/>
          </a:xfrm>
          <a:prstGeom prst="rect">
            <a:avLst/>
          </a:prstGeom>
          <a:solidFill>
            <a:srgbClr val="9E8BA9"/>
          </a:solidFill>
          <a:ln/>
        </p:spPr>
      </p:sp>
      <p:sp>
        <p:nvSpPr>
          <p:cNvPr id="22" name="Text 20"/>
          <p:cNvSpPr/>
          <p:nvPr/>
        </p:nvSpPr>
        <p:spPr>
          <a:xfrm>
            <a:off x="9042174" y="3811091"/>
            <a:ext cx="2489138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প্রয়োগ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042174" y="4106366"/>
            <a:ext cx="2489138" cy="5339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লেনদেন বিশ্লেষণ ও পরীক্ষামুখী অনুশীলন</a:t>
            </a:r>
            <a:endParaRPr lang="en-US" sz="145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9BBFDF5-8539-D02D-1542-3BC51500C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0382" y="4662627"/>
            <a:ext cx="2143777" cy="1430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90D46D1-2312-6BFE-9A76-AF35C538F2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454313" y="4640361"/>
            <a:ext cx="2143777" cy="1453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5FE8C1D-47B8-59BC-BABB-CA14ED826D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6248244" y="4662627"/>
            <a:ext cx="2143777" cy="1430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97209C3-C925-28FE-F68A-1281FA4CFB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9042174" y="4662627"/>
            <a:ext cx="2337026" cy="1453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B566DDD-4747-3D87-2B4C-DC09B5873F18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660400"/>
            <a:ext cx="6024809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সংজ্ঞা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60383" y="952500"/>
            <a:ext cx="5415224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জাবেদা কী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60383" y="3444974"/>
            <a:ext cx="541522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ব্যবসায়ের প্রতিটি লেনদেন তারিখ অনুযায়ী প্রথমে যে বইতে সংক্ষিপ্তভাবে লিপিবদ্ধ হয়, সেটিই জাবেদা।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7701067" y="2072977"/>
            <a:ext cx="380990" cy="381000"/>
          </a:xfrm>
          <a:prstGeom prst="ellipse">
            <a:avLst/>
          </a:prstGeom>
          <a:solidFill>
            <a:srgbClr val="E8E0EE"/>
          </a:solidFill>
          <a:ln w="6350">
            <a:solidFill>
              <a:srgbClr val="D0CDD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836994" y="2168227"/>
            <a:ext cx="71862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97953" y="2130127"/>
            <a:ext cx="3233359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ধারাবাহিক রেকর্ড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97953" y="2425402"/>
            <a:ext cx="3842944" cy="266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লেনদেনের ক্রম ধরে লেখা হয়।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701067" y="4165600"/>
            <a:ext cx="380990" cy="381000"/>
          </a:xfrm>
          <a:prstGeom prst="ellipse">
            <a:avLst/>
          </a:prstGeom>
          <a:solidFill>
            <a:srgbClr val="E8E0EE"/>
          </a:solidFill>
          <a:ln w="6350">
            <a:solidFill>
              <a:srgbClr val="D0CDD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836994" y="4260850"/>
            <a:ext cx="71862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297953" y="4222750"/>
            <a:ext cx="3233359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খতিয়ানের ভিত্তি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297953" y="4518025"/>
            <a:ext cx="3842944" cy="266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পরে খতিয়ানে স্থানান্তরের ভিত্তি তৈরি করে।</a:t>
            </a:r>
            <a:endParaRPr lang="en-US" sz="145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1BE6A0-89EF-0938-DF41-538830F2FBC0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660400"/>
            <a:ext cx="10870928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জাবেদার পাঁচটি প্রধান বৈশিষ্ট্য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660383" y="1378148"/>
            <a:ext cx="380990" cy="381000"/>
          </a:xfrm>
          <a:prstGeom prst="ellipse">
            <a:avLst/>
          </a:prstGeom>
          <a:solidFill>
            <a:srgbClr val="E8E0EE"/>
          </a:solidFill>
          <a:ln w="6350">
            <a:solidFill>
              <a:srgbClr val="D0CDD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41840" y="1473398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60383" y="1844873"/>
            <a:ext cx="3471180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সঙ্গে সঙ্গে লেখা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60383" y="2140148"/>
            <a:ext cx="3471180" cy="266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লেনদেন ঘটার সঙ্গে সঙ্গে লেখা হয়।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436356" y="1378148"/>
            <a:ext cx="380990" cy="381000"/>
          </a:xfrm>
          <a:prstGeom prst="ellipse">
            <a:avLst/>
          </a:prstGeom>
          <a:solidFill>
            <a:srgbClr val="E8E0EE"/>
          </a:solidFill>
          <a:ln w="6350">
            <a:solidFill>
              <a:srgbClr val="D0CD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17813" y="1473398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436356" y="1844873"/>
            <a:ext cx="3369682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তারিখের ক্রম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436356" y="2140148"/>
            <a:ext cx="3369682" cy="266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তারিখের ধারাবাহিকতা বজায় থাকে।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8110831" y="1378148"/>
            <a:ext cx="380990" cy="381000"/>
          </a:xfrm>
          <a:prstGeom prst="ellipse">
            <a:avLst/>
          </a:prstGeom>
          <a:solidFill>
            <a:srgbClr val="E8E0EE"/>
          </a:solidFill>
          <a:ln w="6350">
            <a:solidFill>
              <a:srgbClr val="D0CDD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92287" y="1473398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03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10831" y="1844873"/>
            <a:ext cx="3420382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দুই পক্ষ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8110831" y="2140148"/>
            <a:ext cx="3420382" cy="266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ডেবিট ও ক্রেডিট দু’পক্ষ থাকে।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60383" y="2711946"/>
            <a:ext cx="380990" cy="381000"/>
          </a:xfrm>
          <a:prstGeom prst="ellipse">
            <a:avLst/>
          </a:prstGeom>
          <a:solidFill>
            <a:srgbClr val="E8E0EE"/>
          </a:solidFill>
          <a:ln w="6350">
            <a:solidFill>
              <a:srgbClr val="D0CDD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1840" y="2807196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60383" y="3178671"/>
            <a:ext cx="3471180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ব্যাখ্যা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60383" y="3473946"/>
            <a:ext cx="3471180" cy="266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প্রতিটি এন্ট্রির সংক্ষিপ্ত ব্যাখ্যা থাকে।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4436356" y="2711946"/>
            <a:ext cx="380990" cy="381000"/>
          </a:xfrm>
          <a:prstGeom prst="ellipse">
            <a:avLst/>
          </a:prstGeom>
          <a:solidFill>
            <a:srgbClr val="E8E0EE"/>
          </a:solidFill>
          <a:ln w="6350">
            <a:solidFill>
              <a:srgbClr val="D0CDD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17813" y="2807196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05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436356" y="3178671"/>
            <a:ext cx="7094856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পোস্টিংয়ের দলিল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4436356" y="3473946"/>
            <a:ext cx="7094856" cy="266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খতিয়ানে পোস্টিংয়ের প্রাথমিক দলিল হিসেবে কাজ করে।</a:t>
            </a:r>
            <a:endParaRPr lang="en-US" sz="145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9F65BA7-BB69-1116-486A-EEA9733449FC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660400"/>
            <a:ext cx="10870928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প্রথম প্রশ্ন: লেনদেনে কী কী বদলেছে?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60383" y="1378148"/>
            <a:ext cx="11480513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প্রতিটি এন্ট্রির আগে এই চার ধাপ অনুসরণ করো।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660383" y="1995984"/>
            <a:ext cx="380990" cy="381000"/>
          </a:xfrm>
          <a:prstGeom prst="ellipse">
            <a:avLst/>
          </a:prstGeom>
          <a:solidFill>
            <a:srgbClr val="E8E0EE"/>
          </a:solidFill>
          <a:ln w="6350">
            <a:solidFill>
              <a:srgbClr val="D0CD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1840" y="2091234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257269" y="2053134"/>
            <a:ext cx="10274043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হিসাব শনাক্ত করো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257269" y="2348409"/>
            <a:ext cx="10274043" cy="266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লেনদেনের সঙ্গে জড়িত হিসাবগুলো খুঁজে বের করো।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60383" y="2920206"/>
            <a:ext cx="380990" cy="381000"/>
          </a:xfrm>
          <a:prstGeom prst="ellipse">
            <a:avLst/>
          </a:prstGeom>
          <a:solidFill>
            <a:srgbClr val="E8E0EE"/>
          </a:solidFill>
          <a:ln w="6350">
            <a:solidFill>
              <a:srgbClr val="D0CDD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1840" y="3015456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257269" y="2977356"/>
            <a:ext cx="10274043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প্রকৃতি নির্ধারণ করো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257269" y="3272631"/>
            <a:ext cx="10274043" cy="266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প্রতিটি হিসাব কোন শ্রেণির, তা ঠিক করো।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60383" y="3844429"/>
            <a:ext cx="380990" cy="381000"/>
          </a:xfrm>
          <a:prstGeom prst="ellipse">
            <a:avLst/>
          </a:prstGeom>
          <a:solidFill>
            <a:srgbClr val="E8E0EE"/>
          </a:solidFill>
          <a:ln w="6350">
            <a:solidFill>
              <a:srgbClr val="D0CDD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1840" y="3939679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57269" y="3901579"/>
            <a:ext cx="10274043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ডেবিট-ক্রেডিট ঠিক করো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257269" y="4196854"/>
            <a:ext cx="10274043" cy="266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কোন হিসাব ডেবিট ও কোনটি ক্রেডিট হবে নির্ধারণ করো।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60383" y="4768652"/>
            <a:ext cx="380990" cy="381000"/>
          </a:xfrm>
          <a:prstGeom prst="ellipse">
            <a:avLst/>
          </a:prstGeom>
          <a:solidFill>
            <a:srgbClr val="E8E0EE"/>
          </a:solidFill>
          <a:ln w="6350">
            <a:solidFill>
              <a:srgbClr val="D0CDD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41840" y="4863902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04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257269" y="4825802"/>
            <a:ext cx="10274043" cy="269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ছকে লিখে ব্যাখ্যা দাও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257269" y="5121077"/>
            <a:ext cx="10274043" cy="2669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45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জাবেদার ছকে লিখে সংক্ষিপ্ত Narration দাও।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660383" y="2761456"/>
            <a:ext cx="10870928" cy="12700"/>
          </a:xfrm>
          <a:prstGeom prst="rect">
            <a:avLst/>
          </a:prstGeom>
          <a:solidFill>
            <a:srgbClr val="9E8BA9"/>
          </a:solidFill>
          <a:ln/>
        </p:spPr>
      </p:sp>
      <p:sp>
        <p:nvSpPr>
          <p:cNvPr id="21" name="Shape 19"/>
          <p:cNvSpPr/>
          <p:nvPr/>
        </p:nvSpPr>
        <p:spPr>
          <a:xfrm>
            <a:off x="660383" y="3685679"/>
            <a:ext cx="10870928" cy="12700"/>
          </a:xfrm>
          <a:prstGeom prst="rect">
            <a:avLst/>
          </a:prstGeom>
          <a:solidFill>
            <a:srgbClr val="9E8BA9"/>
          </a:solidFill>
          <a:ln/>
        </p:spPr>
      </p:sp>
      <p:sp>
        <p:nvSpPr>
          <p:cNvPr id="22" name="Shape 20"/>
          <p:cNvSpPr/>
          <p:nvPr/>
        </p:nvSpPr>
        <p:spPr>
          <a:xfrm>
            <a:off x="660383" y="4609902"/>
            <a:ext cx="10870928" cy="12700"/>
          </a:xfrm>
          <a:prstGeom prst="rect">
            <a:avLst/>
          </a:prstGeom>
          <a:solidFill>
            <a:srgbClr val="9E8BA9"/>
          </a:solidFill>
          <a:ln/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4F78A0D-BDF8-9009-B0F2-D416A6FC6951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660400"/>
            <a:ext cx="10870928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হিসাবের তিন শ্রেণি মনে রাখো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60383" y="1378148"/>
            <a:ext cx="11480513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হিসাবের প্রকৃতি চিনলে নিয়ম প্রয়োগ করা সহজ হয়।</a:t>
            </a:r>
            <a:endParaRPr lang="en-US" sz="17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B267D51-7376-BBA5-028C-D0751AE23805}"/>
              </a:ext>
            </a:extLst>
          </p:cNvPr>
          <p:cNvGrpSpPr/>
          <p:nvPr/>
        </p:nvGrpSpPr>
        <p:grpSpPr>
          <a:xfrm>
            <a:off x="584185" y="1896467"/>
            <a:ext cx="3496580" cy="2089448"/>
            <a:chOff x="584185" y="1868984"/>
            <a:chExt cx="3496580" cy="2089448"/>
          </a:xfrm>
        </p:grpSpPr>
        <p:sp>
          <p:nvSpPr>
            <p:cNvPr id="4" name="Shape 2"/>
            <p:cNvSpPr/>
            <p:nvPr/>
          </p:nvSpPr>
          <p:spPr>
            <a:xfrm>
              <a:off x="584185" y="1868984"/>
              <a:ext cx="3420382" cy="2089448"/>
            </a:xfrm>
            <a:prstGeom prst="roundRect">
              <a:avLst>
                <a:gd name="adj" fmla="val 547"/>
              </a:avLst>
            </a:prstGeom>
            <a:solidFill>
              <a:schemeClr val="accent4">
                <a:lumMod val="40000"/>
                <a:lumOff val="60000"/>
              </a:schemeClr>
            </a:solidFill>
            <a:ln/>
          </p:spPr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FF5A4B56-187E-4CBC-9999-67B96B7CB36E}"/>
                </a:ext>
              </a:extLst>
            </p:cNvPr>
            <p:cNvGrpSpPr/>
            <p:nvPr/>
          </p:nvGrpSpPr>
          <p:grpSpPr>
            <a:xfrm>
              <a:off x="888978" y="2097584"/>
              <a:ext cx="3191787" cy="1632247"/>
              <a:chOff x="888978" y="2097584"/>
              <a:chExt cx="3191787" cy="1632247"/>
            </a:xfrm>
          </p:grpSpPr>
          <p:pic>
            <p:nvPicPr>
              <p:cNvPr id="5" name="Image 0" descr="preencoded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8978" y="2097584"/>
                <a:ext cx="431789" cy="4318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6" name="Text 3"/>
              <p:cNvSpPr/>
              <p:nvPr/>
            </p:nvSpPr>
            <p:spPr>
              <a:xfrm>
                <a:off x="888978" y="2656384"/>
                <a:ext cx="2963193" cy="317500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2000" dirty="0">
                    <a:solidFill>
                      <a:srgbClr val="38243D"/>
                    </a:solidFill>
                    <a:latin typeface="Noto Sans Bengali" pitchFamily="34" charset="0"/>
                    <a:ea typeface="Noto Sans Bengali" pitchFamily="34" charset="-122"/>
                    <a:cs typeface="Noto Sans Bengali" pitchFamily="34" charset="-120"/>
                  </a:rPr>
                  <a:t>ব্যক্তিবাচক হিসাব</a:t>
                </a:r>
                <a:endParaRPr lang="en-US" sz="2000" dirty="0"/>
              </a:p>
            </p:txBody>
          </p:sp>
          <p:sp>
            <p:nvSpPr>
              <p:cNvPr id="7" name="Text 4"/>
              <p:cNvSpPr/>
              <p:nvPr/>
            </p:nvSpPr>
            <p:spPr>
              <a:xfrm>
                <a:off x="888978" y="3129459"/>
                <a:ext cx="3191787" cy="266998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21000"/>
                  </a:lnSpc>
                  <a:buNone/>
                </a:pPr>
                <a:r>
                  <a:rPr lang="en-US" sz="1450" dirty="0">
                    <a:solidFill>
                      <a:srgbClr val="29242D"/>
                    </a:solidFill>
                    <a:latin typeface="Noto Sans Bengali" pitchFamily="34" charset="0"/>
                    <a:ea typeface="Noto Sans Bengali" pitchFamily="34" charset="-122"/>
                    <a:cs typeface="Noto Sans Bengali" pitchFamily="34" charset="-120"/>
                  </a:rPr>
                  <a:t>ব্যক্তি, প্রতিষ্ঠান বা সংস্থার হিসাব।</a:t>
                </a:r>
                <a:endParaRPr lang="en-US" sz="1450" dirty="0"/>
              </a:p>
            </p:txBody>
          </p:sp>
          <p:sp>
            <p:nvSpPr>
              <p:cNvPr id="8" name="Text 5"/>
              <p:cNvSpPr/>
              <p:nvPr/>
            </p:nvSpPr>
            <p:spPr>
              <a:xfrm>
                <a:off x="888978" y="3523456"/>
                <a:ext cx="3191787" cy="20637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8000"/>
                  </a:lnSpc>
                  <a:buNone/>
                </a:pPr>
                <a:r>
                  <a:rPr lang="en-US" sz="1250" kern="100" spc="125" dirty="0">
                    <a:solidFill>
                      <a:srgbClr val="6F5A7A"/>
                    </a:solidFill>
                    <a:latin typeface="Noto Sans Bengali" pitchFamily="34" charset="0"/>
                    <a:ea typeface="Noto Sans Bengali" pitchFamily="34" charset="-122"/>
                    <a:cs typeface="Noto Sans Bengali" pitchFamily="34" charset="-120"/>
                  </a:rPr>
                  <a:t>উদাহরণ · রহিম, ব্যাংক, সরবরাহকারী</a:t>
                </a:r>
                <a:endParaRPr lang="en-US" sz="1250" dirty="0"/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1BF4F93-6D20-840B-6334-9705DDB69D7E}"/>
              </a:ext>
            </a:extLst>
          </p:cNvPr>
          <p:cNvGrpSpPr/>
          <p:nvPr/>
        </p:nvGrpSpPr>
        <p:grpSpPr>
          <a:xfrm>
            <a:off x="4309261" y="1896467"/>
            <a:ext cx="3496729" cy="2089448"/>
            <a:chOff x="4309310" y="1914247"/>
            <a:chExt cx="3496729" cy="2089448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C6DF10A9-AD84-0A3B-A9E1-E79ED001766B}"/>
                </a:ext>
              </a:extLst>
            </p:cNvPr>
            <p:cNvGrpSpPr/>
            <p:nvPr/>
          </p:nvGrpSpPr>
          <p:grpSpPr>
            <a:xfrm>
              <a:off x="4309310" y="1914247"/>
              <a:ext cx="3420482" cy="2089448"/>
              <a:chOff x="4309261" y="1868984"/>
              <a:chExt cx="3420482" cy="2089448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9" name="Shape 6"/>
              <p:cNvSpPr/>
              <p:nvPr/>
            </p:nvSpPr>
            <p:spPr>
              <a:xfrm>
                <a:off x="4309261" y="1868984"/>
                <a:ext cx="3420481" cy="2089448"/>
              </a:xfrm>
              <a:prstGeom prst="roundRect">
                <a:avLst>
                  <a:gd name="adj" fmla="val 547"/>
                </a:avLst>
              </a:prstGeom>
              <a:grpFill/>
              <a:ln/>
            </p:spPr>
          </p:sp>
          <p:pic>
            <p:nvPicPr>
              <p:cNvPr id="10" name="Image 1" descr="preencoded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14152" y="2097584"/>
                <a:ext cx="431789" cy="431800"/>
              </a:xfrm>
              <a:prstGeom prst="rect">
                <a:avLst/>
              </a:prstGeom>
              <a:grpFill/>
            </p:spPr>
          </p:pic>
          <p:sp>
            <p:nvSpPr>
              <p:cNvPr id="11" name="Text 7"/>
              <p:cNvSpPr/>
              <p:nvPr/>
            </p:nvSpPr>
            <p:spPr>
              <a:xfrm>
                <a:off x="4614152" y="2656384"/>
                <a:ext cx="2963292" cy="317500"/>
              </a:xfrm>
              <a:prstGeom prst="rect">
                <a:avLst/>
              </a:prstGeom>
              <a:grp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2000" dirty="0">
                    <a:solidFill>
                      <a:srgbClr val="38243D"/>
                    </a:solidFill>
                    <a:latin typeface="Noto Sans Bengali" pitchFamily="34" charset="0"/>
                    <a:ea typeface="Noto Sans Bengali" pitchFamily="34" charset="-122"/>
                    <a:cs typeface="Noto Sans Bengali" pitchFamily="34" charset="-120"/>
                  </a:rPr>
                  <a:t>সম্পত্তিবাচক হিসাব</a:t>
                </a:r>
                <a:endParaRPr lang="en-US" sz="2000" dirty="0"/>
              </a:p>
            </p:txBody>
          </p:sp>
          <p:sp>
            <p:nvSpPr>
              <p:cNvPr id="12" name="Text 8"/>
              <p:cNvSpPr/>
              <p:nvPr/>
            </p:nvSpPr>
            <p:spPr>
              <a:xfrm>
                <a:off x="4614153" y="3129459"/>
                <a:ext cx="3115590" cy="206822"/>
              </a:xfrm>
              <a:prstGeom prst="rect">
                <a:avLst/>
              </a:prstGeom>
              <a:grp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21000"/>
                  </a:lnSpc>
                  <a:buNone/>
                </a:pPr>
                <a:r>
                  <a:rPr lang="en-US" sz="1450" dirty="0">
                    <a:solidFill>
                      <a:srgbClr val="29242D"/>
                    </a:solidFill>
                    <a:latin typeface="Noto Sans Bengali" pitchFamily="34" charset="0"/>
                    <a:ea typeface="Noto Sans Bengali" pitchFamily="34" charset="-122"/>
                    <a:cs typeface="Noto Sans Bengali" pitchFamily="34" charset="-120"/>
                  </a:rPr>
                  <a:t>নগদ, আসবাব, ভবন বা যন্ত্রপাতির হিসাব।</a:t>
                </a:r>
                <a:endParaRPr lang="en-US" sz="1450" dirty="0"/>
              </a:p>
            </p:txBody>
          </p:sp>
        </p:grpSp>
        <p:sp>
          <p:nvSpPr>
            <p:cNvPr id="13" name="Text 9"/>
            <p:cNvSpPr/>
            <p:nvPr/>
          </p:nvSpPr>
          <p:spPr>
            <a:xfrm>
              <a:off x="4614152" y="3523456"/>
              <a:ext cx="3191887" cy="2063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8000"/>
                </a:lnSpc>
                <a:buNone/>
              </a:pPr>
              <a:r>
                <a:rPr lang="en-US" sz="1250" kern="100" spc="125" dirty="0">
                  <a:solidFill>
                    <a:srgbClr val="6F5A7A"/>
                  </a:solidFill>
                  <a:latin typeface="Noto Sans Bengali" pitchFamily="34" charset="0"/>
                  <a:ea typeface="Noto Sans Bengali" pitchFamily="34" charset="-122"/>
                  <a:cs typeface="Noto Sans Bengali" pitchFamily="34" charset="-120"/>
                </a:rPr>
                <a:t>উদাহরণ · নগদ, আসবাব, যন্ত্রপাতি</a:t>
              </a:r>
              <a:endParaRPr lang="en-US" sz="125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4BBEC34-D4AC-51A5-A73B-D000CF801A83}"/>
              </a:ext>
            </a:extLst>
          </p:cNvPr>
          <p:cNvGrpSpPr/>
          <p:nvPr/>
        </p:nvGrpSpPr>
        <p:grpSpPr>
          <a:xfrm>
            <a:off x="8110831" y="1868984"/>
            <a:ext cx="3420382" cy="2089448"/>
            <a:chOff x="8110831" y="1868984"/>
            <a:chExt cx="3420382" cy="208944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4" name="Shape 10"/>
            <p:cNvSpPr/>
            <p:nvPr/>
          </p:nvSpPr>
          <p:spPr>
            <a:xfrm>
              <a:off x="8110831" y="1868984"/>
              <a:ext cx="3420382" cy="2089448"/>
            </a:xfrm>
            <a:prstGeom prst="roundRect">
              <a:avLst>
                <a:gd name="adj" fmla="val 547"/>
              </a:avLst>
            </a:prstGeom>
            <a:grpFill/>
            <a:ln/>
          </p:spPr>
        </p:sp>
        <p:pic>
          <p:nvPicPr>
            <p:cNvPr id="15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39425" y="2097584"/>
              <a:ext cx="431789" cy="431800"/>
            </a:xfrm>
            <a:prstGeom prst="rect">
              <a:avLst/>
            </a:prstGeom>
            <a:grpFill/>
          </p:spPr>
        </p:pic>
        <p:sp>
          <p:nvSpPr>
            <p:cNvPr id="16" name="Text 11"/>
            <p:cNvSpPr/>
            <p:nvPr/>
          </p:nvSpPr>
          <p:spPr>
            <a:xfrm>
              <a:off x="8339425" y="2656384"/>
              <a:ext cx="2963193" cy="317500"/>
            </a:xfrm>
            <a:prstGeom prst="rect">
              <a:avLst/>
            </a:prstGeom>
            <a:grp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2000" dirty="0">
                  <a:solidFill>
                    <a:srgbClr val="38243D"/>
                  </a:solidFill>
                  <a:latin typeface="Noto Sans Bengali" pitchFamily="34" charset="0"/>
                  <a:ea typeface="Noto Sans Bengali" pitchFamily="34" charset="-122"/>
                  <a:cs typeface="Noto Sans Bengali" pitchFamily="34" charset="-120"/>
                </a:rPr>
                <a:t>নামিক হিসাব</a:t>
              </a:r>
              <a:endParaRPr lang="en-US" sz="2000" dirty="0"/>
            </a:p>
          </p:txBody>
        </p:sp>
        <p:sp>
          <p:nvSpPr>
            <p:cNvPr id="17" name="Text 12"/>
            <p:cNvSpPr/>
            <p:nvPr/>
          </p:nvSpPr>
          <p:spPr>
            <a:xfrm>
              <a:off x="8339425" y="3129459"/>
              <a:ext cx="3191787" cy="266998"/>
            </a:xfrm>
            <a:prstGeom prst="rect">
              <a:avLst/>
            </a:prstGeom>
            <a:grp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21000"/>
                </a:lnSpc>
                <a:buNone/>
              </a:pPr>
              <a:r>
                <a:rPr lang="en-US" sz="1450" dirty="0">
                  <a:solidFill>
                    <a:srgbClr val="29242D"/>
                  </a:solidFill>
                  <a:latin typeface="Noto Sans Bengali" pitchFamily="34" charset="0"/>
                  <a:ea typeface="Noto Sans Bengali" pitchFamily="34" charset="-122"/>
                  <a:cs typeface="Noto Sans Bengali" pitchFamily="34" charset="-120"/>
                </a:rPr>
                <a:t>আয়, ব্যয়, লাভ ও ক্ষতির হিসাব।</a:t>
              </a:r>
              <a:endParaRPr lang="en-US" sz="1450" dirty="0"/>
            </a:p>
          </p:txBody>
        </p:sp>
        <p:sp>
          <p:nvSpPr>
            <p:cNvPr id="18" name="Text 13"/>
            <p:cNvSpPr/>
            <p:nvPr/>
          </p:nvSpPr>
          <p:spPr>
            <a:xfrm>
              <a:off x="8339425" y="3523456"/>
              <a:ext cx="3191787" cy="206375"/>
            </a:xfrm>
            <a:prstGeom prst="rect">
              <a:avLst/>
            </a:prstGeom>
            <a:grp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8000"/>
                </a:lnSpc>
                <a:buNone/>
              </a:pPr>
              <a:r>
                <a:rPr lang="en-US" sz="1250" kern="100" spc="125" dirty="0">
                  <a:solidFill>
                    <a:srgbClr val="6F5A7A"/>
                  </a:solidFill>
                  <a:latin typeface="Noto Sans Bengali" pitchFamily="34" charset="0"/>
                  <a:ea typeface="Noto Sans Bengali" pitchFamily="34" charset="-122"/>
                  <a:cs typeface="Noto Sans Bengali" pitchFamily="34" charset="-120"/>
                </a:rPr>
                <a:t>উদাহরণ · বেতন, ভাড়া, কমিশন</a:t>
              </a:r>
              <a:endParaRPr lang="en-US" sz="1250" dirty="0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35D64625-F1ED-5E90-5CD3-27343A617B98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660400"/>
            <a:ext cx="10870928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ডেবিট-ক্রেডিটের মূল নিয়ম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660383" y="1378148"/>
            <a:ext cx="11480513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প্রশ্নটি মনে রাখো: কে গ্রহণ করল, কী এল, আর কী আয় বা ব্যয় হলো?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660383" y="1868984"/>
            <a:ext cx="380990" cy="381000"/>
          </a:xfrm>
          <a:prstGeom prst="ellipse">
            <a:avLst/>
          </a:prstGeom>
          <a:solidFill>
            <a:srgbClr val="E8E0EE"/>
          </a:solidFill>
          <a:ln w="6350">
            <a:solidFill>
              <a:srgbClr val="D0CD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1840" y="1964234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0383" y="2334716"/>
            <a:ext cx="3420282" cy="12601"/>
          </a:xfrm>
          <a:prstGeom prst="rect">
            <a:avLst/>
          </a:prstGeom>
          <a:solidFill>
            <a:srgbClr val="9E8BA9"/>
          </a:solidFill>
          <a:ln/>
        </p:spPr>
      </p:sp>
      <p:sp>
        <p:nvSpPr>
          <p:cNvPr id="7" name="Text 5"/>
          <p:cNvSpPr/>
          <p:nvPr/>
        </p:nvSpPr>
        <p:spPr>
          <a:xfrm>
            <a:off x="660383" y="2431554"/>
            <a:ext cx="3420382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ব্যক্তিবাচক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60383" y="2802930"/>
            <a:ext cx="3420382" cy="62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যে গ্রহণ করে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তাকে ডেবিট, </a:t>
            </a: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যে দেয়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তাকে ক্রেডিট।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85557" y="1868984"/>
            <a:ext cx="380990" cy="381000"/>
          </a:xfrm>
          <a:prstGeom prst="ellipse">
            <a:avLst/>
          </a:prstGeom>
          <a:solidFill>
            <a:srgbClr val="E8E0EE"/>
          </a:solidFill>
          <a:ln w="6350">
            <a:solidFill>
              <a:srgbClr val="D0CDD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67014" y="1964234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385557" y="2334716"/>
            <a:ext cx="3420481" cy="12601"/>
          </a:xfrm>
          <a:prstGeom prst="rect">
            <a:avLst/>
          </a:prstGeom>
          <a:solidFill>
            <a:srgbClr val="9E8BA9"/>
          </a:solidFill>
          <a:ln/>
        </p:spPr>
      </p:sp>
      <p:sp>
        <p:nvSpPr>
          <p:cNvPr id="12" name="Text 10"/>
          <p:cNvSpPr/>
          <p:nvPr/>
        </p:nvSpPr>
        <p:spPr>
          <a:xfrm>
            <a:off x="4385557" y="2431554"/>
            <a:ext cx="3420481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সম্পত্তিবাচক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385557" y="2774454"/>
            <a:ext cx="3420481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যা আসে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ডেবিট, </a:t>
            </a: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যা যায়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ক্রেডিট।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8110831" y="1868984"/>
            <a:ext cx="380990" cy="381000"/>
          </a:xfrm>
          <a:prstGeom prst="ellipse">
            <a:avLst/>
          </a:prstGeom>
          <a:solidFill>
            <a:srgbClr val="E8E0EE"/>
          </a:solidFill>
          <a:ln w="6350">
            <a:solidFill>
              <a:srgbClr val="D0CDD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92287" y="1964234"/>
            <a:ext cx="82756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03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110831" y="2334716"/>
            <a:ext cx="3420282" cy="12601"/>
          </a:xfrm>
          <a:prstGeom prst="rect">
            <a:avLst/>
          </a:prstGeom>
          <a:solidFill>
            <a:srgbClr val="9E8BA9"/>
          </a:solidFill>
          <a:ln/>
        </p:spPr>
      </p:sp>
      <p:sp>
        <p:nvSpPr>
          <p:cNvPr id="17" name="Text 15"/>
          <p:cNvSpPr/>
          <p:nvPr/>
        </p:nvSpPr>
        <p:spPr>
          <a:xfrm>
            <a:off x="8110831" y="2431554"/>
            <a:ext cx="3420382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38243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নামিক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110831" y="2774454"/>
            <a:ext cx="3420382" cy="62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সব ব্যয় ও ক্ষতি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ডেবিট, </a:t>
            </a: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সব আয় ও লাভ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ক্রেডিট।</a:t>
            </a:r>
            <a:endParaRPr lang="en-US" sz="17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5D2AD2-9FB7-79B6-53C9-6462C086D4DD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660400"/>
            <a:ext cx="10870928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জাবেদার ছক এক নজরে</a:t>
            </a:r>
            <a:endParaRPr lang="en-US" sz="3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495997"/>
              </p:ext>
            </p:extLst>
          </p:nvPr>
        </p:nvGraphicFramePr>
        <p:xfrm>
          <a:off x="660383" y="1378148"/>
          <a:ext cx="10870928" cy="1429607"/>
        </p:xfrm>
        <a:graphic>
          <a:graphicData uri="http://schemas.openxmlformats.org/drawingml/2006/table">
            <a:tbl>
              <a:tblPr/>
              <a:tblGrid>
                <a:gridCol w="1956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62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9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92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94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35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বিবরণ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 err="1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খতিয়ান</a:t>
                      </a: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 পৃষ্ঠা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607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প্রথমে ডেবিট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পরের লাইনে ক্রেডিট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শেষে Narration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পৃষ্ঠা নং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ডেবিটের অঙ্ক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ক্রেডিটের অঙ্ক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660383" y="3010991"/>
            <a:ext cx="5283068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বিবরণ অংশের ক্রম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60383" y="3344366"/>
            <a:ext cx="5283068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ডেবিট হিসাব → ক্রেডিট হিসাব → সংক্ষিপ্ত ব্যাখ্যা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248244" y="3010991"/>
            <a:ext cx="5283068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মনে রাখো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6248244" y="3344366"/>
            <a:ext cx="5283068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ডেবিট ও ক্রেডিটের মোট টাকা সবসময় সমান হবে।</a:t>
            </a:r>
            <a:endParaRPr lang="en-US" sz="17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6EDB9C-8482-9F4D-9CA7-63E09E3323B2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1777206"/>
            <a:ext cx="4754741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উদাহরণ ১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60383" y="2069306"/>
            <a:ext cx="4373751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নগদে মূলধন আনা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60383" y="2787055"/>
            <a:ext cx="4373751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মালিক ব্যবসায়ে নগদ ৫০,০০০ টাকা বিনিয়োগ করলেন। নগদ হিসাব বাড়ল, মূলধন হিসাবও বাড়ল।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0383" y="3587155"/>
            <a:ext cx="4373751" cy="753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সম্পত্তিবাচক: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নগদ আসে, তাই ডেবিট।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ব্যক্তিবাচক/মালিকানা: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মূলধন আসে, তাই ক্রেডিট।</a:t>
            </a:r>
            <a:endParaRPr lang="en-US" sz="17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9818" y="1777206"/>
          <a:ext cx="5811394" cy="1742634"/>
        </p:xfrm>
        <a:graphic>
          <a:graphicData uri="http://schemas.openxmlformats.org/drawingml/2006/table">
            <a:tbl>
              <a:tblPr/>
              <a:tblGrid>
                <a:gridCol w="1046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5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বিবরণ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1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নগদ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মূলধন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(ব্যবসায়ে নগদ মূলধন আনা হলো)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৫০,০০০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৫০,০০০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719818" y="3697684"/>
            <a:ext cx="2829450" cy="1383010"/>
          </a:xfrm>
          <a:prstGeom prst="rect">
            <a:avLst/>
          </a:prstGeom>
          <a:solidFill>
            <a:srgbClr val="E8E0EE"/>
          </a:solidFill>
          <a:ln/>
        </p:spPr>
      </p:sp>
      <p:sp>
        <p:nvSpPr>
          <p:cNvPr id="8" name="Text 5"/>
          <p:cNvSpPr/>
          <p:nvPr/>
        </p:nvSpPr>
        <p:spPr>
          <a:xfrm>
            <a:off x="5923013" y="3850084"/>
            <a:ext cx="262625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DR.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23013" y="4142184"/>
            <a:ext cx="242306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নগদ হিসাব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923013" y="4615259"/>
            <a:ext cx="262625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৫০,০০০ টাকা</a:t>
            </a:r>
            <a:endParaRPr lang="en-US" sz="1700" dirty="0"/>
          </a:p>
        </p:txBody>
      </p:sp>
      <p:sp>
        <p:nvSpPr>
          <p:cNvPr id="6" name="Shape 8"/>
          <p:cNvSpPr/>
          <p:nvPr/>
        </p:nvSpPr>
        <p:spPr>
          <a:xfrm>
            <a:off x="8701664" y="3697684"/>
            <a:ext cx="2829549" cy="1383010"/>
          </a:xfrm>
          <a:prstGeom prst="rect">
            <a:avLst/>
          </a:prstGeom>
          <a:solidFill>
            <a:srgbClr val="F1ECF4"/>
          </a:solidFill>
          <a:ln/>
        </p:spPr>
      </p:sp>
      <p:sp>
        <p:nvSpPr>
          <p:cNvPr id="12" name="Text 9"/>
          <p:cNvSpPr/>
          <p:nvPr/>
        </p:nvSpPr>
        <p:spPr>
          <a:xfrm>
            <a:off x="8904858" y="3850084"/>
            <a:ext cx="2626354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CR.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904858" y="4142184"/>
            <a:ext cx="242315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মূলধন হিসাব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904858" y="4615259"/>
            <a:ext cx="2626354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৫০,০০০ টাকা</a:t>
            </a:r>
            <a:endParaRPr lang="en-US" sz="17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9FCDA4-9215-4282-ED80-76C0BB06226B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1777206"/>
            <a:ext cx="4754741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উদাহরণ ২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60383" y="2069306"/>
            <a:ext cx="4373751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নগদে পণ্য ক্রয়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60383" y="2787055"/>
            <a:ext cx="4373751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ব্যবসার জন্য নগদ ১২,০০০ টাকার পণ্য কেনা হলো। পণ্য ক্রয়ের হিসাব বাড়ল, আর নগদ হিসাব কমল।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0383" y="3587155"/>
            <a:ext cx="4373751" cy="753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ব্যয়/ক্রয় হিসাব: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পণ্য কেনা হলো, তাই ডেবিট।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সম্পত্তিবাচক: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নগদ কমল, তাই ক্রেডিট।</a:t>
            </a:r>
            <a:endParaRPr lang="en-US" sz="17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9818" y="1777206"/>
          <a:ext cx="5811394" cy="1742634"/>
        </p:xfrm>
        <a:graphic>
          <a:graphicData uri="http://schemas.openxmlformats.org/drawingml/2006/table">
            <a:tbl>
              <a:tblPr/>
              <a:tblGrid>
                <a:gridCol w="1046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5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বিবরণ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1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ক্রয়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নগদ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(নগদে পণ্য ক্রয় করা হলো)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১২,০০০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১২,০০০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719818" y="3697684"/>
            <a:ext cx="2829450" cy="1383010"/>
          </a:xfrm>
          <a:prstGeom prst="rect">
            <a:avLst/>
          </a:prstGeom>
          <a:solidFill>
            <a:srgbClr val="E8E0EE"/>
          </a:solidFill>
          <a:ln/>
        </p:spPr>
      </p:sp>
      <p:sp>
        <p:nvSpPr>
          <p:cNvPr id="8" name="Text 5"/>
          <p:cNvSpPr/>
          <p:nvPr/>
        </p:nvSpPr>
        <p:spPr>
          <a:xfrm>
            <a:off x="5923013" y="3850084"/>
            <a:ext cx="262625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DR.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23013" y="4142184"/>
            <a:ext cx="242306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ক্রয় হিসাব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923013" y="4615259"/>
            <a:ext cx="262625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১২,০০০ টাকা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701664" y="3697684"/>
            <a:ext cx="2829549" cy="1383010"/>
          </a:xfrm>
          <a:prstGeom prst="rect">
            <a:avLst/>
          </a:prstGeom>
          <a:solidFill>
            <a:srgbClr val="F1ECF4"/>
          </a:solidFill>
          <a:ln/>
        </p:spPr>
      </p:sp>
      <p:sp>
        <p:nvSpPr>
          <p:cNvPr id="6" name="Text 9"/>
          <p:cNvSpPr/>
          <p:nvPr/>
        </p:nvSpPr>
        <p:spPr>
          <a:xfrm>
            <a:off x="8904858" y="3850084"/>
            <a:ext cx="2626354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CR.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904858" y="4142184"/>
            <a:ext cx="242315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নগদ হিসাব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904858" y="4615259"/>
            <a:ext cx="2626354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১২,০০০ টাকা</a:t>
            </a:r>
            <a:endParaRPr lang="en-US" sz="17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EA1BFA-7951-3F0B-ED42-780AAF6078D2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1777206"/>
            <a:ext cx="4754741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উদাহরণ ৩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60383" y="2069306"/>
            <a:ext cx="4373751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বাকিতে পণ্য বিক্রয়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60383" y="2787055"/>
            <a:ext cx="4373751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রহিমের কাছে বাকিতে ১৮,০০০ টাকার পণ্য বিক্রি হলো। রহিমের কাছ থেকে টাকা পাওনা তৈরি হলো, আর বিক্রয় হিসাব বাড়ল।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0383" y="3911005"/>
            <a:ext cx="4373751" cy="753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ব্যক্তিবাচক: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রহিমের হিসাব পাওনাদার, তাই ডেবিট।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আয়বাচক: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বিক্রয় আয় হলো, তাই ক্রেডিট।</a:t>
            </a:r>
            <a:endParaRPr lang="en-US" sz="17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9818" y="1777206"/>
          <a:ext cx="5811394" cy="1742634"/>
        </p:xfrm>
        <a:graphic>
          <a:graphicData uri="http://schemas.openxmlformats.org/drawingml/2006/table">
            <a:tbl>
              <a:tblPr/>
              <a:tblGrid>
                <a:gridCol w="1046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5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বিবরণ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1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রহিমের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বিক্রয়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(বাকিতে পণ্য বিক্রয় করা হলো)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১৮,০০০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১৮,০০০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719818" y="3697684"/>
            <a:ext cx="2829450" cy="1383010"/>
          </a:xfrm>
          <a:prstGeom prst="rect">
            <a:avLst/>
          </a:prstGeom>
          <a:solidFill>
            <a:srgbClr val="E8E0EE"/>
          </a:solidFill>
          <a:ln/>
        </p:spPr>
      </p:sp>
      <p:sp>
        <p:nvSpPr>
          <p:cNvPr id="8" name="Text 5"/>
          <p:cNvSpPr/>
          <p:nvPr/>
        </p:nvSpPr>
        <p:spPr>
          <a:xfrm>
            <a:off x="5923013" y="3850084"/>
            <a:ext cx="262625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DR.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23013" y="4142184"/>
            <a:ext cx="242306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রহিমের হিসাব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923013" y="4615259"/>
            <a:ext cx="262625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১৮,০০০ টাকা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701664" y="3697684"/>
            <a:ext cx="2829549" cy="1383010"/>
          </a:xfrm>
          <a:prstGeom prst="rect">
            <a:avLst/>
          </a:prstGeom>
          <a:solidFill>
            <a:srgbClr val="F1ECF4"/>
          </a:solidFill>
          <a:ln/>
        </p:spPr>
      </p:sp>
      <p:sp>
        <p:nvSpPr>
          <p:cNvPr id="12" name="Text 9"/>
          <p:cNvSpPr/>
          <p:nvPr/>
        </p:nvSpPr>
        <p:spPr>
          <a:xfrm>
            <a:off x="8904858" y="3850084"/>
            <a:ext cx="2626354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CR.</a:t>
            </a:r>
            <a:endParaRPr lang="en-US" sz="1250" dirty="0"/>
          </a:p>
        </p:txBody>
      </p:sp>
      <p:sp>
        <p:nvSpPr>
          <p:cNvPr id="6" name="Text 10"/>
          <p:cNvSpPr/>
          <p:nvPr/>
        </p:nvSpPr>
        <p:spPr>
          <a:xfrm>
            <a:off x="8904858" y="4142184"/>
            <a:ext cx="242315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বিক্রয় হিসাব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904858" y="4615259"/>
            <a:ext cx="2626354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১৮,০০০ টাকা</a:t>
            </a:r>
            <a:endParaRPr lang="en-US" sz="17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B55F7A-45EE-3D99-61ED-52AD0998C43F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1777206"/>
            <a:ext cx="4754741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উদাহরণ ৪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60383" y="2069306"/>
            <a:ext cx="4373751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বেতন পরিশোধ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60383" y="2787055"/>
            <a:ext cx="4373751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কর্মচারীদের ৮,০০০ টাকা বেতন নগদে দেওয়া হলো। বেতন ব্যয় হলো, আর নগদ কমে গেল।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0383" y="3587155"/>
            <a:ext cx="4373751" cy="753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ব্যয়বাচক: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বেতন ব্যবসায়ের ব্যয়, তাই ডেবিট।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সম্পত্তিবাচক: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নগদ কমল, তাই ক্রেডিট।</a:t>
            </a:r>
            <a:endParaRPr lang="en-US" sz="17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9818" y="1777206"/>
          <a:ext cx="5811394" cy="1742634"/>
        </p:xfrm>
        <a:graphic>
          <a:graphicData uri="http://schemas.openxmlformats.org/drawingml/2006/table">
            <a:tbl>
              <a:tblPr/>
              <a:tblGrid>
                <a:gridCol w="1046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5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বিবরণ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1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বেতন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নগদ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(নগদে বেতন পরিশোধ করা হলো)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৮,০০০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৮,০০০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719818" y="3697684"/>
            <a:ext cx="2829450" cy="1383010"/>
          </a:xfrm>
          <a:prstGeom prst="rect">
            <a:avLst/>
          </a:prstGeom>
          <a:solidFill>
            <a:srgbClr val="E8E0EE"/>
          </a:solidFill>
          <a:ln/>
        </p:spPr>
      </p:sp>
      <p:sp>
        <p:nvSpPr>
          <p:cNvPr id="8" name="Text 5"/>
          <p:cNvSpPr/>
          <p:nvPr/>
        </p:nvSpPr>
        <p:spPr>
          <a:xfrm>
            <a:off x="5923013" y="3850084"/>
            <a:ext cx="262625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DR.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23013" y="4142184"/>
            <a:ext cx="242306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বেতন হিসাব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923013" y="4615259"/>
            <a:ext cx="262625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৮,০০০ টাকা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701664" y="3697684"/>
            <a:ext cx="2829549" cy="1383010"/>
          </a:xfrm>
          <a:prstGeom prst="rect">
            <a:avLst/>
          </a:prstGeom>
          <a:solidFill>
            <a:srgbClr val="F1ECF4"/>
          </a:solidFill>
          <a:ln/>
        </p:spPr>
      </p:sp>
      <p:sp>
        <p:nvSpPr>
          <p:cNvPr id="12" name="Text 9"/>
          <p:cNvSpPr/>
          <p:nvPr/>
        </p:nvSpPr>
        <p:spPr>
          <a:xfrm>
            <a:off x="8904858" y="3850084"/>
            <a:ext cx="2626354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CR.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904858" y="4142184"/>
            <a:ext cx="242315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নগদ হিসাব</a:t>
            </a:r>
            <a:endParaRPr lang="en-US" sz="2000" dirty="0"/>
          </a:p>
        </p:txBody>
      </p:sp>
      <p:sp>
        <p:nvSpPr>
          <p:cNvPr id="6" name="Text 11"/>
          <p:cNvSpPr/>
          <p:nvPr/>
        </p:nvSpPr>
        <p:spPr>
          <a:xfrm>
            <a:off x="8904858" y="4615259"/>
            <a:ext cx="2626354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৮,০০০ টাকা</a:t>
            </a:r>
            <a:endParaRPr lang="en-US" sz="17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CB63CB-025B-5A6E-64D8-94F8B0C52663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1777206"/>
            <a:ext cx="4754741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উদাহরণ ৫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60383" y="2069306"/>
            <a:ext cx="4373751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ব্যাংকে নগদ জমা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60383" y="2787055"/>
            <a:ext cx="4373751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ব্যবসার নগদ ২০,০০০ টাকা ব্যাংকে জমা দেওয়া হলো। ব্যাংক হিসাব বাড়ল, আর নগদ হিসাব কমল।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0383" y="3587155"/>
            <a:ext cx="4373751" cy="753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সম্পত্তিবাচক: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ব্যাংক হিসাব বাড়ল, তাই ডেবিট।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সম্পত্তিবাচক: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নগদ কমল, তাই ক্রেডিট।</a:t>
            </a:r>
            <a:endParaRPr lang="en-US" sz="17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9818" y="1777206"/>
          <a:ext cx="5811394" cy="1742634"/>
        </p:xfrm>
        <a:graphic>
          <a:graphicData uri="http://schemas.openxmlformats.org/drawingml/2006/table">
            <a:tbl>
              <a:tblPr/>
              <a:tblGrid>
                <a:gridCol w="1046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5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বিবরণ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1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ব্যাংক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নগদ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(ব্যাংকে নগদ জমা দেওয়া হলো)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২০,০০০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২০,০০০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719818" y="3697684"/>
            <a:ext cx="2829450" cy="1383010"/>
          </a:xfrm>
          <a:prstGeom prst="rect">
            <a:avLst/>
          </a:prstGeom>
          <a:solidFill>
            <a:srgbClr val="E8E0EE"/>
          </a:solidFill>
          <a:ln/>
        </p:spPr>
      </p:sp>
      <p:sp>
        <p:nvSpPr>
          <p:cNvPr id="8" name="Text 5"/>
          <p:cNvSpPr/>
          <p:nvPr/>
        </p:nvSpPr>
        <p:spPr>
          <a:xfrm>
            <a:off x="5923013" y="3850084"/>
            <a:ext cx="262625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DR.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23013" y="4142184"/>
            <a:ext cx="242306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ব্যাংক হিসাব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923013" y="4615259"/>
            <a:ext cx="262625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২০,০০০ টাকা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701664" y="3697684"/>
            <a:ext cx="2829549" cy="1383010"/>
          </a:xfrm>
          <a:prstGeom prst="rect">
            <a:avLst/>
          </a:prstGeom>
          <a:solidFill>
            <a:srgbClr val="F1ECF4"/>
          </a:solidFill>
          <a:ln/>
        </p:spPr>
      </p:sp>
      <p:sp>
        <p:nvSpPr>
          <p:cNvPr id="12" name="Text 9"/>
          <p:cNvSpPr/>
          <p:nvPr/>
        </p:nvSpPr>
        <p:spPr>
          <a:xfrm>
            <a:off x="8904858" y="3850084"/>
            <a:ext cx="2626354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CR.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904858" y="4142184"/>
            <a:ext cx="242315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নগদ হিসাব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904858" y="4615259"/>
            <a:ext cx="2626354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২০,০০০ টাকা</a:t>
            </a:r>
            <a:endParaRPr lang="en-US" sz="17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26EEDC-8B2B-41CD-1B69-2C2D355C75AE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1777206"/>
            <a:ext cx="4754741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উদাহরণ ৬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60383" y="2069306"/>
            <a:ext cx="4373751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বিদ্যুৎ বিল পরিশোধ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60383" y="2787055"/>
            <a:ext cx="4373751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ব্যবসার বিদ্যুৎ বিল বাবদ ৫,০০০ টাকা নগদে পরিশোধ করা হলো। বিদ্যুৎ ব্যয় হলো, আর নগদ হিসাব কমল।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0383" y="3911005"/>
            <a:ext cx="4373751" cy="753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ব্যয়বাচক: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বিদ্যুৎ বিল ব্যবসায়ের ব্যয়, তাই ডেবিট।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সম্পত্তিবাচক: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নগদ কমল, তাই ক্রেডিট।</a:t>
            </a:r>
            <a:endParaRPr lang="en-US" sz="17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9818" y="1777206"/>
          <a:ext cx="5811394" cy="1742634"/>
        </p:xfrm>
        <a:graphic>
          <a:graphicData uri="http://schemas.openxmlformats.org/drawingml/2006/table">
            <a:tbl>
              <a:tblPr/>
              <a:tblGrid>
                <a:gridCol w="1046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5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বিবরণ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1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বিদ্যুৎ বিল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নগদ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(নগদে বিদ্যুৎ বিল পরিশোধ করা হলো)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৫,০০০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৫,০০০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719818" y="3697684"/>
            <a:ext cx="2829450" cy="1383010"/>
          </a:xfrm>
          <a:prstGeom prst="rect">
            <a:avLst/>
          </a:prstGeom>
          <a:solidFill>
            <a:srgbClr val="E8E0EE"/>
          </a:solidFill>
          <a:ln/>
        </p:spPr>
      </p:sp>
      <p:sp>
        <p:nvSpPr>
          <p:cNvPr id="8" name="Text 5"/>
          <p:cNvSpPr/>
          <p:nvPr/>
        </p:nvSpPr>
        <p:spPr>
          <a:xfrm>
            <a:off x="5923013" y="3850084"/>
            <a:ext cx="262625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DR.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23013" y="4142184"/>
            <a:ext cx="242306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বিদ্যুৎ বিল হিসাব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923013" y="4615259"/>
            <a:ext cx="262625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৫,০০০ টাকা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701664" y="3697684"/>
            <a:ext cx="2829549" cy="1383010"/>
          </a:xfrm>
          <a:prstGeom prst="rect">
            <a:avLst/>
          </a:prstGeom>
          <a:solidFill>
            <a:srgbClr val="F1ECF4"/>
          </a:solidFill>
          <a:ln/>
        </p:spPr>
      </p:sp>
      <p:sp>
        <p:nvSpPr>
          <p:cNvPr id="12" name="Text 9"/>
          <p:cNvSpPr/>
          <p:nvPr/>
        </p:nvSpPr>
        <p:spPr>
          <a:xfrm>
            <a:off x="8904858" y="3850084"/>
            <a:ext cx="2626354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CR.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904858" y="4142184"/>
            <a:ext cx="242315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নগদ হিসাব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904858" y="4615259"/>
            <a:ext cx="2626354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৫,০০০ টাকা</a:t>
            </a:r>
            <a:endParaRPr lang="en-US" sz="17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618112-C34D-BBB5-F0CB-C44C4660AA47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1777206"/>
            <a:ext cx="4754741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উদাহরণ ৭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60383" y="2069306"/>
            <a:ext cx="4373751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কমিশন পাওয়া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60383" y="2787055"/>
            <a:ext cx="4373751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একজন গ্রাহকের কাছ থেকে ৩,০০০ টাকা কমিশন নগদে পাওয়া গেল। নগদ হিসাব বাড়ল, আর কমিশন আয় হলো।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0383" y="3911005"/>
            <a:ext cx="4373751" cy="753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সম্পত্তিবাচক: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নগদ বাড়ল, তাই ডেবিট।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আয়বাচক: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কমিশন আয় হলো, তাই ক্রেডিট।</a:t>
            </a:r>
            <a:endParaRPr lang="en-US" sz="17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9818" y="1777206"/>
          <a:ext cx="5811394" cy="1742634"/>
        </p:xfrm>
        <a:graphic>
          <a:graphicData uri="http://schemas.openxmlformats.org/drawingml/2006/table">
            <a:tbl>
              <a:tblPr/>
              <a:tblGrid>
                <a:gridCol w="1046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5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বিবরণ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1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নগদ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কমিশন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(নগদে কমিশন পাওয়া গেল)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৩,০০০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৩,০০০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719818" y="3697684"/>
            <a:ext cx="2829450" cy="1383010"/>
          </a:xfrm>
          <a:prstGeom prst="rect">
            <a:avLst/>
          </a:prstGeom>
          <a:solidFill>
            <a:srgbClr val="E8E0EE"/>
          </a:solidFill>
          <a:ln/>
        </p:spPr>
      </p:sp>
      <p:sp>
        <p:nvSpPr>
          <p:cNvPr id="8" name="Text 5"/>
          <p:cNvSpPr/>
          <p:nvPr/>
        </p:nvSpPr>
        <p:spPr>
          <a:xfrm>
            <a:off x="5923013" y="3850084"/>
            <a:ext cx="262625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DR.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23013" y="4142184"/>
            <a:ext cx="242306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নগদ হিসাব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923013" y="4615259"/>
            <a:ext cx="262625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৩,০০০ টাকা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701664" y="3697684"/>
            <a:ext cx="2829549" cy="1383010"/>
          </a:xfrm>
          <a:prstGeom prst="rect">
            <a:avLst/>
          </a:prstGeom>
          <a:solidFill>
            <a:srgbClr val="F1ECF4"/>
          </a:solidFill>
          <a:ln/>
        </p:spPr>
      </p:sp>
      <p:sp>
        <p:nvSpPr>
          <p:cNvPr id="12" name="Text 9"/>
          <p:cNvSpPr/>
          <p:nvPr/>
        </p:nvSpPr>
        <p:spPr>
          <a:xfrm>
            <a:off x="8904858" y="3850084"/>
            <a:ext cx="2626354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CR.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904858" y="4142184"/>
            <a:ext cx="242315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কমিশন হিসাব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904858" y="4615259"/>
            <a:ext cx="2626354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৩,০০০ টাকা</a:t>
            </a:r>
            <a:endParaRPr lang="en-US" sz="17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4CCF79-E84B-5136-74F8-444C8471FD79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1777206"/>
            <a:ext cx="4754741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উদাহরণ ৮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60383" y="2069306"/>
            <a:ext cx="4373751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নগদে আসবাব ক্রয়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60383" y="2787055"/>
            <a:ext cx="4373751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ব্যবসার কাজে নগদ ৩০,০০০ টাকায় একটি টেবিল কেনা হলো। আসবাব সম্পদ বাড়ল, নগদ সম্পদ কমল।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0383" y="3911005"/>
            <a:ext cx="4373751" cy="753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সম্পত্তিবাচক: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আসবাব আসে, তাই ডেবিট।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সম্পত্তিবাচক: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নগদ কমে, তাই ক্রেডিট।</a:t>
            </a:r>
            <a:endParaRPr lang="en-US" sz="17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9818" y="1777206"/>
          <a:ext cx="5811394" cy="1742634"/>
        </p:xfrm>
        <a:graphic>
          <a:graphicData uri="http://schemas.openxmlformats.org/drawingml/2006/table">
            <a:tbl>
              <a:tblPr/>
              <a:tblGrid>
                <a:gridCol w="1046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5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বিবরণ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1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আসবাব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নগদ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(নগদে আসবাব ক্রয় করা হলো)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৩০,০০০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৩০,০০০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719818" y="3697684"/>
            <a:ext cx="2829450" cy="1383010"/>
          </a:xfrm>
          <a:prstGeom prst="rect">
            <a:avLst/>
          </a:prstGeom>
          <a:solidFill>
            <a:srgbClr val="E8E0EE"/>
          </a:solidFill>
          <a:ln/>
        </p:spPr>
      </p:sp>
      <p:sp>
        <p:nvSpPr>
          <p:cNvPr id="8" name="Text 5"/>
          <p:cNvSpPr/>
          <p:nvPr/>
        </p:nvSpPr>
        <p:spPr>
          <a:xfrm>
            <a:off x="5923013" y="3850084"/>
            <a:ext cx="262625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DR.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23013" y="4142184"/>
            <a:ext cx="242306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আসবাব হিসাব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923013" y="4615259"/>
            <a:ext cx="262625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৩০,০০০ টাকা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701664" y="3697684"/>
            <a:ext cx="2829549" cy="1383010"/>
          </a:xfrm>
          <a:prstGeom prst="rect">
            <a:avLst/>
          </a:prstGeom>
          <a:solidFill>
            <a:srgbClr val="F1ECF4"/>
          </a:solidFill>
          <a:ln/>
        </p:spPr>
      </p:sp>
      <p:sp>
        <p:nvSpPr>
          <p:cNvPr id="12" name="Text 9"/>
          <p:cNvSpPr/>
          <p:nvPr/>
        </p:nvSpPr>
        <p:spPr>
          <a:xfrm>
            <a:off x="8904858" y="3850084"/>
            <a:ext cx="2626354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CR.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904858" y="4142184"/>
            <a:ext cx="242315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নগদ হিসাব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904858" y="4615259"/>
            <a:ext cx="2626354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৩০,০০০ টাকা</a:t>
            </a:r>
            <a:endParaRPr lang="en-US" sz="17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7F2AD0-D19D-4535-4B4E-B47122BF0565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1777206"/>
            <a:ext cx="4754741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উদাহরণ ৯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60383" y="2069306"/>
            <a:ext cx="4373751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ব্যাংক ঋণ গ্রহণ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60383" y="2787055"/>
            <a:ext cx="4373751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ব্যাংক থেকে ব্যবসার জন্য ৮০,০০০ টাকা ঋণ পাওয়া গেল। নগদ বাড়ল, একই সঙ্গে ব্যবসার দায়ও বাড়ল।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0383" y="3587155"/>
            <a:ext cx="4373751" cy="753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সম্পত্তিবাচক: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নগদ আসে, তাই ডেবিট।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দায়বাচক: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ব্যাংক ঋণ বাড়ে, তাই ক্রেডিট।</a:t>
            </a:r>
            <a:endParaRPr lang="en-US" sz="17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9818" y="1777206"/>
          <a:ext cx="5811394" cy="1742634"/>
        </p:xfrm>
        <a:graphic>
          <a:graphicData uri="http://schemas.openxmlformats.org/drawingml/2006/table">
            <a:tbl>
              <a:tblPr/>
              <a:tblGrid>
                <a:gridCol w="1046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5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বিবরণ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1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নগদ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ব্যাংক ঋণ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(ব্যাংক ঋণ গ্রহণ করা হলো)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৮০,০০০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৮০,০০০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719818" y="3697684"/>
            <a:ext cx="2829450" cy="1383010"/>
          </a:xfrm>
          <a:prstGeom prst="rect">
            <a:avLst/>
          </a:prstGeom>
          <a:solidFill>
            <a:srgbClr val="E8E0EE"/>
          </a:solidFill>
          <a:ln/>
        </p:spPr>
      </p:sp>
      <p:sp>
        <p:nvSpPr>
          <p:cNvPr id="8" name="Text 5"/>
          <p:cNvSpPr/>
          <p:nvPr/>
        </p:nvSpPr>
        <p:spPr>
          <a:xfrm>
            <a:off x="5923013" y="3850084"/>
            <a:ext cx="262625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DR.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23013" y="4142184"/>
            <a:ext cx="242306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নগদ হিসাব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923013" y="4615259"/>
            <a:ext cx="262625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৮০,০০০ টাকা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701664" y="3697684"/>
            <a:ext cx="2829549" cy="1383010"/>
          </a:xfrm>
          <a:prstGeom prst="rect">
            <a:avLst/>
          </a:prstGeom>
          <a:solidFill>
            <a:srgbClr val="F1ECF4"/>
          </a:solidFill>
          <a:ln/>
        </p:spPr>
      </p:sp>
      <p:sp>
        <p:nvSpPr>
          <p:cNvPr id="12" name="Text 9"/>
          <p:cNvSpPr/>
          <p:nvPr/>
        </p:nvSpPr>
        <p:spPr>
          <a:xfrm>
            <a:off x="8904858" y="3850084"/>
            <a:ext cx="2626354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CR.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904858" y="4142184"/>
            <a:ext cx="242315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ব্যাংক ঋণ হিসাব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904858" y="4615259"/>
            <a:ext cx="2626354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৮০,০০০ টাকা</a:t>
            </a:r>
            <a:endParaRPr lang="en-US" sz="17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6CBAC6-8ADC-AFD2-021A-6E0882505266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1734641"/>
            <a:ext cx="4754741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উদাহরণ ১০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60383" y="2026741"/>
            <a:ext cx="4373751" cy="1003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মালিকের ব্যক্তিগত উত্তোলন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60383" y="3246338"/>
            <a:ext cx="4373751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মালিক ব্যক্তিগত প্রয়োজনে ব্যবসা থেকে নগদ ১০,০০০ টাকা তুলে নিলেন। উত্তোলন বাড়ল, নগদ কমল।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0383" y="4370288"/>
            <a:ext cx="4373751" cy="753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উত্তোলন: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মালিকের উত্তোলন বাড়ে, তাই ডেবিট।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সম্পত্তিবাচক: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নগদ কমে, তাই ক্রেডিট।</a:t>
            </a:r>
            <a:endParaRPr lang="en-US" sz="17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9818" y="1734641"/>
          <a:ext cx="5811394" cy="1742634"/>
        </p:xfrm>
        <a:graphic>
          <a:graphicData uri="http://schemas.openxmlformats.org/drawingml/2006/table">
            <a:tbl>
              <a:tblPr/>
              <a:tblGrid>
                <a:gridCol w="1046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5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বিবরণ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1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উত্তোলন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নগদ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(মালিকের ব্যক্তিগত উত্তোলন)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১০,০০০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১০,০০০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719818" y="3655120"/>
            <a:ext cx="2829450" cy="1383010"/>
          </a:xfrm>
          <a:prstGeom prst="rect">
            <a:avLst/>
          </a:prstGeom>
          <a:solidFill>
            <a:srgbClr val="E8E0EE"/>
          </a:solidFill>
          <a:ln/>
        </p:spPr>
      </p:sp>
      <p:sp>
        <p:nvSpPr>
          <p:cNvPr id="8" name="Text 5"/>
          <p:cNvSpPr/>
          <p:nvPr/>
        </p:nvSpPr>
        <p:spPr>
          <a:xfrm>
            <a:off x="5923013" y="3807520"/>
            <a:ext cx="262625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DR.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23013" y="4099620"/>
            <a:ext cx="242306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উত্তোলন হিসাব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923013" y="4572695"/>
            <a:ext cx="262625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১০,০০০ টাকা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701664" y="3655120"/>
            <a:ext cx="2829549" cy="1383010"/>
          </a:xfrm>
          <a:prstGeom prst="rect">
            <a:avLst/>
          </a:prstGeom>
          <a:solidFill>
            <a:srgbClr val="F1ECF4"/>
          </a:solidFill>
          <a:ln/>
        </p:spPr>
      </p:sp>
      <p:sp>
        <p:nvSpPr>
          <p:cNvPr id="12" name="Text 9"/>
          <p:cNvSpPr/>
          <p:nvPr/>
        </p:nvSpPr>
        <p:spPr>
          <a:xfrm>
            <a:off x="8904858" y="3807520"/>
            <a:ext cx="2626354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CR.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904858" y="4099620"/>
            <a:ext cx="242315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নগদ হিসাব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904858" y="4572695"/>
            <a:ext cx="2626354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১০,০০০ টাকা</a:t>
            </a:r>
            <a:endParaRPr lang="en-US" sz="17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E17529-FBB6-675B-8EEA-3B50930E292F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1777206"/>
            <a:ext cx="4754741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উদাহরণ ১১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60383" y="2069306"/>
            <a:ext cx="4373751" cy="501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ক্রেতার পণ্য ফেরত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60383" y="2787055"/>
            <a:ext cx="4373751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ক্রেতা আগের বাকির কেনা ৬,০০০ টাকার পণ্য ফেরত দিলেন। বিক্রয় ফেরত বাড়ল, আর ক্রেতার কাছে পাওনা কমল।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0383" y="3911005"/>
            <a:ext cx="4373751" cy="1066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বিক্রয় ফেরত: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পণ্য ফেরত আসায় বিক্রয় ফেরত বাড়ে, তাই ডেবিট।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দেনাদার: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ক্রেতার কাছে পাওনা কমে, তাই ক্রেডিট।</a:t>
            </a:r>
            <a:endParaRPr lang="en-US" sz="17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9818" y="1777206"/>
          <a:ext cx="5811394" cy="1742634"/>
        </p:xfrm>
        <a:graphic>
          <a:graphicData uri="http://schemas.openxmlformats.org/drawingml/2006/table">
            <a:tbl>
              <a:tblPr/>
              <a:tblGrid>
                <a:gridCol w="1046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5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বিবরণ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1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বিক্রয় ফেরত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দেনাদার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(ক্রেতার পণ্য ফেরত গ্রহণ করা হলো)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৬,০০০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৬,০০০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719818" y="3697684"/>
            <a:ext cx="2829450" cy="1383010"/>
          </a:xfrm>
          <a:prstGeom prst="rect">
            <a:avLst/>
          </a:prstGeom>
          <a:solidFill>
            <a:srgbClr val="E8E0EE"/>
          </a:solidFill>
          <a:ln/>
        </p:spPr>
      </p:sp>
      <p:sp>
        <p:nvSpPr>
          <p:cNvPr id="8" name="Text 5"/>
          <p:cNvSpPr/>
          <p:nvPr/>
        </p:nvSpPr>
        <p:spPr>
          <a:xfrm>
            <a:off x="5923013" y="3850084"/>
            <a:ext cx="262625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DR.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23013" y="4142184"/>
            <a:ext cx="242306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বিক্রয় ফেরত হিসাব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923013" y="4615259"/>
            <a:ext cx="262625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৬,০০০ টাকা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701664" y="3697684"/>
            <a:ext cx="2829549" cy="1383010"/>
          </a:xfrm>
          <a:prstGeom prst="rect">
            <a:avLst/>
          </a:prstGeom>
          <a:solidFill>
            <a:srgbClr val="F1ECF4"/>
          </a:solidFill>
          <a:ln/>
        </p:spPr>
      </p:sp>
      <p:sp>
        <p:nvSpPr>
          <p:cNvPr id="12" name="Text 9"/>
          <p:cNvSpPr/>
          <p:nvPr/>
        </p:nvSpPr>
        <p:spPr>
          <a:xfrm>
            <a:off x="8904858" y="3850084"/>
            <a:ext cx="2626354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CR.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904858" y="4142184"/>
            <a:ext cx="242315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দেনাদার হিসাব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904858" y="4615259"/>
            <a:ext cx="2626354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৬,০০০ টাকা</a:t>
            </a:r>
            <a:endParaRPr lang="en-US" sz="17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46825C-5AC6-81BF-59CF-B8EEB6AA9A09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1421606"/>
            <a:ext cx="4754741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উদাহরণ ১২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60383" y="1713706"/>
            <a:ext cx="4373751" cy="1003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সরবরাহকারীকে পণ্য ফেরত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60383" y="2933303"/>
            <a:ext cx="4373751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ব্যবসা সরবরাহকারীকে ৪,০০০ টাকার পণ্য ফেরত দিল। সরবরাহকারীর কাছে দেনা কমল, আর ক্রয় ফেরত বাড়ল।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0383" y="4057253"/>
            <a:ext cx="4373751" cy="1379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পাওনাদার: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সরবরাহকারীর কাছে দেনা কমে, তাই ডেবিট।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ক্রয় ফেরত: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কেনা পণ্য ফেরত যাওয়ায় ক্রয় ফেরত বাড়ে, তাই ক্রেডিট।</a:t>
            </a:r>
            <a:endParaRPr lang="en-US" sz="17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9818" y="1421606"/>
          <a:ext cx="5811394" cy="1742634"/>
        </p:xfrm>
        <a:graphic>
          <a:graphicData uri="http://schemas.openxmlformats.org/drawingml/2006/table">
            <a:tbl>
              <a:tblPr/>
              <a:tblGrid>
                <a:gridCol w="1046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5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বিবরণ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1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পাওনাদার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ক্রয় ফেরত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(সরবরাহকারীকে পণ্য ফেরত দেওয়া হলো)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৪,০০০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৪,০০০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719818" y="3342084"/>
            <a:ext cx="2829450" cy="1383010"/>
          </a:xfrm>
          <a:prstGeom prst="rect">
            <a:avLst/>
          </a:prstGeom>
          <a:solidFill>
            <a:srgbClr val="E8E0EE"/>
          </a:solidFill>
          <a:ln/>
        </p:spPr>
      </p:sp>
      <p:sp>
        <p:nvSpPr>
          <p:cNvPr id="8" name="Text 5"/>
          <p:cNvSpPr/>
          <p:nvPr/>
        </p:nvSpPr>
        <p:spPr>
          <a:xfrm>
            <a:off x="5923013" y="3494484"/>
            <a:ext cx="262625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DR.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23013" y="3786584"/>
            <a:ext cx="242306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পাওনাদার হিসাব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923013" y="4259659"/>
            <a:ext cx="262625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৪,০০০ টাকা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701664" y="3342084"/>
            <a:ext cx="2829549" cy="1383010"/>
          </a:xfrm>
          <a:prstGeom prst="rect">
            <a:avLst/>
          </a:prstGeom>
          <a:solidFill>
            <a:srgbClr val="F1ECF4"/>
          </a:solidFill>
          <a:ln/>
        </p:spPr>
      </p:sp>
      <p:sp>
        <p:nvSpPr>
          <p:cNvPr id="12" name="Text 9"/>
          <p:cNvSpPr/>
          <p:nvPr/>
        </p:nvSpPr>
        <p:spPr>
          <a:xfrm>
            <a:off x="8904858" y="3494484"/>
            <a:ext cx="2626354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CR.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904858" y="3786584"/>
            <a:ext cx="242315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ক্রয় ফেরত হিসাব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904858" y="4259659"/>
            <a:ext cx="2626354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৪,০০০ টাকা</a:t>
            </a:r>
            <a:endParaRPr lang="en-US" sz="17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0985E09-399A-A7A9-2A00-83DFBF121A18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1578074"/>
            <a:ext cx="4754741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উদাহরণ ১৩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660383" y="1870174"/>
            <a:ext cx="4373751" cy="1003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3800" kern="100" spc="-38" dirty="0">
                <a:solidFill>
                  <a:srgbClr val="38243D"/>
                </a:solidFill>
                <a:latin typeface="Noto Sans Bengali Medium" pitchFamily="34" charset="0"/>
                <a:ea typeface="Noto Sans Bengali Medium" pitchFamily="34" charset="-122"/>
                <a:cs typeface="Noto Sans Bengali Medium" pitchFamily="34" charset="-120"/>
              </a:rPr>
              <a:t>ব্যাংক থেকে নগদ উত্তোলন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60383" y="3089771"/>
            <a:ext cx="4373751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অফিসের কাজে ব্যবহারের জন্য ব্যাংক থেকে ২০,০০০ টাকা নগদ তোলা হলো। হাতে নগদ বাড়ল, ব্যাংকে জমা টাকা কমল।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0383" y="4213721"/>
            <a:ext cx="4373751" cy="1066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সম্পত্তিবাচক: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নগদ হাতে আসে, তাই ডেবিট।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29242D"/>
                </a:solidFill>
                <a:latin typeface="Noto Sans Bengali Bold" pitchFamily="34" charset="0"/>
                <a:ea typeface="Noto Sans Bengali Bold" pitchFamily="34" charset="-122"/>
                <a:cs typeface="Noto Sans Bengali Bold" pitchFamily="34" charset="-120"/>
              </a:rPr>
              <a:t>সম্পত্তিবাচক:</a:t>
            </a: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 ব্যাংক হিসাবের টাকা কমে, তাই ক্রেডিট।</a:t>
            </a:r>
            <a:endParaRPr lang="en-US" sz="17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19818" y="1578074"/>
          <a:ext cx="5811394" cy="1742634"/>
        </p:xfrm>
        <a:graphic>
          <a:graphicData uri="http://schemas.openxmlformats.org/drawingml/2006/table">
            <a:tbl>
              <a:tblPr/>
              <a:tblGrid>
                <a:gridCol w="10460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35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তারিখ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বিবরণ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ডেবিট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kern="100" spc="125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ক্রেডিট টাকা</a:t>
                      </a:r>
                      <a:endParaRPr lang="en-US" sz="125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910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নগদ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ব্যাংক হিসাব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6F5A7A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(ব্যাংক থেকে নগদ উত্তোলন করা হলো)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২০,০০০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—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29242D"/>
                          </a:solidFill>
                          <a:latin typeface="Noto Sans Bengali" pitchFamily="34" charset="0"/>
                          <a:ea typeface="Noto Sans Bengali" pitchFamily="34" charset="-122"/>
                          <a:cs typeface="Noto Sans Bengali" pitchFamily="34" charset="-120"/>
                        </a:rPr>
                        <a:t>২০,০০০</a:t>
                      </a:r>
                      <a:endParaRPr lang="en-US" sz="1700" dirty="0">
                        <a:latin typeface="Noto Sans Bengali" charset="0"/>
                        <a:ea typeface="Noto Sans Bengali" charset="0"/>
                        <a:cs typeface="Noto Sans Bengali" charset="0"/>
                      </a:endParaRPr>
                    </a:p>
                  </a:txBody>
                  <a:tcPr marL="64008" marR="177796" marT="63498" marB="63498" anchor="ctr">
                    <a:lnL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93" cap="flat" cmpd="sng" algn="ctr">
                      <a:solidFill>
                        <a:srgbClr val="9E8B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93" cap="flat" cmpd="sng" algn="ctr">
                      <a:solidFill>
                        <a:srgbClr val="FAF9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719818" y="3498552"/>
            <a:ext cx="2829450" cy="1383010"/>
          </a:xfrm>
          <a:prstGeom prst="rect">
            <a:avLst/>
          </a:prstGeom>
          <a:solidFill>
            <a:srgbClr val="E8E0EE"/>
          </a:solidFill>
          <a:ln/>
        </p:spPr>
      </p:sp>
      <p:sp>
        <p:nvSpPr>
          <p:cNvPr id="8" name="Text 5"/>
          <p:cNvSpPr/>
          <p:nvPr/>
        </p:nvSpPr>
        <p:spPr>
          <a:xfrm>
            <a:off x="5923013" y="3650952"/>
            <a:ext cx="262625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DR.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923013" y="3943052"/>
            <a:ext cx="2423060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নগদ হিসাব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923013" y="4416127"/>
            <a:ext cx="262625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২০,০০০ টাকা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701664" y="3498552"/>
            <a:ext cx="2829549" cy="1383010"/>
          </a:xfrm>
          <a:prstGeom prst="rect">
            <a:avLst/>
          </a:prstGeom>
          <a:solidFill>
            <a:srgbClr val="F1ECF4"/>
          </a:solidFill>
          <a:ln/>
        </p:spPr>
      </p:sp>
      <p:sp>
        <p:nvSpPr>
          <p:cNvPr id="12" name="Text 9"/>
          <p:cNvSpPr/>
          <p:nvPr/>
        </p:nvSpPr>
        <p:spPr>
          <a:xfrm>
            <a:off x="8904858" y="3650952"/>
            <a:ext cx="2626354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5" dirty="0">
                <a:solidFill>
                  <a:srgbClr val="6F5A7A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CR.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904858" y="3943052"/>
            <a:ext cx="2423159" cy="317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ব্যাংক হিসাব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904858" y="4416127"/>
            <a:ext cx="2626354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29242D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২০,০০০ টাকা</a:t>
            </a:r>
            <a:endParaRPr lang="en-US" sz="17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29EB10-4FC0-7AE8-E7C0-4A2BCD5521B2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EF519-577D-7642-6CA0-F981148F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8DD77ED-B887-5BB2-C0C5-AF863ACD8E69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0DCA58-2A87-020F-05B5-5AD6D6662A49}"/>
              </a:ext>
            </a:extLst>
          </p:cNvPr>
          <p:cNvSpPr txBox="1"/>
          <p:nvPr/>
        </p:nvSpPr>
        <p:spPr>
          <a:xfrm>
            <a:off x="2164080" y="1798320"/>
            <a:ext cx="7772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UcPeriod"/>
            </a:pP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কাকে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বলে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?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উদাহরণ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দাও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pPr marL="400050" indent="-400050">
              <a:buFont typeface="+mj-lt"/>
              <a:buAutoNum type="romanUcPeriod"/>
            </a:pP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দায়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কাকে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বলে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?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দুটি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উদাহরণ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দাও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pPr marL="400050" indent="-400050">
              <a:buFont typeface="+mj-lt"/>
              <a:buAutoNum type="romanUcPeriod"/>
            </a:pP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কাকে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বলে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?</a:t>
            </a:r>
          </a:p>
          <a:p>
            <a:pPr marL="400050" indent="-400050">
              <a:buFont typeface="+mj-lt"/>
              <a:buAutoNum type="romanUcPeriod"/>
            </a:pP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নিচের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উপাদানগুলোকে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দায়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ও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মালিকানাস্বত্বে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শ্রেণিবিন্যাস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করো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: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নগদ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টাকা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ব্যাংক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ঋণ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আসবাবপত্র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পাওনাদার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ও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মূলধন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pPr marL="400050" indent="-400050">
              <a:buFont typeface="+mj-lt"/>
              <a:buAutoNum type="romanUcPeriod"/>
            </a:pP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একটি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ব্যবসায়ের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মোট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৮০,০০০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টাকা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এবং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মোট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দায়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৩০,০০০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টাকা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হলে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dirty="0" err="1">
                <a:latin typeface="Noto Sans Bengali" panose="020B0604020202020204" charset="0"/>
                <a:cs typeface="Noto Sans Bengali" panose="020B0604020202020204" charset="0"/>
              </a:rPr>
              <a:t>কত</a:t>
            </a:r>
            <a:r>
              <a:rPr lang="en-US" dirty="0">
                <a:latin typeface="Noto Sans Bengali" panose="020B0604020202020204" charset="0"/>
                <a:cs typeface="Noto Sans Bengali" panose="020B0604020202020204" charset="0"/>
              </a:rPr>
              <a:t>?</a:t>
            </a:r>
          </a:p>
          <a:p>
            <a:endParaRPr lang="en-US" dirty="0"/>
          </a:p>
        </p:txBody>
      </p:sp>
      <p:sp>
        <p:nvSpPr>
          <p:cNvPr id="4" name="Ribbon: Curved and Tilted Up 3">
            <a:extLst>
              <a:ext uri="{FF2B5EF4-FFF2-40B4-BE49-F238E27FC236}">
                <a16:creationId xmlns:a16="http://schemas.microsoft.com/office/drawing/2014/main" id="{33530686-1BAD-1780-A968-93B5FA59F667}"/>
              </a:ext>
            </a:extLst>
          </p:cNvPr>
          <p:cNvSpPr/>
          <p:nvPr/>
        </p:nvSpPr>
        <p:spPr>
          <a:xfrm>
            <a:off x="2905760" y="497840"/>
            <a:ext cx="5466080" cy="833120"/>
          </a:xfrm>
          <a:prstGeom prst="ellipseRibbon2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Noto Sans Bengali" panose="020B0604020202020204" charset="0"/>
                <a:cs typeface="Noto Sans Bengali" panose="020B0604020202020204" charset="0"/>
              </a:rPr>
              <a:t>মূল্যায়ন</a:t>
            </a:r>
            <a:endParaRPr lang="en-US" sz="3600" b="1" dirty="0">
              <a:latin typeface="Noto Sans Bengali" panose="020B0604020202020204" charset="0"/>
              <a:cs typeface="Noto Sans Bengali" panose="020B060402020202020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016282-9A93-8F87-CFFC-216493A297F8}"/>
              </a:ext>
            </a:extLst>
          </p:cNvPr>
          <p:cNvSpPr txBox="1"/>
          <p:nvPr/>
        </p:nvSpPr>
        <p:spPr>
          <a:xfrm>
            <a:off x="1950720" y="4196080"/>
            <a:ext cx="763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সঠিক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উত্তর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: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= ৮০,০০০ − ৩০,০০০ = ৫০,০০০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টাকা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6850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2A705-1549-87ED-5A94-BEA4D0BED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33AFAB-55B5-AD54-63F0-A1D87B47225E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Beveled 5">
            <a:extLst>
              <a:ext uri="{FF2B5EF4-FFF2-40B4-BE49-F238E27FC236}">
                <a16:creationId xmlns:a16="http://schemas.microsoft.com/office/drawing/2014/main" id="{ED806C1C-0966-D32B-66FE-DD158D5A4049}"/>
              </a:ext>
            </a:extLst>
          </p:cNvPr>
          <p:cNvSpPr/>
          <p:nvPr/>
        </p:nvSpPr>
        <p:spPr>
          <a:xfrm>
            <a:off x="3156856" y="365034"/>
            <a:ext cx="5225143" cy="1088571"/>
          </a:xfrm>
          <a:prstGeom prst="bevel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Noto Sans Bengali" panose="020B0604020202020204" charset="0"/>
                <a:cs typeface="Noto Sans Bengali" panose="020B0604020202020204" charset="0"/>
              </a:rPr>
              <a:t>বাড়ির</a:t>
            </a:r>
            <a:r>
              <a:rPr lang="en-US" sz="44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4400" dirty="0" err="1">
                <a:latin typeface="Noto Sans Bengali" panose="020B0604020202020204" charset="0"/>
                <a:cs typeface="Noto Sans Bengali" panose="020B0604020202020204" charset="0"/>
              </a:rPr>
              <a:t>কাজ</a:t>
            </a:r>
            <a:endParaRPr lang="en-US" sz="4400" dirty="0">
              <a:latin typeface="Noto Sans Bengali" panose="020B0604020202020204" charset="0"/>
              <a:cs typeface="Noto Sans Bengali" panose="020B060402020202020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6D04DD-7DEA-64A9-E2CB-3124561AB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514" y="1856873"/>
            <a:ext cx="3314700" cy="17886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BDA168-B4DF-BDDC-98DF-324D5530C2D9}"/>
              </a:ext>
            </a:extLst>
          </p:cNvPr>
          <p:cNvSpPr txBox="1"/>
          <p:nvPr/>
        </p:nvSpPr>
        <p:spPr>
          <a:xfrm>
            <a:off x="2834640" y="3811451"/>
            <a:ext cx="6898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+mj-lt"/>
              <a:buAutoNum type="romanLcPeriod"/>
            </a:pP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দায়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ও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মালিকানাস্বত্বের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সংজ্ঞা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উদাহরণসহ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লেখো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,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দায়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ও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মালিকানাস্বত্বের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৫টি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করে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উপাদানের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তালিকা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তৈরি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করো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হিসাব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সমীকরণটি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লেখো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এবং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ব্যাখ্যা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করো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একটি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ব্যবসায়ের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মোট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সম্পত্তি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১,২০,০০০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টাকা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এবং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মোট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দায়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৪৫,০০০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টাকা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হলে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মালিকানাস্বত্ব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নির্ণয়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 </a:t>
            </a:r>
            <a:r>
              <a:rPr lang="en-US" sz="2000" dirty="0" err="1">
                <a:latin typeface="Noto Sans Bengali" panose="020B0604020202020204" charset="0"/>
                <a:cs typeface="Noto Sans Bengali" panose="020B0604020202020204" charset="0"/>
              </a:rPr>
              <a:t>করো</a:t>
            </a:r>
            <a:r>
              <a:rPr lang="en-US" sz="2000" dirty="0">
                <a:latin typeface="Noto Sans Bengali" panose="020B0604020202020204" charset="0"/>
                <a:cs typeface="Noto Sans Bengali" panose="020B0604020202020204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03959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A3070-FF2D-2B34-B64C-9C5129F15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A8C6A9E-853D-DF55-5698-EEFD07E0B738}"/>
              </a:ext>
            </a:extLst>
          </p:cNvPr>
          <p:cNvSpPr/>
          <p:nvPr/>
        </p:nvSpPr>
        <p:spPr>
          <a:xfrm>
            <a:off x="0" y="6537178"/>
            <a:ext cx="12192000" cy="3208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8EBDF8-16C9-7836-ED03-2298DEC3A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2930</Words>
  <Application>Microsoft Office PowerPoint</Application>
  <PresentationFormat>Widescreen</PresentationFormat>
  <Paragraphs>567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Wingdings</vt:lpstr>
      <vt:lpstr>Arial</vt:lpstr>
      <vt:lpstr>Aptos</vt:lpstr>
      <vt:lpstr>Noto Sans Bengali Bold</vt:lpstr>
      <vt:lpstr>Noto Sans Bengali Medium</vt:lpstr>
      <vt:lpstr>Noto Sans Bengali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Shariful Islam</cp:lastModifiedBy>
  <cp:revision>158</cp:revision>
  <dcterms:created xsi:type="dcterms:W3CDTF">2026-10-11T16:01:44Z</dcterms:created>
  <dcterms:modified xsi:type="dcterms:W3CDTF">2026-10-14T04:25:41Z</dcterms:modified>
</cp:coreProperties>
</file>