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8"/>
  </p:notesMasterIdLst>
  <p:sldIdLst>
    <p:sldId id="270" r:id="rId2"/>
    <p:sldId id="27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174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55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49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856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6945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9364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642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066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8223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1593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0360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697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9059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0518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4798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83825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56476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87526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6391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80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23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88" y="624575"/>
            <a:ext cx="8317230" cy="4842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50135" y="2471142"/>
            <a:ext cx="966192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 err="1" smtClean="0">
                <a:solidFill>
                  <a:srgbClr val="E95A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স্বা</a:t>
            </a:r>
            <a:endParaRPr lang="en-US" sz="7875" dirty="0"/>
          </a:p>
        </p:txBody>
      </p:sp>
      <p:sp>
        <p:nvSpPr>
          <p:cNvPr id="5" name="Text 1"/>
          <p:cNvSpPr txBox="1"/>
          <p:nvPr/>
        </p:nvSpPr>
        <p:spPr>
          <a:xfrm>
            <a:off x="5616327" y="2471142"/>
            <a:ext cx="636091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 smtClean="0">
                <a:solidFill>
                  <a:srgbClr val="D91E7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</a:t>
            </a:r>
            <a:endParaRPr lang="en-US" sz="7875" dirty="0"/>
          </a:p>
        </p:txBody>
      </p:sp>
      <p:sp>
        <p:nvSpPr>
          <p:cNvPr id="6" name="Text 2"/>
          <p:cNvSpPr txBox="1"/>
          <p:nvPr/>
        </p:nvSpPr>
        <p:spPr>
          <a:xfrm>
            <a:off x="6252418" y="2471142"/>
            <a:ext cx="687139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>
                <a:solidFill>
                  <a:srgbClr val="D91E7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ত</a:t>
            </a:r>
            <a:endParaRPr lang="en-US" sz="7875" dirty="0"/>
          </a:p>
        </p:txBody>
      </p:sp>
      <p:sp>
        <p:nvSpPr>
          <p:cNvPr id="7" name="Text 3"/>
          <p:cNvSpPr txBox="1"/>
          <p:nvPr/>
        </p:nvSpPr>
        <p:spPr>
          <a:xfrm>
            <a:off x="7146950" y="2471142"/>
            <a:ext cx="602159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>
                <a:solidFill>
                  <a:srgbClr val="2E9D45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</a:t>
            </a:r>
            <a:endParaRPr lang="en-US" sz="7875" dirty="0"/>
          </a:p>
        </p:txBody>
      </p:sp>
      <p:sp>
        <p:nvSpPr>
          <p:cNvPr id="8" name="Text 4"/>
          <p:cNvSpPr txBox="1"/>
          <p:nvPr/>
        </p:nvSpPr>
        <p:spPr>
          <a:xfrm>
            <a:off x="3600450" y="3504605"/>
            <a:ext cx="4991100" cy="4524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13"/>
              </a:lnSpc>
              <a:spcBef>
                <a:spcPts val="900"/>
              </a:spcBef>
              <a:buNone/>
            </a:pPr>
            <a:r>
              <a:rPr lang="en-US" sz="2475" b="1" kern="0" spc="50" dirty="0">
                <a:solidFill>
                  <a:srgbClr val="8A4A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أهلاً وسهلاً بكم — আপনাকে স্বাগতম</a:t>
            </a:r>
            <a:endParaRPr lang="en-US" sz="2475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7523" y="4128492"/>
            <a:ext cx="4196953" cy="43338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4197548" y="4223742"/>
            <a:ext cx="3796903" cy="242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13"/>
              </a:lnSpc>
              <a:spcBef>
                <a:spcPts val="1350"/>
              </a:spcBef>
              <a:buNone/>
            </a:pPr>
            <a:r>
              <a:rPr lang="en-US" sz="1275" b="1" dirty="0">
                <a:solidFill>
                  <a:srgbClr val="6E3B0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🌸 ফুল দিয়ে বরণ • ইবতেদায়ী ৫ম শ্রেণি • আরবি ২য় পত্র 🌷</a:t>
            </a:r>
            <a:endParaRPr lang="en-US" sz="1275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542" y="6367463"/>
            <a:ext cx="3572917" cy="30003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4442892" y="6434138"/>
            <a:ext cx="3306217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kern="0" spc="78" dirty="0">
                <a:solidFill>
                  <a:srgbClr val="8B7A6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ফুলের মতো সুন্দর হোক আজকের শেখা • ইবতেদায়ী ৫ম শ্রেণি</a:t>
            </a:r>
            <a:endParaRPr lang="en-US" sz="975" dirty="0"/>
          </a:p>
        </p:txBody>
      </p:sp>
    </p:spTree>
    <p:extLst>
      <p:ext uri="{BB962C8B-B14F-4D97-AF65-F5344CB8AC3E}">
        <p14:creationId xmlns:p14="http://schemas.microsoft.com/office/powerpoint/2010/main" val="237015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3978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0"/>
            <a:ext cx="6339783" cy="6858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5" name="Shape 1"/>
          <p:cNvSpPr/>
          <p:nvPr/>
        </p:nvSpPr>
        <p:spPr>
          <a:xfrm>
            <a:off x="6343650" y="0"/>
            <a:ext cx="5848350" cy="6858000"/>
          </a:xfrm>
          <a:prstGeom prst="rect">
            <a:avLst/>
          </a:prstGeom>
          <a:solidFill>
            <a:srgbClr val="FDFDEF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10477498" y="0"/>
            <a:ext cx="1714500" cy="17145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>
            <a:alphaModFix amt="14000"/>
          </a:blip>
          <a:stretch>
            <a:fillRect/>
          </a:stretch>
        </p:blipFill>
        <p:spPr>
          <a:xfrm>
            <a:off x="0" y="0"/>
            <a:ext cx="590550" cy="59055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980" y="6543675"/>
            <a:ext cx="4785420" cy="9525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340" y="392906"/>
            <a:ext cx="4229100" cy="5638800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4140" y="5850731"/>
            <a:ext cx="304800" cy="28575"/>
          </a:xfrm>
          <a:prstGeom prst="rect">
            <a:avLst/>
          </a:prstGeom>
        </p:spPr>
      </p:pic>
      <p:sp>
        <p:nvSpPr>
          <p:cNvPr id="13" name="Text 3"/>
          <p:cNvSpPr txBox="1"/>
          <p:nvPr/>
        </p:nvSpPr>
        <p:spPr>
          <a:xfrm>
            <a:off x="2886075" y="5848350"/>
            <a:ext cx="304800" cy="285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5140" y="5836444"/>
            <a:ext cx="57150" cy="57150"/>
          </a:xfrm>
          <a:prstGeom prst="rect">
            <a:avLst/>
          </a:prstGeom>
        </p:spPr>
      </p:pic>
      <p:sp>
        <p:nvSpPr>
          <p:cNvPr id="15" name="Text 4"/>
          <p:cNvSpPr txBox="1"/>
          <p:nvPr/>
        </p:nvSpPr>
        <p:spPr>
          <a:xfrm>
            <a:off x="326707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98490" y="5836444"/>
            <a:ext cx="57150" cy="57150"/>
          </a:xfrm>
          <a:prstGeom prst="rect">
            <a:avLst/>
          </a:prstGeom>
        </p:spPr>
      </p:pic>
      <p:sp>
        <p:nvSpPr>
          <p:cNvPr id="17" name="Text 5"/>
          <p:cNvSpPr txBox="1"/>
          <p:nvPr/>
        </p:nvSpPr>
        <p:spPr>
          <a:xfrm>
            <a:off x="340042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Shape 6"/>
          <p:cNvSpPr/>
          <p:nvPr/>
        </p:nvSpPr>
        <p:spPr>
          <a:xfrm>
            <a:off x="6800850" y="1323975"/>
            <a:ext cx="609600" cy="38100"/>
          </a:xfrm>
          <a:prstGeom prst="roundRect">
            <a:avLst>
              <a:gd name="adj" fmla="val 50000"/>
            </a:avLst>
          </a:prstGeom>
          <a:solidFill>
            <a:srgbClr val="189796"/>
          </a:solidFill>
          <a:ln/>
        </p:spPr>
      </p:sp>
      <p:sp>
        <p:nvSpPr>
          <p:cNvPr id="19" name="Text 7"/>
          <p:cNvSpPr txBox="1"/>
          <p:nvPr/>
        </p:nvSpPr>
        <p:spPr>
          <a:xfrm>
            <a:off x="6796980" y="1631454"/>
            <a:ext cx="4785420" cy="10400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95"/>
              </a:lnSpc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হোসাইন আহমদ</a:t>
            </a:r>
            <a:endParaRPr lang="en-US" sz="3900" dirty="0"/>
          </a:p>
          <a:p>
            <a:pPr marL="0" indent="0" algn="l">
              <a:lnSpc>
                <a:spcPts val="4095"/>
              </a:lnSpc>
              <a:spcAft>
                <a:spcPts val="1050"/>
              </a:spcAft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মৌজুদী</a:t>
            </a:r>
            <a:endParaRPr lang="en-US" sz="3900" dirty="0"/>
          </a:p>
        </p:txBody>
      </p:sp>
      <p:sp>
        <p:nvSpPr>
          <p:cNvPr id="20" name="Text 8"/>
          <p:cNvSpPr txBox="1"/>
          <p:nvPr/>
        </p:nvSpPr>
        <p:spPr>
          <a:xfrm>
            <a:off x="7177980" y="2823865"/>
            <a:ext cx="4404420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100"/>
              </a:spcAft>
              <a:buNone/>
            </a:pPr>
            <a:r>
              <a:rPr lang="en-US" sz="1800" b="1" dirty="0">
                <a:solidFill>
                  <a:srgbClr val="18979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সহকারি মৌলভী</a:t>
            </a:r>
            <a:endParaRPr lang="en-US" sz="1800" dirty="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6980" y="3414415"/>
            <a:ext cx="4785420" cy="9525"/>
          </a:xfrm>
          <a:prstGeom prst="rect">
            <a:avLst/>
          </a:prstGeom>
        </p:spPr>
      </p:pic>
      <p:pic>
        <p:nvPicPr>
          <p:cNvPr id="22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3690640"/>
            <a:ext cx="381000" cy="381000"/>
          </a:xfrm>
          <a:prstGeom prst="rect">
            <a:avLst/>
          </a:prstGeom>
        </p:spPr>
      </p:pic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92230" y="3804940"/>
            <a:ext cx="190500" cy="152400"/>
          </a:xfrm>
          <a:prstGeom prst="rect">
            <a:avLst/>
          </a:prstGeom>
        </p:spPr>
      </p:pic>
      <p:sp>
        <p:nvSpPr>
          <p:cNvPr id="24" name="Text 9"/>
          <p:cNvSpPr txBox="1"/>
          <p:nvPr/>
        </p:nvSpPr>
        <p:spPr>
          <a:xfrm>
            <a:off x="7311330" y="3719215"/>
            <a:ext cx="33956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প্রতিষ্ঠান</a:t>
            </a:r>
            <a:endParaRPr lang="en-US" sz="825" dirty="0"/>
          </a:p>
        </p:txBody>
      </p:sp>
      <p:sp>
        <p:nvSpPr>
          <p:cNvPr id="25" name="Text 10"/>
          <p:cNvSpPr txBox="1"/>
          <p:nvPr/>
        </p:nvSpPr>
        <p:spPr>
          <a:xfrm>
            <a:off x="7311330" y="3914477"/>
            <a:ext cx="3395663" cy="25285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6"/>
              </a:lnSpc>
              <a:buNone/>
            </a:pPr>
            <a:r>
              <a:rPr lang="en-US" sz="1425" dirty="0">
                <a:solidFill>
                  <a:srgbClr val="13302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তাহিরপুর নয়মৌজা ইত্তেফাকিয়া ফাজিল মাদ্রাসা</a:t>
            </a:r>
            <a:endParaRPr lang="en-US" sz="1425" dirty="0"/>
          </a:p>
        </p:txBody>
      </p:sp>
      <p:pic>
        <p:nvPicPr>
          <p:cNvPr id="26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4338786"/>
            <a:ext cx="381000" cy="381000"/>
          </a:xfrm>
          <a:prstGeom prst="rect">
            <a:avLst/>
          </a:prstGeom>
        </p:spPr>
      </p:pic>
      <p:pic>
        <p:nvPicPr>
          <p:cNvPr id="27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30330" y="4453086"/>
            <a:ext cx="114300" cy="152400"/>
          </a:xfrm>
          <a:prstGeom prst="rect">
            <a:avLst/>
          </a:prstGeom>
        </p:spPr>
      </p:pic>
      <p:sp>
        <p:nvSpPr>
          <p:cNvPr id="28" name="Text 11"/>
          <p:cNvSpPr txBox="1"/>
          <p:nvPr/>
        </p:nvSpPr>
        <p:spPr>
          <a:xfrm>
            <a:off x="7311330" y="4367361"/>
            <a:ext cx="10685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অবস্থান</a:t>
            </a:r>
            <a:endParaRPr lang="en-US" sz="825" dirty="0"/>
          </a:p>
        </p:txBody>
      </p:sp>
      <p:sp>
        <p:nvSpPr>
          <p:cNvPr id="29" name="Text 12"/>
          <p:cNvSpPr txBox="1"/>
          <p:nvPr/>
        </p:nvSpPr>
        <p:spPr>
          <a:xfrm>
            <a:off x="7311330" y="4553099"/>
            <a:ext cx="1068586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নবীগঞ্জ, হবিগঞ্জ</a:t>
            </a:r>
            <a:endParaRPr lang="en-US" sz="1350" dirty="0"/>
          </a:p>
        </p:txBody>
      </p:sp>
      <p:pic>
        <p:nvPicPr>
          <p:cNvPr id="30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96980" y="5135910"/>
            <a:ext cx="2112020" cy="395288"/>
          </a:xfrm>
          <a:prstGeom prst="rect">
            <a:avLst/>
          </a:prstGeom>
        </p:spPr>
      </p:pic>
      <p:sp>
        <p:nvSpPr>
          <p:cNvPr id="31" name="Text 13"/>
          <p:cNvSpPr txBox="1"/>
          <p:nvPr/>
        </p:nvSpPr>
        <p:spPr>
          <a:xfrm>
            <a:off x="7130355" y="5250210"/>
            <a:ext cx="161672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2700"/>
              </a:spcBef>
              <a:buNone/>
            </a:pPr>
            <a:r>
              <a:rPr lang="en-US" sz="975" b="1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ইসলামি শিক্ষা • নৈতিকতা • সেবা</a:t>
            </a:r>
            <a:endParaRPr lang="en-US" sz="975" dirty="0"/>
          </a:p>
        </p:txBody>
      </p:sp>
      <p:pic>
        <p:nvPicPr>
          <p:cNvPr id="32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58905" y="5295454"/>
            <a:ext cx="76200" cy="76200"/>
          </a:xfrm>
          <a:prstGeom prst="rect">
            <a:avLst/>
          </a:prstGeom>
        </p:spPr>
      </p:pic>
      <p:sp>
        <p:nvSpPr>
          <p:cNvPr id="33" name="Text 14"/>
          <p:cNvSpPr txBox="1"/>
          <p:nvPr/>
        </p:nvSpPr>
        <p:spPr>
          <a:xfrm>
            <a:off x="6962775" y="52959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4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55639" y="5003006"/>
            <a:ext cx="1828502" cy="871538"/>
          </a:xfrm>
          <a:prstGeom prst="rect">
            <a:avLst/>
          </a:prstGeom>
        </p:spPr>
      </p:pic>
      <p:sp>
        <p:nvSpPr>
          <p:cNvPr id="35" name="Text 15"/>
          <p:cNvSpPr txBox="1"/>
          <p:nvPr/>
        </p:nvSpPr>
        <p:spPr>
          <a:xfrm>
            <a:off x="2822823" y="5355431"/>
            <a:ext cx="880318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সহকারি মৌলভী</a:t>
            </a:r>
            <a:endParaRPr lang="en-US" sz="975" dirty="0"/>
          </a:p>
        </p:txBody>
      </p:sp>
      <p:pic>
        <p:nvPicPr>
          <p:cNvPr id="36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36639" y="5381625"/>
            <a:ext cx="109984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5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911054"/>
            <a:ext cx="4270921" cy="4286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4375" y="4025354"/>
            <a:ext cx="390897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350"/>
              </a:spcAft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📚 ইবতেদায়ী ৫ম • আরবি ২য় পত্র • ফন্ট ২৮ • কালারফুল</a:t>
            </a:r>
            <a:endParaRPr lang="en-US" sz="1350" dirty="0"/>
          </a:p>
        </p:txBody>
      </p:sp>
      <p:sp>
        <p:nvSpPr>
          <p:cNvPr id="5" name="Text 1"/>
          <p:cNvSpPr txBox="1"/>
          <p:nvPr/>
        </p:nvSpPr>
        <p:spPr>
          <a:xfrm>
            <a:off x="533400" y="4511129"/>
            <a:ext cx="11125200" cy="742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spcAft>
                <a:spcPts val="450"/>
              </a:spcAft>
              <a:buNone/>
            </a:pPr>
            <a:r>
              <a:rPr lang="en-US" sz="58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فِعْل مُضَارِع</a:t>
            </a:r>
            <a:endParaRPr lang="en-US" sz="5850" dirty="0"/>
          </a:p>
        </p:txBody>
      </p:sp>
      <p:sp>
        <p:nvSpPr>
          <p:cNvPr id="6" name="Text 2"/>
          <p:cNvSpPr txBox="1"/>
          <p:nvPr/>
        </p:nvSpPr>
        <p:spPr>
          <a:xfrm>
            <a:off x="533400" y="5311229"/>
            <a:ext cx="11125200" cy="5028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রূপান্তর, অর্থ ও সিগাহ ধরার নিয়ম</a:t>
            </a:r>
            <a:endParaRPr lang="en-US" sz="3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966520"/>
            <a:ext cx="952500" cy="381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533400" y="6176070"/>
            <a:ext cx="6858000" cy="3009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>
                    <a:alpha val="84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বর্তমান ও ভবিষ্যৎ কাল • </a:t>
            </a:r>
            <a:r>
              <a:rPr lang="en-US" sz="180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معروف ও مجهول</a:t>
            </a:r>
            <a:r>
              <a:rPr lang="en-US" sz="1800" dirty="0">
                <a:solidFill>
                  <a:srgbClr val="FFFFFF">
                    <a:alpha val="84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• ১৪ সিগাহ • انيت আলামত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347960"/>
            <a:ext cx="11125051" cy="4819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95"/>
              </a:lnSpc>
              <a:buNone/>
            </a:pPr>
            <a:r>
              <a:rPr lang="en-US" sz="3450" b="1" kern="0" spc="-69" dirty="0">
                <a:solidFill>
                  <a:srgbClr val="668FC5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فعل مضارع কাকে বলে? — সংজ্ঞা ও আলামত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20366"/>
            <a:ext cx="5951190" cy="548982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182291"/>
            <a:ext cx="5627340" cy="516597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390" y="1020366"/>
            <a:ext cx="4869061" cy="1679079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6989415" y="1220391"/>
            <a:ext cx="4469011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050" b="1" kern="0" spc="38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সংজ্ঞা</a:t>
            </a:r>
            <a:endParaRPr lang="en-US" sz="1050" dirty="0"/>
          </a:p>
        </p:txBody>
      </p:sp>
      <p:sp>
        <p:nvSpPr>
          <p:cNvPr id="7" name="Text 2"/>
          <p:cNvSpPr txBox="1"/>
          <p:nvPr/>
        </p:nvSpPr>
        <p:spPr>
          <a:xfrm>
            <a:off x="6989415" y="1477566"/>
            <a:ext cx="4469011" cy="104090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যে </a:t>
            </a:r>
            <a:r>
              <a:rPr lang="en-US" sz="19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</a:t>
            </a:r>
            <a:r>
              <a:rPr lang="en-US" sz="19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দ্বারা বর্তমান ও ভবিষ্যৎ কাল বোঝায় তাকে </a:t>
            </a:r>
            <a:r>
              <a:rPr lang="en-US" sz="19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مضارع</a:t>
            </a:r>
            <a:r>
              <a:rPr lang="en-US" sz="19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বলে। সময় = حال + مستقبل</a:t>
            </a:r>
            <a:endParaRPr lang="en-US" sz="19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9390" y="2851845"/>
            <a:ext cx="4869061" cy="1789658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6989415" y="3051870"/>
            <a:ext cx="4469011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050" b="1" kern="0" spc="38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আলামত - انيت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6989415" y="3289995"/>
            <a:ext cx="4469011" cy="69428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أ ن ي ت</a:t>
            </a:r>
            <a:r>
              <a:rPr lang="en-US" sz="19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— চারটি হরফের একটি শুরুতে থাকবে</a:t>
            </a:r>
            <a:endParaRPr lang="en-US" sz="21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415" y="4060478"/>
            <a:ext cx="967234" cy="40005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7103715" y="4146203"/>
            <a:ext cx="738634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B3D20"/>
                </a:solidFill>
                <a:highlight>
                  <a:srgbClr val="D6F0DD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يـ = غائب</a:t>
            </a:r>
            <a:endParaRPr lang="en-US" sz="15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2849" y="4060478"/>
            <a:ext cx="1041202" cy="40005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8147149" y="4146203"/>
            <a:ext cx="812602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6B1030"/>
                </a:solidFill>
                <a:highlight>
                  <a:srgbClr val="FFD6E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تـ = حاضرة</a:t>
            </a:r>
            <a:endParaRPr lang="en-US" sz="15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50251" y="4060478"/>
            <a:ext cx="644426" cy="400050"/>
          </a:xfrm>
          <a:prstGeom prst="rect">
            <a:avLst/>
          </a:prstGeom>
        </p:spPr>
      </p:pic>
      <p:sp>
        <p:nvSpPr>
          <p:cNvPr id="16" name="Text 7"/>
          <p:cNvSpPr txBox="1"/>
          <p:nvPr/>
        </p:nvSpPr>
        <p:spPr>
          <a:xfrm>
            <a:off x="9264551" y="4146203"/>
            <a:ext cx="415826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2450"/>
                </a:solidFill>
                <a:highlight>
                  <a:srgbClr val="DDE3FF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أَ = أنا</a:t>
            </a:r>
            <a:endParaRPr lang="en-US" sz="1500" dirty="0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0877" y="4060478"/>
            <a:ext cx="890290" cy="400050"/>
          </a:xfrm>
          <a:prstGeom prst="rect">
            <a:avLst/>
          </a:prstGeom>
        </p:spPr>
      </p:pic>
      <p:sp>
        <p:nvSpPr>
          <p:cNvPr id="18" name="Text 8"/>
          <p:cNvSpPr txBox="1"/>
          <p:nvPr/>
        </p:nvSpPr>
        <p:spPr>
          <a:xfrm>
            <a:off x="9985177" y="4146203"/>
            <a:ext cx="66169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5A4100"/>
                </a:solidFill>
                <a:highlight>
                  <a:srgbClr val="FFF0B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نَ = نحن</a:t>
            </a:r>
            <a:endParaRPr lang="en-US" sz="1500" dirty="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9390" y="4793903"/>
            <a:ext cx="4869061" cy="1716286"/>
          </a:xfrm>
          <a:prstGeom prst="rect">
            <a:avLst/>
          </a:prstGeom>
        </p:spPr>
      </p:pic>
      <p:sp>
        <p:nvSpPr>
          <p:cNvPr id="20" name="Text 9"/>
          <p:cNvSpPr txBox="1"/>
          <p:nvPr/>
        </p:nvSpPr>
        <p:spPr>
          <a:xfrm>
            <a:off x="6989415" y="4993928"/>
            <a:ext cx="4469011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050" b="1" kern="0" spc="38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উদাহরণ</a:t>
            </a:r>
            <a:endParaRPr lang="en-US" sz="1050" dirty="0"/>
          </a:p>
        </p:txBody>
      </p:sp>
      <p:sp>
        <p:nvSpPr>
          <p:cNvPr id="21" name="Text 10"/>
          <p:cNvSpPr txBox="1"/>
          <p:nvPr/>
        </p:nvSpPr>
        <p:spPr>
          <a:xfrm>
            <a:off x="6989415" y="5270153"/>
            <a:ext cx="4469011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</a:t>
            </a:r>
            <a:endParaRPr lang="en-US" sz="2250" dirty="0"/>
          </a:p>
        </p:txBody>
      </p:sp>
      <p:sp>
        <p:nvSpPr>
          <p:cNvPr id="22" name="Text 11"/>
          <p:cNvSpPr txBox="1"/>
          <p:nvPr/>
        </p:nvSpPr>
        <p:spPr>
          <a:xfrm>
            <a:off x="6989415" y="5660678"/>
            <a:ext cx="4469011" cy="66853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সে সাহায্য করছে / করবে — বর্তমান ও ভবিষ্যৎ দুটোই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707803"/>
            <a:ext cx="11125200" cy="5028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kern="0" spc="-72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فعل مضارع এর প্রকারভেদ — </a:t>
            </a:r>
            <a:r>
              <a:rPr lang="en-US" sz="3600" b="1" kern="0" spc="-72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معروف ও مجهول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39293"/>
            <a:ext cx="5429250" cy="271075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177135" y="2582168"/>
            <a:ext cx="604540" cy="533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6490C8">
                    <a:alpha val="1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4200" dirty="0"/>
          </a:p>
        </p:txBody>
      </p:sp>
      <p:sp>
        <p:nvSpPr>
          <p:cNvPr id="5" name="Text 2"/>
          <p:cNvSpPr txBox="1"/>
          <p:nvPr/>
        </p:nvSpPr>
        <p:spPr>
          <a:xfrm>
            <a:off x="790575" y="2725043"/>
            <a:ext cx="491490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Aft>
                <a:spcPts val="900"/>
              </a:spcAft>
              <a:buNone/>
            </a:pPr>
            <a:r>
              <a:rPr lang="en-US" sz="1125" b="1" kern="0" spc="7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১. معروف — কর্তা জানা</a:t>
            </a:r>
            <a:endParaRPr lang="en-US" sz="1125" dirty="0"/>
          </a:p>
        </p:txBody>
      </p:sp>
      <p:sp>
        <p:nvSpPr>
          <p:cNvPr id="6" name="Text 3"/>
          <p:cNvSpPr txBox="1"/>
          <p:nvPr/>
        </p:nvSpPr>
        <p:spPr>
          <a:xfrm>
            <a:off x="790575" y="3091755"/>
            <a:ext cx="4914900" cy="4953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4275"/>
              </a:lnSpc>
              <a:spcAft>
                <a:spcPts val="600"/>
              </a:spcAft>
              <a:buNone/>
            </a:pPr>
            <a:r>
              <a:rPr lang="en-US" sz="28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 زَيْدٌ</a:t>
            </a:r>
            <a:endParaRPr lang="en-US" sz="2850" dirty="0"/>
          </a:p>
        </p:txBody>
      </p:sp>
      <p:sp>
        <p:nvSpPr>
          <p:cNvPr id="7" name="Text 4"/>
          <p:cNvSpPr txBox="1"/>
          <p:nvPr/>
        </p:nvSpPr>
        <p:spPr>
          <a:xfrm>
            <a:off x="790575" y="3682305"/>
            <a:ext cx="4914900" cy="3152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যায়েদ সাহায্য করছে</a:t>
            </a:r>
            <a:endParaRPr lang="en-US" sz="1950" dirty="0"/>
          </a:p>
        </p:txBody>
      </p:sp>
      <p:sp>
        <p:nvSpPr>
          <p:cNvPr id="8" name="Text 5"/>
          <p:cNvSpPr txBox="1"/>
          <p:nvPr/>
        </p:nvSpPr>
        <p:spPr>
          <a:xfrm>
            <a:off x="790575" y="4092773"/>
            <a:ext cx="4914900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750"/>
              </a:spcBef>
              <a:buNone/>
            </a:pPr>
            <a:r>
              <a:rPr lang="en-US" sz="1500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গঠন: </a:t>
            </a:r>
            <a:r>
              <a:rPr lang="en-US" sz="1500" dirty="0">
                <a:solidFill>
                  <a:srgbClr val="E7ECF2">
                    <a:alpha val="70000"/>
                  </a:srgbClr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يَـ تَـ أَـ نَـ</a:t>
            </a:r>
            <a:r>
              <a:rPr lang="en-US" sz="1500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দিয়ে শুরু, শেষে ضمة</a:t>
            </a:r>
            <a:endParaRPr lang="en-US" sz="15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75" y="4502348"/>
            <a:ext cx="1615976" cy="37147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923925" y="4588073"/>
            <a:ext cx="134927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900"/>
              </a:spcBef>
              <a:buNone/>
            </a:pPr>
            <a:r>
              <a:rPr lang="en-US" sz="13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ফাতহা-পেশ নরমাল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0" y="2439293"/>
            <a:ext cx="5429250" cy="271075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768310" y="2582168"/>
            <a:ext cx="709315" cy="533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6490C8">
                    <a:alpha val="1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4200" dirty="0"/>
          </a:p>
        </p:txBody>
      </p:sp>
      <p:sp>
        <p:nvSpPr>
          <p:cNvPr id="13" name="Text 8"/>
          <p:cNvSpPr txBox="1"/>
          <p:nvPr/>
        </p:nvSpPr>
        <p:spPr>
          <a:xfrm>
            <a:off x="6486525" y="2725043"/>
            <a:ext cx="491490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Aft>
                <a:spcPts val="900"/>
              </a:spcAft>
              <a:buNone/>
            </a:pPr>
            <a:r>
              <a:rPr lang="en-US" sz="1125" b="1" kern="0" spc="7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২. مجهول — কর্তা অজানা</a:t>
            </a:r>
            <a:endParaRPr lang="en-US" sz="1125" dirty="0"/>
          </a:p>
        </p:txBody>
      </p:sp>
      <p:sp>
        <p:nvSpPr>
          <p:cNvPr id="14" name="Text 9"/>
          <p:cNvSpPr txBox="1"/>
          <p:nvPr/>
        </p:nvSpPr>
        <p:spPr>
          <a:xfrm>
            <a:off x="6486525" y="3091755"/>
            <a:ext cx="4914900" cy="4953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4275"/>
              </a:lnSpc>
              <a:spcAft>
                <a:spcPts val="600"/>
              </a:spcAft>
              <a:buNone/>
            </a:pPr>
            <a:r>
              <a:rPr lang="en-US" sz="28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يُنْصَرُ</a:t>
            </a:r>
            <a:endParaRPr lang="en-US" sz="2850" dirty="0"/>
          </a:p>
        </p:txBody>
      </p:sp>
      <p:sp>
        <p:nvSpPr>
          <p:cNvPr id="15" name="Text 10"/>
          <p:cNvSpPr txBox="1"/>
          <p:nvPr/>
        </p:nvSpPr>
        <p:spPr>
          <a:xfrm>
            <a:off x="6486525" y="3682305"/>
            <a:ext cx="4914900" cy="3152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33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তাকে সাহায্য করা হচ্ছে / হবে</a:t>
            </a:r>
            <a:endParaRPr lang="en-US" sz="1950" dirty="0"/>
          </a:p>
        </p:txBody>
      </p:sp>
      <p:sp>
        <p:nvSpPr>
          <p:cNvPr id="16" name="Text 11"/>
          <p:cNvSpPr txBox="1"/>
          <p:nvPr/>
        </p:nvSpPr>
        <p:spPr>
          <a:xfrm>
            <a:off x="6486525" y="4111823"/>
            <a:ext cx="4914900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750"/>
              </a:spcBef>
              <a:buNone/>
            </a:pPr>
            <a:r>
              <a:rPr lang="en-US" sz="1500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নিয়ম: প্রথম অক্ষরে ضمة (يُـ)، মাঝের অক্ষরে فتح (صَ)</a:t>
            </a:r>
            <a:endParaRPr lang="en-US" sz="15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525" y="4473773"/>
            <a:ext cx="1200745" cy="37147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619875" y="4559498"/>
            <a:ext cx="93404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900"/>
              </a:spcBef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 → يُنْصَرُ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376958"/>
            <a:ext cx="11125200" cy="5028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kern="0" spc="-72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১৪ সিগাহ এর তালিকা — </a:t>
            </a:r>
            <a:r>
              <a:rPr lang="en-US" sz="3600" b="1" kern="0" spc="-72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مضارع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908423"/>
            <a:ext cx="1112520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63"/>
              </a:lnSpc>
              <a:buNone/>
            </a:pPr>
            <a:r>
              <a:rPr lang="en-US" sz="1575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غائب، حاضر، متكلم — فعل ماضي এর মতোই ১৪টি</a:t>
            </a:r>
            <a:endParaRPr lang="en-US" sz="15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89436"/>
            <a:ext cx="3704779" cy="309145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3425" y="2637086"/>
            <a:ext cx="1051768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غائب — ৬টি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506" y="2618036"/>
            <a:ext cx="749647" cy="29527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402806" y="2684711"/>
            <a:ext cx="521047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51B7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অনুপস্থিত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1219349" y="3078063"/>
            <a:ext cx="2818805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هو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সে ১ পুরুষ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3154263"/>
            <a:ext cx="76200" cy="762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23900" y="31432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6"/>
          <p:cNvSpPr txBox="1"/>
          <p:nvPr/>
        </p:nvSpPr>
        <p:spPr>
          <a:xfrm>
            <a:off x="1743075" y="3426619"/>
            <a:ext cx="2295079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مذكر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তারা ২ পুরুষ</a:t>
            </a:r>
            <a:endParaRPr lang="en-US" sz="16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3502819"/>
            <a:ext cx="76200" cy="762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3900" y="34956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8"/>
          <p:cNvSpPr txBox="1"/>
          <p:nvPr/>
        </p:nvSpPr>
        <p:spPr>
          <a:xfrm>
            <a:off x="1238250" y="3775174"/>
            <a:ext cx="2799904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তারা সব পুরুষ</a:t>
            </a:r>
            <a:endParaRPr lang="en-US" sz="16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3851374"/>
            <a:ext cx="76200" cy="7620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723900" y="38385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0"/>
          <p:cNvSpPr txBox="1"/>
          <p:nvPr/>
        </p:nvSpPr>
        <p:spPr>
          <a:xfrm>
            <a:off x="1274713" y="4123730"/>
            <a:ext cx="2763441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هي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সে ১ মহিলা</a:t>
            </a:r>
            <a:endParaRPr lang="en-US" sz="16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4199930"/>
            <a:ext cx="76200" cy="76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723900" y="41910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2"/>
          <p:cNvSpPr txBox="1"/>
          <p:nvPr/>
        </p:nvSpPr>
        <p:spPr>
          <a:xfrm>
            <a:off x="1846511" y="4472285"/>
            <a:ext cx="2191643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مؤنث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তারা ২ মহিলা</a:t>
            </a:r>
            <a:endParaRPr lang="en-US" sz="165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4548485"/>
            <a:ext cx="76200" cy="76200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723900" y="45434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4"/>
          <p:cNvSpPr txBox="1"/>
          <p:nvPr/>
        </p:nvSpPr>
        <p:spPr>
          <a:xfrm>
            <a:off x="1273522" y="4820841"/>
            <a:ext cx="2764631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هن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তারা সব মহিলা</a:t>
            </a:r>
            <a:endParaRPr lang="en-US" sz="165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4897041"/>
            <a:ext cx="76200" cy="7620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723900" y="48863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8679" y="2389436"/>
            <a:ext cx="3704927" cy="3091458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4628704" y="2637086"/>
            <a:ext cx="105668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حاضر — ৬টি</a:t>
            </a:r>
            <a:endParaRPr lang="en-US" sz="1650" dirty="0"/>
          </a:p>
        </p:txBody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8560" y="2618036"/>
            <a:ext cx="645021" cy="295275"/>
          </a:xfrm>
          <a:prstGeom prst="rect">
            <a:avLst/>
          </a:prstGeom>
        </p:spPr>
      </p:pic>
      <p:sp>
        <p:nvSpPr>
          <p:cNvPr id="29" name="Text 17"/>
          <p:cNvSpPr txBox="1"/>
          <p:nvPr/>
        </p:nvSpPr>
        <p:spPr>
          <a:xfrm>
            <a:off x="7402860" y="2684711"/>
            <a:ext cx="416421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5AA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উপস্থিত</a:t>
            </a:r>
            <a:endParaRPr lang="en-US" sz="1050" dirty="0"/>
          </a:p>
        </p:txBody>
      </p:sp>
      <p:sp>
        <p:nvSpPr>
          <p:cNvPr id="30" name="Text 18"/>
          <p:cNvSpPr txBox="1"/>
          <p:nvPr/>
        </p:nvSpPr>
        <p:spPr>
          <a:xfrm>
            <a:off x="5230118" y="3078063"/>
            <a:ext cx="2703463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أنتَ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তুমি ১ পুরুষ</a:t>
            </a:r>
            <a:endParaRPr lang="en-US" sz="1650" dirty="0"/>
          </a:p>
        </p:txBody>
      </p:sp>
      <p:pic>
        <p:nvPicPr>
          <p:cNvPr id="31" name="Image 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704" y="3154263"/>
            <a:ext cx="76200" cy="76200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4619625" y="31432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0"/>
          <p:cNvSpPr txBox="1"/>
          <p:nvPr/>
        </p:nvSpPr>
        <p:spPr>
          <a:xfrm>
            <a:off x="5261372" y="3426619"/>
            <a:ext cx="2672209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أنتما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তোমরা ২ পুরুষ</a:t>
            </a:r>
            <a:endParaRPr lang="en-US" sz="1650" dirty="0"/>
          </a:p>
        </p:txBody>
      </p:sp>
      <p:pic>
        <p:nvPicPr>
          <p:cNvPr id="34" name="Image 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704" y="3502819"/>
            <a:ext cx="76200" cy="76200"/>
          </a:xfrm>
          <a:prstGeom prst="rect">
            <a:avLst/>
          </a:prstGeom>
        </p:spPr>
      </p:pic>
      <p:sp>
        <p:nvSpPr>
          <p:cNvPr id="35" name="Text 21"/>
          <p:cNvSpPr txBox="1"/>
          <p:nvPr/>
        </p:nvSpPr>
        <p:spPr>
          <a:xfrm>
            <a:off x="4619625" y="34956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22"/>
          <p:cNvSpPr txBox="1"/>
          <p:nvPr/>
        </p:nvSpPr>
        <p:spPr>
          <a:xfrm>
            <a:off x="5197078" y="3775174"/>
            <a:ext cx="2736503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তোমরা সব পুরুষ</a:t>
            </a:r>
            <a:endParaRPr lang="en-US" sz="1650" dirty="0"/>
          </a:p>
        </p:txBody>
      </p:sp>
      <p:pic>
        <p:nvPicPr>
          <p:cNvPr id="37" name="Image 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704" y="3851374"/>
            <a:ext cx="76200" cy="76200"/>
          </a:xfrm>
          <a:prstGeom prst="rect">
            <a:avLst/>
          </a:prstGeom>
        </p:spPr>
      </p:pic>
      <p:sp>
        <p:nvSpPr>
          <p:cNvPr id="38" name="Text 23"/>
          <p:cNvSpPr txBox="1"/>
          <p:nvPr/>
        </p:nvSpPr>
        <p:spPr>
          <a:xfrm>
            <a:off x="4619625" y="38385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24"/>
          <p:cNvSpPr txBox="1"/>
          <p:nvPr/>
        </p:nvSpPr>
        <p:spPr>
          <a:xfrm>
            <a:off x="5230118" y="4123730"/>
            <a:ext cx="2703463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أنتِ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তুমি ১ মহিলা</a:t>
            </a:r>
            <a:endParaRPr lang="en-US" sz="1650" dirty="0"/>
          </a:p>
        </p:txBody>
      </p:sp>
      <p:pic>
        <p:nvPicPr>
          <p:cNvPr id="40" name="Image 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704" y="4199930"/>
            <a:ext cx="76200" cy="76200"/>
          </a:xfrm>
          <a:prstGeom prst="rect">
            <a:avLst/>
          </a:prstGeom>
        </p:spPr>
      </p:pic>
      <p:sp>
        <p:nvSpPr>
          <p:cNvPr id="41" name="Text 25"/>
          <p:cNvSpPr txBox="1"/>
          <p:nvPr/>
        </p:nvSpPr>
        <p:spPr>
          <a:xfrm>
            <a:off x="4619625" y="41910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26"/>
          <p:cNvSpPr txBox="1"/>
          <p:nvPr/>
        </p:nvSpPr>
        <p:spPr>
          <a:xfrm>
            <a:off x="5805339" y="4472285"/>
            <a:ext cx="2128242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أنتما مؤنث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তোমরা ২ মহিলা</a:t>
            </a:r>
            <a:endParaRPr lang="en-US" sz="1650" dirty="0"/>
          </a:p>
        </p:txBody>
      </p:sp>
      <p:pic>
        <p:nvPicPr>
          <p:cNvPr id="43" name="Image 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704" y="4548485"/>
            <a:ext cx="76200" cy="76200"/>
          </a:xfrm>
          <a:prstGeom prst="rect">
            <a:avLst/>
          </a:prstGeom>
        </p:spPr>
      </p:pic>
      <p:sp>
        <p:nvSpPr>
          <p:cNvPr id="44" name="Text 27"/>
          <p:cNvSpPr txBox="1"/>
          <p:nvPr/>
        </p:nvSpPr>
        <p:spPr>
          <a:xfrm>
            <a:off x="4619625" y="45434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28"/>
          <p:cNvSpPr txBox="1"/>
          <p:nvPr/>
        </p:nvSpPr>
        <p:spPr>
          <a:xfrm>
            <a:off x="5232202" y="4820841"/>
            <a:ext cx="2701379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أنتن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তোমরা সব মহিলা</a:t>
            </a:r>
            <a:endParaRPr lang="en-US" sz="1650" dirty="0"/>
          </a:p>
        </p:txBody>
      </p:sp>
      <p:pic>
        <p:nvPicPr>
          <p:cNvPr id="46" name="Image 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704" y="4897041"/>
            <a:ext cx="76200" cy="76200"/>
          </a:xfrm>
          <a:prstGeom prst="rect">
            <a:avLst/>
          </a:prstGeom>
        </p:spPr>
      </p:pic>
      <p:sp>
        <p:nvSpPr>
          <p:cNvPr id="47" name="Text 29"/>
          <p:cNvSpPr txBox="1"/>
          <p:nvPr/>
        </p:nvSpPr>
        <p:spPr>
          <a:xfrm>
            <a:off x="4619625" y="48863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8" name="Image 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4106" y="2389436"/>
            <a:ext cx="3334345" cy="3091458"/>
          </a:xfrm>
          <a:prstGeom prst="rect">
            <a:avLst/>
          </a:prstGeom>
        </p:spPr>
      </p:pic>
      <p:sp>
        <p:nvSpPr>
          <p:cNvPr id="49" name="Text 30"/>
          <p:cNvSpPr txBox="1"/>
          <p:nvPr/>
        </p:nvSpPr>
        <p:spPr>
          <a:xfrm>
            <a:off x="8524131" y="2637086"/>
            <a:ext cx="1075283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متكلم — ২টি</a:t>
            </a:r>
            <a:endParaRPr lang="en-US" sz="1650" dirty="0"/>
          </a:p>
        </p:txBody>
      </p:sp>
      <p:pic>
        <p:nvPicPr>
          <p:cNvPr id="50" name="Image 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0808" y="2618036"/>
            <a:ext cx="467618" cy="295275"/>
          </a:xfrm>
          <a:prstGeom prst="rect">
            <a:avLst/>
          </a:prstGeom>
        </p:spPr>
      </p:pic>
      <p:sp>
        <p:nvSpPr>
          <p:cNvPr id="51" name="Text 31"/>
          <p:cNvSpPr txBox="1"/>
          <p:nvPr/>
        </p:nvSpPr>
        <p:spPr>
          <a:xfrm>
            <a:off x="11105108" y="2684711"/>
            <a:ext cx="239018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বক্তা</a:t>
            </a:r>
            <a:endParaRPr lang="en-US" sz="1050" dirty="0"/>
          </a:p>
        </p:txBody>
      </p:sp>
      <p:sp>
        <p:nvSpPr>
          <p:cNvPr id="52" name="Text 32"/>
          <p:cNvSpPr txBox="1"/>
          <p:nvPr/>
        </p:nvSpPr>
        <p:spPr>
          <a:xfrm>
            <a:off x="8957518" y="3135213"/>
            <a:ext cx="2500908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spcBef>
                <a:spcPts val="450"/>
              </a:spcBef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أنا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আমি</a:t>
            </a:r>
            <a:endParaRPr lang="en-US" sz="1650" dirty="0"/>
          </a:p>
        </p:txBody>
      </p:sp>
      <p:pic>
        <p:nvPicPr>
          <p:cNvPr id="53" name="Image 1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4131" y="3211413"/>
            <a:ext cx="76200" cy="76200"/>
          </a:xfrm>
          <a:prstGeom prst="rect">
            <a:avLst/>
          </a:prstGeom>
        </p:spPr>
      </p:pic>
      <p:sp>
        <p:nvSpPr>
          <p:cNvPr id="54" name="Text 33"/>
          <p:cNvSpPr txBox="1"/>
          <p:nvPr/>
        </p:nvSpPr>
        <p:spPr>
          <a:xfrm>
            <a:off x="8515350" y="32004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34"/>
          <p:cNvSpPr txBox="1"/>
          <p:nvPr/>
        </p:nvSpPr>
        <p:spPr>
          <a:xfrm>
            <a:off x="9133731" y="3483769"/>
            <a:ext cx="2324695" cy="2504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نحن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আমরা</a:t>
            </a:r>
            <a:endParaRPr lang="en-US" sz="1650" dirty="0"/>
          </a:p>
        </p:txBody>
      </p:sp>
      <p:pic>
        <p:nvPicPr>
          <p:cNvPr id="56" name="Image 1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24131" y="3559969"/>
            <a:ext cx="76200" cy="76200"/>
          </a:xfrm>
          <a:prstGeom prst="rect">
            <a:avLst/>
          </a:prstGeom>
        </p:spPr>
      </p:pic>
      <p:sp>
        <p:nvSpPr>
          <p:cNvPr id="57" name="Text 35"/>
          <p:cNvSpPr txBox="1"/>
          <p:nvPr/>
        </p:nvSpPr>
        <p:spPr>
          <a:xfrm>
            <a:off x="8515350" y="35528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8" name="Image 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24131" y="3981896"/>
            <a:ext cx="2934295" cy="1279922"/>
          </a:xfrm>
          <a:prstGeom prst="rect">
            <a:avLst/>
          </a:prstGeom>
        </p:spPr>
      </p:pic>
      <p:sp>
        <p:nvSpPr>
          <p:cNvPr id="59" name="Text 36"/>
          <p:cNvSpPr txBox="1"/>
          <p:nvPr/>
        </p:nvSpPr>
        <p:spPr>
          <a:xfrm>
            <a:off x="8657481" y="4115246"/>
            <a:ext cx="2667446" cy="101322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95"/>
              </a:lnSpc>
              <a:spcBef>
                <a:spcPts val="1350"/>
              </a:spcBef>
              <a:buNone/>
            </a:pPr>
            <a:r>
              <a:rPr lang="en-US" sz="1425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মোট</a:t>
            </a:r>
            <a:endParaRPr lang="en-US" sz="1425" dirty="0"/>
          </a:p>
          <a:p>
            <a:pPr marL="0" indent="0" algn="ctr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১৪</a:t>
            </a:r>
            <a:endParaRPr lang="en-US" sz="1425" dirty="0"/>
          </a:p>
          <a:p>
            <a:pPr marL="0" indent="0" algn="ctr">
              <a:lnSpc>
                <a:spcPts val="1995"/>
              </a:lnSpc>
              <a:buNone/>
            </a:pPr>
            <a:r>
              <a:rPr lang="en-US" sz="1425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সিগাহ</a:t>
            </a:r>
            <a:endParaRPr lang="en-US" sz="14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2900"/>
            <a:ext cx="11277600" cy="39811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35"/>
              </a:lnSpc>
              <a:buNone/>
            </a:pPr>
            <a:r>
              <a:rPr lang="en-US" sz="2850" b="1" kern="0" spc="-57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فعل مضارع معروف — </a:t>
            </a:r>
            <a:r>
              <a:rPr lang="en-US" sz="2850" b="1" kern="0" spc="-57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</a:t>
            </a:r>
            <a:r>
              <a:rPr lang="en-US" sz="2850" b="1" kern="0" spc="-57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দিয়ে غائب ৬টি</a:t>
            </a:r>
            <a:endParaRPr lang="en-US" sz="28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02940"/>
            <a:ext cx="112776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ফন্ট সাইজ ২৮ • কালারফুল • সাহায্য করা অর্থে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02990"/>
            <a:ext cx="11277600" cy="54292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38175" y="1474440"/>
            <a:ext cx="13335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সিগাহ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025" y="1426815"/>
            <a:ext cx="2095500" cy="29527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181225" y="1455390"/>
            <a:ext cx="1942951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আরবি</a:t>
            </a:r>
            <a:endParaRPr lang="en-US" sz="1350" dirty="0"/>
          </a:p>
        </p:txBody>
      </p:sp>
      <p:sp>
        <p:nvSpPr>
          <p:cNvPr id="8" name="Text 4"/>
          <p:cNvSpPr txBox="1"/>
          <p:nvPr/>
        </p:nvSpPr>
        <p:spPr>
          <a:xfrm>
            <a:off x="4333875" y="1471613"/>
            <a:ext cx="7219950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অর্থ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941165"/>
            <a:ext cx="11277600" cy="6858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38175" y="2184053"/>
            <a:ext cx="13335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هو </a:t>
            </a:r>
            <a:endParaRPr lang="en-US" sz="13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343" y="2174528"/>
            <a:ext cx="585639" cy="238125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029593" y="2212628"/>
            <a:ext cx="395139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E3A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 পুরুষ</a:t>
            </a:r>
            <a:endParaRPr lang="en-US" sz="10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5025" y="2064990"/>
            <a:ext cx="2095500" cy="43815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2181225" y="2122140"/>
            <a:ext cx="1942951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</a:t>
            </a:r>
            <a:endParaRPr lang="en-US" sz="2100" dirty="0"/>
          </a:p>
        </p:txBody>
      </p:sp>
      <p:sp>
        <p:nvSpPr>
          <p:cNvPr id="15" name="Text 8"/>
          <p:cNvSpPr txBox="1"/>
          <p:nvPr/>
        </p:nvSpPr>
        <p:spPr>
          <a:xfrm>
            <a:off x="4333875" y="2158305"/>
            <a:ext cx="721995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সে ১ পুরুষ সাহায্য করছে / করবে</a:t>
            </a:r>
            <a:endParaRPr lang="en-US" sz="165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722215"/>
            <a:ext cx="11277600" cy="68580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638175" y="2965103"/>
            <a:ext cx="13335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مذكر</a:t>
            </a:r>
            <a:endParaRPr lang="en-US" sz="13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5025" y="2846040"/>
            <a:ext cx="2095500" cy="43815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2181225" y="2903190"/>
            <a:ext cx="194310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يَنْصُرَانِ</a:t>
            </a:r>
            <a:endParaRPr lang="en-US" sz="2100" dirty="0"/>
          </a:p>
        </p:txBody>
      </p:sp>
      <p:sp>
        <p:nvSpPr>
          <p:cNvPr id="20" name="Text 11"/>
          <p:cNvSpPr txBox="1"/>
          <p:nvPr/>
        </p:nvSpPr>
        <p:spPr>
          <a:xfrm>
            <a:off x="4333875" y="2939355"/>
            <a:ext cx="721995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২ পুরুষ সাহায্য করছে / করবে </a:t>
            </a: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انِ = ২ জন</a:t>
            </a:r>
            <a:endParaRPr lang="en-US" sz="1650" dirty="0"/>
          </a:p>
        </p:txBody>
      </p:sp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3503265"/>
            <a:ext cx="11277600" cy="68580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638175" y="3746153"/>
            <a:ext cx="13335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 </a:t>
            </a:r>
            <a:endParaRPr lang="en-US" sz="1350" dirty="0"/>
          </a:p>
        </p:txBody>
      </p:sp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821" y="3736628"/>
            <a:ext cx="666452" cy="238125"/>
          </a:xfrm>
          <a:prstGeom prst="rect">
            <a:avLst/>
          </a:prstGeom>
        </p:spPr>
      </p:pic>
      <p:sp>
        <p:nvSpPr>
          <p:cNvPr id="24" name="Text 13"/>
          <p:cNvSpPr txBox="1"/>
          <p:nvPr/>
        </p:nvSpPr>
        <p:spPr>
          <a:xfrm>
            <a:off x="1045071" y="3774728"/>
            <a:ext cx="47595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A4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বহু পুরুষ</a:t>
            </a:r>
            <a:endParaRPr lang="en-US" sz="1050" dirty="0"/>
          </a:p>
        </p:txBody>
      </p:sp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5025" y="3627090"/>
            <a:ext cx="2095500" cy="43815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2181225" y="3684240"/>
            <a:ext cx="194310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يَنْصُرُوْنَ</a:t>
            </a:r>
            <a:endParaRPr lang="en-US" sz="2100" dirty="0"/>
          </a:p>
        </p:txBody>
      </p:sp>
      <p:sp>
        <p:nvSpPr>
          <p:cNvPr id="27" name="Text 15"/>
          <p:cNvSpPr txBox="1"/>
          <p:nvPr/>
        </p:nvSpPr>
        <p:spPr>
          <a:xfrm>
            <a:off x="4333875" y="3720405"/>
            <a:ext cx="721995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সব পুরুষ সাহায্য করছে / করবে </a:t>
            </a: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ونَ</a:t>
            </a:r>
            <a:endParaRPr lang="en-US" sz="1650" dirty="0"/>
          </a:p>
        </p:txBody>
      </p:sp>
      <p:pic>
        <p:nvPicPr>
          <p:cNvPr id="28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" y="4284315"/>
            <a:ext cx="11277600" cy="685800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638175" y="4527203"/>
            <a:ext cx="13335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هي </a:t>
            </a:r>
            <a:endParaRPr lang="en-US" sz="1350" dirty="0"/>
          </a:p>
        </p:txBody>
      </p:sp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9736" y="4517678"/>
            <a:ext cx="620762" cy="238125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1074986" y="4555778"/>
            <a:ext cx="43026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6B10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 মহিলা</a:t>
            </a:r>
            <a:endParaRPr lang="en-US" sz="1050" dirty="0"/>
          </a:p>
        </p:txBody>
      </p:sp>
      <p:pic>
        <p:nvPicPr>
          <p:cNvPr id="32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05025" y="4408140"/>
            <a:ext cx="2095500" cy="438150"/>
          </a:xfrm>
          <a:prstGeom prst="rect">
            <a:avLst/>
          </a:prstGeom>
        </p:spPr>
      </p:pic>
      <p:sp>
        <p:nvSpPr>
          <p:cNvPr id="33" name="Text 18"/>
          <p:cNvSpPr txBox="1"/>
          <p:nvPr/>
        </p:nvSpPr>
        <p:spPr>
          <a:xfrm>
            <a:off x="2181225" y="4465290"/>
            <a:ext cx="1942951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تَنْصُرُ</a:t>
            </a:r>
            <a:endParaRPr lang="en-US" sz="2100" dirty="0"/>
          </a:p>
        </p:txBody>
      </p:sp>
      <p:sp>
        <p:nvSpPr>
          <p:cNvPr id="34" name="Text 19"/>
          <p:cNvSpPr txBox="1"/>
          <p:nvPr/>
        </p:nvSpPr>
        <p:spPr>
          <a:xfrm>
            <a:off x="4333875" y="4501455"/>
            <a:ext cx="721995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সে ১ মহিলা সাহায্য করছে / করবে </a:t>
            </a:r>
            <a:r>
              <a:rPr lang="en-US" sz="1350" b="1" dirty="0">
                <a:solidFill>
                  <a:srgbClr val="FF8A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تـ = مؤنث</a:t>
            </a:r>
            <a:endParaRPr lang="en-US" sz="1650" dirty="0"/>
          </a:p>
        </p:txBody>
      </p:sp>
      <p:pic>
        <p:nvPicPr>
          <p:cNvPr id="35" name="Image 1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065365"/>
            <a:ext cx="11277600" cy="685800"/>
          </a:xfrm>
          <a:prstGeom prst="rect">
            <a:avLst/>
          </a:prstGeom>
        </p:spPr>
      </p:pic>
      <p:sp>
        <p:nvSpPr>
          <p:cNvPr id="36" name="Text 20"/>
          <p:cNvSpPr txBox="1"/>
          <p:nvPr/>
        </p:nvSpPr>
        <p:spPr>
          <a:xfrm>
            <a:off x="638175" y="5308253"/>
            <a:ext cx="13335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مؤنث</a:t>
            </a:r>
            <a:endParaRPr lang="en-US" sz="1350" dirty="0"/>
          </a:p>
        </p:txBody>
      </p:sp>
      <p:pic>
        <p:nvPicPr>
          <p:cNvPr id="37" name="Image 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5025" y="5189190"/>
            <a:ext cx="2095500" cy="438150"/>
          </a:xfrm>
          <a:prstGeom prst="rect">
            <a:avLst/>
          </a:prstGeom>
        </p:spPr>
      </p:pic>
      <p:sp>
        <p:nvSpPr>
          <p:cNvPr id="38" name="Text 21"/>
          <p:cNvSpPr txBox="1"/>
          <p:nvPr/>
        </p:nvSpPr>
        <p:spPr>
          <a:xfrm>
            <a:off x="2181225" y="5246340"/>
            <a:ext cx="194310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تَنْصُرَانِ</a:t>
            </a:r>
            <a:endParaRPr lang="en-US" sz="2100" dirty="0"/>
          </a:p>
        </p:txBody>
      </p:sp>
      <p:sp>
        <p:nvSpPr>
          <p:cNvPr id="39" name="Text 22"/>
          <p:cNvSpPr txBox="1"/>
          <p:nvPr/>
        </p:nvSpPr>
        <p:spPr>
          <a:xfrm>
            <a:off x="4333875" y="5282505"/>
            <a:ext cx="721995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২ মহিলা সাহায্য করছে / করবে</a:t>
            </a:r>
            <a:endParaRPr lang="en-US" sz="1650" dirty="0"/>
          </a:p>
        </p:txBody>
      </p:sp>
      <p:pic>
        <p:nvPicPr>
          <p:cNvPr id="40" name="Image 1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846415"/>
            <a:ext cx="11277600" cy="685800"/>
          </a:xfrm>
          <a:prstGeom prst="rect">
            <a:avLst/>
          </a:prstGeom>
        </p:spPr>
      </p:pic>
      <p:sp>
        <p:nvSpPr>
          <p:cNvPr id="41" name="Text 23"/>
          <p:cNvSpPr txBox="1"/>
          <p:nvPr/>
        </p:nvSpPr>
        <p:spPr>
          <a:xfrm>
            <a:off x="638175" y="6089303"/>
            <a:ext cx="13335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هن </a:t>
            </a:r>
            <a:endParaRPr lang="en-US" sz="1350" dirty="0"/>
          </a:p>
        </p:txBody>
      </p:sp>
      <p:pic>
        <p:nvPicPr>
          <p:cNvPr id="42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8694" y="6079778"/>
            <a:ext cx="701576" cy="238125"/>
          </a:xfrm>
          <a:prstGeom prst="rect">
            <a:avLst/>
          </a:prstGeom>
        </p:spPr>
      </p:pic>
      <p:sp>
        <p:nvSpPr>
          <p:cNvPr id="43" name="Text 24"/>
          <p:cNvSpPr txBox="1"/>
          <p:nvPr/>
        </p:nvSpPr>
        <p:spPr>
          <a:xfrm>
            <a:off x="1073944" y="6117878"/>
            <a:ext cx="511076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A4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মহিলা বহু</a:t>
            </a:r>
            <a:endParaRPr lang="en-US" sz="1050" dirty="0"/>
          </a:p>
        </p:txBody>
      </p:sp>
      <p:pic>
        <p:nvPicPr>
          <p:cNvPr id="44" name="Image 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5025" y="5970240"/>
            <a:ext cx="2095500" cy="438150"/>
          </a:xfrm>
          <a:prstGeom prst="rect">
            <a:avLst/>
          </a:prstGeom>
        </p:spPr>
      </p:pic>
      <p:sp>
        <p:nvSpPr>
          <p:cNvPr id="45" name="Text 25"/>
          <p:cNvSpPr txBox="1"/>
          <p:nvPr/>
        </p:nvSpPr>
        <p:spPr>
          <a:xfrm>
            <a:off x="2181225" y="6027390"/>
            <a:ext cx="1942951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يَنْصُرْنَ</a:t>
            </a:r>
            <a:endParaRPr lang="en-US" sz="2100" dirty="0"/>
          </a:p>
        </p:txBody>
      </p:sp>
      <p:sp>
        <p:nvSpPr>
          <p:cNvPr id="46" name="Text 26"/>
          <p:cNvSpPr txBox="1"/>
          <p:nvPr/>
        </p:nvSpPr>
        <p:spPr>
          <a:xfrm>
            <a:off x="4333875" y="6063555"/>
            <a:ext cx="721995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সব মহিলা সাহায্য করছে / করবে </a:t>
            </a:r>
            <a:r>
              <a:rPr lang="en-US" sz="1350" b="1" dirty="0">
                <a:solidFill>
                  <a:srgbClr val="E5AA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نَ = نون نسوة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81000"/>
            <a:ext cx="11201251" cy="4399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150" b="1" kern="0" spc="-63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فعل مضارع معروف — </a:t>
            </a:r>
            <a:r>
              <a:rPr lang="en-US" sz="3150" b="1" kern="0" spc="-63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حاضر ও متكلم ৮টি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768525"/>
            <a:ext cx="4155132" cy="3333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38175" y="1854250"/>
            <a:ext cx="386938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تـ = حاضر • أَ = أنا • نَ = نحن</a:t>
            </a:r>
            <a:endParaRPr lang="en-US" sz="10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2235250"/>
            <a:ext cx="4155132" cy="105995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57225" y="2378125"/>
            <a:ext cx="3831282" cy="28277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تَنْصُرُ = তুমি / সে (মহিলা)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657225" y="2698998"/>
            <a:ext cx="3831282" cy="45333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85"/>
              </a:lnSpc>
              <a:spcBef>
                <a:spcPts val="300"/>
              </a:spcBef>
              <a:buNone/>
            </a:pPr>
            <a:r>
              <a:rPr lang="en-US" sz="1275" dirty="0">
                <a:solidFill>
                  <a:srgbClr val="E7EBF1">
                    <a:alpha val="66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শেষ না দেখে شروع দেখলে হয় غائبة مؤنث, শেষ দেখলে حاضر</a:t>
            </a:r>
            <a:endParaRPr lang="en-US" sz="1275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3428554"/>
            <a:ext cx="4155132" cy="1059954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57225" y="3571429"/>
            <a:ext cx="3831282" cy="28277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b="1" dirty="0">
                <a:solidFill>
                  <a:srgbClr val="3FB1B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চেনার ক্লু:</a:t>
            </a:r>
            <a:endParaRPr lang="en-US" sz="1650" dirty="0"/>
          </a:p>
        </p:txBody>
      </p:sp>
      <p:sp>
        <p:nvSpPr>
          <p:cNvPr id="10" name="Text 5"/>
          <p:cNvSpPr txBox="1"/>
          <p:nvPr/>
        </p:nvSpPr>
        <p:spPr>
          <a:xfrm>
            <a:off x="657225" y="3892302"/>
            <a:ext cx="3831282" cy="45333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85"/>
              </a:lnSpc>
              <a:spcBef>
                <a:spcPts val="300"/>
              </a:spcBef>
              <a:buNone/>
            </a:pPr>
            <a:r>
              <a:rPr lang="en-US" sz="975" b="1" dirty="0">
                <a:solidFill>
                  <a:srgbClr val="86EFAC"/>
                </a:solidFill>
                <a:highlight>
                  <a:srgbClr val="21C85E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انِ = ২ জন</a:t>
            </a:r>
            <a:r>
              <a:rPr lang="en-US" sz="1275" dirty="0">
                <a:solidFill>
                  <a:srgbClr val="E7EBF1">
                    <a:alpha val="66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• ونَ = বহু পুরুষ • ينَ = ১ মহিলা حاضر • نَ শেষে = বহু মহিলা</a:t>
            </a:r>
            <a:endParaRPr lang="en-US" sz="975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4621857"/>
            <a:ext cx="4155132" cy="1059954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57225" y="4764732"/>
            <a:ext cx="3831282" cy="28277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أَنْصُرُ vs نَنْصُرُ</a:t>
            </a:r>
            <a:endParaRPr lang="en-US" sz="1650" dirty="0"/>
          </a:p>
        </p:txBody>
      </p:sp>
      <p:sp>
        <p:nvSpPr>
          <p:cNvPr id="13" name="Text 7"/>
          <p:cNvSpPr txBox="1"/>
          <p:nvPr/>
        </p:nvSpPr>
        <p:spPr>
          <a:xfrm>
            <a:off x="657225" y="5085606"/>
            <a:ext cx="3831282" cy="45333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85"/>
              </a:lnSpc>
              <a:spcBef>
                <a:spcPts val="300"/>
              </a:spcBef>
              <a:buNone/>
            </a:pPr>
            <a:r>
              <a:rPr lang="en-US" sz="1275" dirty="0">
                <a:solidFill>
                  <a:srgbClr val="E7EBF1">
                    <a:alpha val="66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আমি সাহায্য করছি vs আমরা সাহায্য করছি — انيت মনে রাখো!</a:t>
            </a:r>
            <a:endParaRPr lang="en-US" sz="1275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132" y="973336"/>
            <a:ext cx="6779419" cy="5503664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6657" y="982861"/>
            <a:ext cx="6760369" cy="433388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5079057" y="1097161"/>
            <a:ext cx="104775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সিগাহ</a:t>
            </a:r>
            <a:endParaRPr lang="en-US" sz="1275" dirty="0"/>
          </a:p>
        </p:txBody>
      </p:sp>
      <p:sp>
        <p:nvSpPr>
          <p:cNvPr id="17" name="Text 9"/>
          <p:cNvSpPr txBox="1"/>
          <p:nvPr/>
        </p:nvSpPr>
        <p:spPr>
          <a:xfrm>
            <a:off x="6126807" y="1097161"/>
            <a:ext cx="152400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</a:t>
            </a:r>
            <a:endParaRPr lang="en-US" sz="1275" dirty="0"/>
          </a:p>
        </p:txBody>
      </p:sp>
      <p:sp>
        <p:nvSpPr>
          <p:cNvPr id="18" name="Text 10"/>
          <p:cNvSpPr txBox="1"/>
          <p:nvPr/>
        </p:nvSpPr>
        <p:spPr>
          <a:xfrm>
            <a:off x="7650807" y="1097161"/>
            <a:ext cx="3883819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অর্থ</a:t>
            </a:r>
            <a:endParaRPr lang="en-US" sz="1275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6657" y="1416248"/>
            <a:ext cx="6760369" cy="523875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5079057" y="1578173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أنتَ</a:t>
            </a:r>
            <a:endParaRPr lang="en-US" sz="1200" dirty="0"/>
          </a:p>
        </p:txBody>
      </p:sp>
      <p:sp>
        <p:nvSpPr>
          <p:cNvPr id="21" name="Text 12"/>
          <p:cNvSpPr txBox="1"/>
          <p:nvPr/>
        </p:nvSpPr>
        <p:spPr>
          <a:xfrm>
            <a:off x="6126807" y="1530548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تَنْصُرُ</a:t>
            </a:r>
            <a:endParaRPr lang="en-US" sz="1800" dirty="0"/>
          </a:p>
        </p:txBody>
      </p:sp>
      <p:sp>
        <p:nvSpPr>
          <p:cNvPr id="22" name="Text 13"/>
          <p:cNvSpPr txBox="1"/>
          <p:nvPr/>
        </p:nvSpPr>
        <p:spPr>
          <a:xfrm>
            <a:off x="7650807" y="1577727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১ পুরুষ সাহায্য করছ</a:t>
            </a:r>
            <a:endParaRPr lang="en-US" sz="1275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657" y="1940123"/>
            <a:ext cx="6760369" cy="523875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5079057" y="2102048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أنتما</a:t>
            </a:r>
            <a:endParaRPr lang="en-US" sz="1200" dirty="0"/>
          </a:p>
        </p:txBody>
      </p:sp>
      <p:sp>
        <p:nvSpPr>
          <p:cNvPr id="25" name="Text 15"/>
          <p:cNvSpPr txBox="1"/>
          <p:nvPr/>
        </p:nvSpPr>
        <p:spPr>
          <a:xfrm>
            <a:off x="6126807" y="2054423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تَنْصُرَانِ</a:t>
            </a:r>
            <a:endParaRPr lang="en-US" sz="1800" dirty="0"/>
          </a:p>
        </p:txBody>
      </p:sp>
      <p:sp>
        <p:nvSpPr>
          <p:cNvPr id="26" name="Text 16"/>
          <p:cNvSpPr txBox="1"/>
          <p:nvPr/>
        </p:nvSpPr>
        <p:spPr>
          <a:xfrm>
            <a:off x="7650807" y="2101602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২ পুরুষ সাহায্য করছ</a:t>
            </a:r>
            <a:endParaRPr lang="en-US" sz="1275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6657" y="2463998"/>
            <a:ext cx="6760369" cy="523875"/>
          </a:xfrm>
          <a:prstGeom prst="rect">
            <a:avLst/>
          </a:prstGeom>
        </p:spPr>
      </p:pic>
      <p:sp>
        <p:nvSpPr>
          <p:cNvPr id="28" name="Text 17"/>
          <p:cNvSpPr txBox="1"/>
          <p:nvPr/>
        </p:nvSpPr>
        <p:spPr>
          <a:xfrm>
            <a:off x="5079057" y="2625923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</a:t>
            </a:r>
            <a:endParaRPr lang="en-US" sz="1200" dirty="0"/>
          </a:p>
        </p:txBody>
      </p:sp>
      <p:sp>
        <p:nvSpPr>
          <p:cNvPr id="29" name="Text 18"/>
          <p:cNvSpPr txBox="1"/>
          <p:nvPr/>
        </p:nvSpPr>
        <p:spPr>
          <a:xfrm>
            <a:off x="6126807" y="2578298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تَنْصُرُوْنَ</a:t>
            </a:r>
            <a:endParaRPr lang="en-US" sz="1800" dirty="0"/>
          </a:p>
        </p:txBody>
      </p:sp>
      <p:sp>
        <p:nvSpPr>
          <p:cNvPr id="30" name="Text 19"/>
          <p:cNvSpPr txBox="1"/>
          <p:nvPr/>
        </p:nvSpPr>
        <p:spPr>
          <a:xfrm>
            <a:off x="7650807" y="2625477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সব পুরুষ সাহায্য করছ</a:t>
            </a:r>
            <a:endParaRPr lang="en-US" sz="1275" dirty="0"/>
          </a:p>
        </p:txBody>
      </p:sp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657" y="2987873"/>
            <a:ext cx="6760369" cy="523875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5079057" y="3149798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أنتِ</a:t>
            </a:r>
            <a:endParaRPr lang="en-US" sz="1200" dirty="0"/>
          </a:p>
        </p:txBody>
      </p:sp>
      <p:sp>
        <p:nvSpPr>
          <p:cNvPr id="33" name="Text 21"/>
          <p:cNvSpPr txBox="1"/>
          <p:nvPr/>
        </p:nvSpPr>
        <p:spPr>
          <a:xfrm>
            <a:off x="6126807" y="3102173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تَنْصُرِيْنَ</a:t>
            </a:r>
            <a:endParaRPr lang="en-US" sz="1800" dirty="0"/>
          </a:p>
        </p:txBody>
      </p:sp>
      <p:sp>
        <p:nvSpPr>
          <p:cNvPr id="34" name="Text 22"/>
          <p:cNvSpPr txBox="1"/>
          <p:nvPr/>
        </p:nvSpPr>
        <p:spPr>
          <a:xfrm>
            <a:off x="7650807" y="3149352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১ মহিলা সাহায্য করছ</a:t>
            </a:r>
            <a:endParaRPr lang="en-US" sz="1275" dirty="0"/>
          </a:p>
        </p:txBody>
      </p:sp>
      <p:pic>
        <p:nvPicPr>
          <p:cNvPr id="35" name="Image 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6657" y="3511748"/>
            <a:ext cx="6760369" cy="523875"/>
          </a:xfrm>
          <a:prstGeom prst="rect">
            <a:avLst/>
          </a:prstGeom>
        </p:spPr>
      </p:pic>
      <p:sp>
        <p:nvSpPr>
          <p:cNvPr id="36" name="Text 23"/>
          <p:cNvSpPr txBox="1"/>
          <p:nvPr/>
        </p:nvSpPr>
        <p:spPr>
          <a:xfrm>
            <a:off x="5079057" y="3673673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أنتما مؤنث</a:t>
            </a:r>
            <a:endParaRPr lang="en-US" sz="1200" dirty="0"/>
          </a:p>
        </p:txBody>
      </p:sp>
      <p:sp>
        <p:nvSpPr>
          <p:cNvPr id="37" name="Text 24"/>
          <p:cNvSpPr txBox="1"/>
          <p:nvPr/>
        </p:nvSpPr>
        <p:spPr>
          <a:xfrm>
            <a:off x="6126807" y="3626048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تَنْصُرَانِ</a:t>
            </a:r>
            <a:endParaRPr lang="en-US" sz="1800" dirty="0"/>
          </a:p>
        </p:txBody>
      </p:sp>
      <p:sp>
        <p:nvSpPr>
          <p:cNvPr id="38" name="Text 25"/>
          <p:cNvSpPr txBox="1"/>
          <p:nvPr/>
        </p:nvSpPr>
        <p:spPr>
          <a:xfrm>
            <a:off x="7650807" y="3673227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২ মহিলা সাহায্য করছ</a:t>
            </a:r>
            <a:endParaRPr lang="en-US" sz="1275" dirty="0"/>
          </a:p>
        </p:txBody>
      </p:sp>
      <p:pic>
        <p:nvPicPr>
          <p:cNvPr id="39" name="Image 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657" y="4035623"/>
            <a:ext cx="6760369" cy="523875"/>
          </a:xfrm>
          <a:prstGeom prst="rect">
            <a:avLst/>
          </a:prstGeom>
        </p:spPr>
      </p:pic>
      <p:sp>
        <p:nvSpPr>
          <p:cNvPr id="40" name="Text 26"/>
          <p:cNvSpPr txBox="1"/>
          <p:nvPr/>
        </p:nvSpPr>
        <p:spPr>
          <a:xfrm>
            <a:off x="5079057" y="4197548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أنتن</a:t>
            </a:r>
            <a:endParaRPr lang="en-US" sz="1200" dirty="0"/>
          </a:p>
        </p:txBody>
      </p:sp>
      <p:sp>
        <p:nvSpPr>
          <p:cNvPr id="41" name="Text 27"/>
          <p:cNvSpPr txBox="1"/>
          <p:nvPr/>
        </p:nvSpPr>
        <p:spPr>
          <a:xfrm>
            <a:off x="6126807" y="4149923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تَنْصُرْنَ</a:t>
            </a:r>
            <a:endParaRPr lang="en-US" sz="1800" dirty="0"/>
          </a:p>
        </p:txBody>
      </p:sp>
      <p:sp>
        <p:nvSpPr>
          <p:cNvPr id="42" name="Text 28"/>
          <p:cNvSpPr txBox="1"/>
          <p:nvPr/>
        </p:nvSpPr>
        <p:spPr>
          <a:xfrm>
            <a:off x="7650807" y="4197102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সব মহিলা সাহায্য করছ</a:t>
            </a:r>
            <a:endParaRPr lang="en-US" sz="1275" dirty="0"/>
          </a:p>
        </p:txBody>
      </p:sp>
      <p:pic>
        <p:nvPicPr>
          <p:cNvPr id="43" name="Image 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6657" y="4559498"/>
            <a:ext cx="6760369" cy="523875"/>
          </a:xfrm>
          <a:prstGeom prst="rect">
            <a:avLst/>
          </a:prstGeom>
        </p:spPr>
      </p:pic>
      <p:sp>
        <p:nvSpPr>
          <p:cNvPr id="44" name="Text 29"/>
          <p:cNvSpPr txBox="1"/>
          <p:nvPr/>
        </p:nvSpPr>
        <p:spPr>
          <a:xfrm>
            <a:off x="5079057" y="4721423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أنا</a:t>
            </a:r>
            <a:endParaRPr lang="en-US" sz="1200" dirty="0"/>
          </a:p>
        </p:txBody>
      </p:sp>
      <p:sp>
        <p:nvSpPr>
          <p:cNvPr id="45" name="Text 30"/>
          <p:cNvSpPr txBox="1"/>
          <p:nvPr/>
        </p:nvSpPr>
        <p:spPr>
          <a:xfrm>
            <a:off x="6126807" y="4673798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أَنْصُرُ</a:t>
            </a:r>
            <a:endParaRPr lang="en-US" sz="1800" dirty="0"/>
          </a:p>
        </p:txBody>
      </p:sp>
      <p:sp>
        <p:nvSpPr>
          <p:cNvPr id="46" name="Text 31"/>
          <p:cNvSpPr txBox="1"/>
          <p:nvPr/>
        </p:nvSpPr>
        <p:spPr>
          <a:xfrm>
            <a:off x="7650807" y="4720977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আমি সাহায্য করছি/করব</a:t>
            </a:r>
            <a:endParaRPr lang="en-US" sz="1275" dirty="0"/>
          </a:p>
        </p:txBody>
      </p:sp>
      <p:sp>
        <p:nvSpPr>
          <p:cNvPr id="47" name="Text 32"/>
          <p:cNvSpPr txBox="1"/>
          <p:nvPr/>
        </p:nvSpPr>
        <p:spPr>
          <a:xfrm>
            <a:off x="5079057" y="5245298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نحن</a:t>
            </a:r>
            <a:endParaRPr lang="en-US" sz="1200" dirty="0"/>
          </a:p>
        </p:txBody>
      </p:sp>
      <p:sp>
        <p:nvSpPr>
          <p:cNvPr id="48" name="Text 33"/>
          <p:cNvSpPr txBox="1"/>
          <p:nvPr/>
        </p:nvSpPr>
        <p:spPr>
          <a:xfrm>
            <a:off x="6126807" y="5197673"/>
            <a:ext cx="15240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نَنْصُرُ</a:t>
            </a:r>
            <a:endParaRPr lang="en-US" sz="1800" dirty="0"/>
          </a:p>
        </p:txBody>
      </p:sp>
      <p:sp>
        <p:nvSpPr>
          <p:cNvPr id="49" name="Text 34"/>
          <p:cNvSpPr txBox="1"/>
          <p:nvPr/>
        </p:nvSpPr>
        <p:spPr>
          <a:xfrm>
            <a:off x="7650807" y="5244852"/>
            <a:ext cx="3883819" cy="2009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আমরা সাহায্য করছি/করব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127224"/>
            <a:ext cx="11125200" cy="46002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22"/>
              </a:lnSpc>
              <a:buNone/>
            </a:pPr>
            <a:r>
              <a:rPr lang="en-US" sz="3150" b="1" kern="0" spc="-63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فعل مضارع مجهول — </a:t>
            </a:r>
            <a:r>
              <a:rPr lang="en-US" sz="3150" b="1" kern="0" spc="-63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يُنْصَرُ</a:t>
            </a:r>
            <a:r>
              <a:rPr lang="en-US" sz="3150" b="1" kern="0" spc="-63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দিয়ে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58702"/>
            <a:ext cx="6537871" cy="3971925"/>
          </a:xfrm>
          <a:prstGeom prst="rect">
            <a:avLst/>
          </a:prstGeom>
        </p:spPr>
      </p:pic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5325" y="1905000"/>
          <a:ext cx="6214021" cy="3686172"/>
        </p:xfrm>
        <a:graphic>
          <a:graphicData uri="http://schemas.openxmlformats.org/drawingml/2006/table">
            <a:tbl>
              <a:tblPr/>
              <a:tblGrid>
                <a:gridCol w="749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8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659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575"/>
                        </a:lnSpc>
                        <a:buNone/>
                      </a:pPr>
                      <a:r>
                        <a:rPr lang="en-US" sz="1050" b="1" kern="0" spc="38" dirty="0">
                          <a:solidFill>
                            <a:srgbClr val="3FB1B8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সিগাহ</a:t>
                      </a:r>
                      <a:endParaRPr lang="en-US" sz="1200" dirty="0"/>
                    </a:p>
                  </a:txBody>
                  <a:tcPr marL="95250" marR="95250" marT="0" marB="571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575"/>
                        </a:lnSpc>
                        <a:buNone/>
                      </a:pPr>
                      <a:r>
                        <a:rPr lang="en-US" sz="1050" b="1" kern="0" spc="38" dirty="0">
                          <a:solidFill>
                            <a:srgbClr val="3FB1B8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আরবি</a:t>
                      </a:r>
                      <a:endParaRPr lang="en-US" sz="1200" dirty="0"/>
                    </a:p>
                  </a:txBody>
                  <a:tcPr marL="95250" marR="95250" marT="0" marB="571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575"/>
                        </a:lnSpc>
                        <a:buNone/>
                      </a:pPr>
                      <a:r>
                        <a:rPr lang="en-US" sz="1050" b="1" kern="0" spc="38" dirty="0">
                          <a:solidFill>
                            <a:srgbClr val="3FB1B8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বাংলা অর্থ</a:t>
                      </a:r>
                      <a:endParaRPr lang="en-US" sz="1200" dirty="0"/>
                    </a:p>
                  </a:txBody>
                  <a:tcPr marL="95250" marR="95250" marT="0" marB="571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59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E7ECF2">
                              <a:alpha val="70000"/>
                            </a:srgbClr>
                          </a:solidFill>
                          <a:highlight>
                            <a:srgbClr val="142733"/>
                          </a:highlight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هو</a:t>
                      </a:r>
                      <a:endParaRPr lang="en-US" sz="1200" dirty="0"/>
                    </a:p>
                  </a:txBody>
                  <a:tcPr marL="114300" marR="114300" marT="95250" marB="95250">
                    <a:lnL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5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668FC5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يُنْصَرُ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95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E7ECF2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তাকে (১ পুরুষ) সাহায্য করা হচ্ছে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59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E7ECF2">
                              <a:alpha val="70000"/>
                            </a:srgbClr>
                          </a:solidFill>
                          <a:highlight>
                            <a:srgbClr val="142733"/>
                          </a:highlight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هم</a:t>
                      </a:r>
                      <a:endParaRPr lang="en-US" sz="1200" dirty="0"/>
                    </a:p>
                  </a:txBody>
                  <a:tcPr marL="114300" marR="114300" marT="95250" marB="95250">
                    <a:lnL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5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668FC5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يُنْصَرُوْنَ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95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E7ECF2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তাদেরকে সাহায্য করা হচ্ছে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59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E7ECF2">
                              <a:alpha val="70000"/>
                            </a:srgbClr>
                          </a:solidFill>
                          <a:highlight>
                            <a:srgbClr val="142733"/>
                          </a:highlight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هي</a:t>
                      </a:r>
                      <a:endParaRPr lang="en-US" sz="1200" dirty="0"/>
                    </a:p>
                  </a:txBody>
                  <a:tcPr marL="114300" marR="114300" marT="95250" marB="95250">
                    <a:lnL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5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668FC5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تُنْصَرُ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95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E7ECF2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তাকে (১ মহিলা) সাহায্য করা হচ্ছে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59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E7ECF2">
                              <a:alpha val="70000"/>
                            </a:srgbClr>
                          </a:solidFill>
                          <a:highlight>
                            <a:srgbClr val="142733"/>
                          </a:highlight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هن</a:t>
                      </a:r>
                      <a:endParaRPr lang="en-US" sz="1200" dirty="0"/>
                    </a:p>
                  </a:txBody>
                  <a:tcPr marL="114300" marR="114300" marT="95250" marB="95250">
                    <a:lnL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5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668FC5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يُنْصَرْنَ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95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E7ECF2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তাদের (সব মহিলা) সাহায্য করা হচ্ছে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59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E7ECF2">
                              <a:alpha val="70000"/>
                            </a:srgbClr>
                          </a:solidFill>
                          <a:highlight>
                            <a:srgbClr val="142733"/>
                          </a:highlight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أنا</a:t>
                      </a:r>
                      <a:endParaRPr lang="en-US" sz="1200" dirty="0"/>
                    </a:p>
                  </a:txBody>
                  <a:tcPr marL="114300" marR="114300" marT="95250" marB="95250">
                    <a:lnL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5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668FC5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أُنْصَرُ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95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E7ECF2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আমাকে সাহায্য করা হচ্ছে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596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E7ECF2">
                              <a:alpha val="70000"/>
                            </a:srgbClr>
                          </a:solidFill>
                          <a:highlight>
                            <a:srgbClr val="142733"/>
                          </a:highlight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نحن</a:t>
                      </a:r>
                      <a:endParaRPr lang="en-US" sz="1200" dirty="0"/>
                    </a:p>
                  </a:txBody>
                  <a:tcPr marL="114300" marR="114300" marT="95250" marB="95250">
                    <a:lnL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ts val="225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668FC5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نُنْصَرُ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95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E7ECF2"/>
                          </a:solidFill>
                          <a:highlight>
                            <a:srgbClr val="142733"/>
                          </a:highlight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আমাদেরকে সাহায্য করা হচ্ছে</a:t>
                      </a:r>
                      <a:endParaRPr lang="en-US" sz="1200" dirty="0"/>
                    </a:p>
                  </a:txBody>
                  <a:tcPr marL="114300" marR="114300" marT="95250" marB="95250">
                    <a:lnL w="0" cap="flat" cmpd="sng" algn="ctr">
                      <a:noFill/>
                    </a:lnL>
                    <a:lnR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7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871" y="1758702"/>
            <a:ext cx="4358729" cy="2198191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518946" y="1977777"/>
            <a:ext cx="3920579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750"/>
              </a:spcAft>
              <a:buNone/>
            </a:pPr>
            <a:r>
              <a:rPr lang="en-US" sz="1050" b="1" kern="0" spc="4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مجهول বানানোর নিয়ম</a:t>
            </a:r>
            <a:endParaRPr lang="en-US" sz="1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7614" y="2273052"/>
            <a:ext cx="914846" cy="609600"/>
          </a:xfrm>
          <a:prstGeom prst="rect">
            <a:avLst/>
          </a:prstGeom>
        </p:spPr>
      </p:pic>
      <p:sp>
        <p:nvSpPr>
          <p:cNvPr id="4" name="Text 2"/>
          <p:cNvSpPr txBox="1"/>
          <p:nvPr/>
        </p:nvSpPr>
        <p:spPr>
          <a:xfrm>
            <a:off x="8469064" y="2349252"/>
            <a:ext cx="571946" cy="457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7ECF2"/>
                </a:solidFill>
                <a:highlight>
                  <a:srgbClr val="E6F2F2"/>
                </a:highlight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يَنْصُرُ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9345811" y="2415927"/>
            <a:ext cx="26670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2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5861" y="2273052"/>
            <a:ext cx="914846" cy="609600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9917311" y="2349252"/>
            <a:ext cx="571946" cy="457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highlight>
                  <a:srgbClr val="668FC5"/>
                </a:highlight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يُنْصَرُ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518946" y="3006477"/>
            <a:ext cx="3920579" cy="75039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 → يُ</a:t>
            </a:r>
            <a:r>
              <a:rPr lang="en-US" sz="1425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(যবর → পেশ)</a:t>
            </a:r>
            <a:endParaRPr lang="en-US" sz="1425" dirty="0"/>
          </a:p>
          <a:p>
            <a:pPr marL="0" indent="0" algn="l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صُ → صَ</a:t>
            </a:r>
            <a:r>
              <a:rPr lang="en-US" sz="1425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(পেশ → যবর)</a:t>
            </a:r>
            <a:endParaRPr lang="en-US" sz="1425" dirty="0"/>
          </a:p>
          <a:p>
            <a:pPr marL="0" indent="0" algn="l">
              <a:lnSpc>
                <a:spcPts val="1995"/>
              </a:lnSpc>
              <a:buNone/>
            </a:pPr>
            <a:r>
              <a:rPr lang="en-US" sz="1425" dirty="0">
                <a:solidFill>
                  <a:srgbClr val="E7ECF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প্রথম অক্ষরে ضمة, মাঝে فتح</a:t>
            </a:r>
            <a:endParaRPr lang="en-US" sz="142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9871" y="4090243"/>
            <a:ext cx="4358729" cy="784622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7480846" y="4252168"/>
            <a:ext cx="3996779" cy="47982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</a:t>
            </a: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ট্রিক:</a:t>
            </a:r>
            <a:r>
              <a:rPr lang="en-US" sz="1350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معروف এ কর্তা আছে, مجهول এ কর্তা অজানা তাই কর্ম থাকে — বাংলা ক্রিয়ায় “হচ্ছে” শেষে। 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5275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30"/>
              </a:lnSpc>
              <a:buNone/>
            </a:pPr>
            <a:r>
              <a:rPr lang="en-US" sz="3300" b="1" kern="0" spc="-6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সিগাহ ধরার </a:t>
            </a:r>
            <a:r>
              <a:rPr lang="en-US" sz="3300" b="1" kern="0" spc="-66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৪টি জাদুর সূত্র</a:t>
            </a:r>
            <a:r>
              <a:rPr lang="en-US" sz="3300" b="1" kern="0" spc="-6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— </a:t>
            </a:r>
            <a:r>
              <a:rPr lang="en-US" sz="3300" b="1" kern="0" spc="-66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مضارع</a:t>
            </a:r>
            <a:r>
              <a:rPr lang="en-US" sz="3300" b="1" kern="0" spc="-6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চেনার উপায়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118146"/>
            <a:ext cx="5476875" cy="257457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2925" y="1127671"/>
            <a:ext cx="47625" cy="255552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5" name="Text 2"/>
          <p:cNvSpPr txBox="1"/>
          <p:nvPr/>
        </p:nvSpPr>
        <p:spPr>
          <a:xfrm>
            <a:off x="752475" y="1637705"/>
            <a:ext cx="5038725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050" b="1" kern="0" spc="7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সূত্র ১ — শুরু দেখো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52475" y="1904405"/>
            <a:ext cx="50387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750"/>
              </a:spcAft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প্রথম হরফ = কে কথা বলছে?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" y="2313980"/>
            <a:ext cx="1201192" cy="3961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914400" y="2371130"/>
            <a:ext cx="972592" cy="3009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يـ</a:t>
            </a:r>
            <a:r>
              <a:rPr lang="en-US" sz="1200" b="1" dirty="0">
                <a:solidFill>
                  <a:srgbClr val="0B3D20"/>
                </a:solidFill>
                <a:highlight>
                  <a:srgbClr val="D6F0DD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= غائب - সে</a:t>
            </a:r>
            <a:endParaRPr lang="en-US" sz="1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2970" y="2313980"/>
            <a:ext cx="1451074" cy="39618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2226320" y="2371130"/>
            <a:ext cx="1222474" cy="3009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تـ</a:t>
            </a:r>
            <a:r>
              <a:rPr lang="en-US" sz="1200" b="1" dirty="0">
                <a:solidFill>
                  <a:srgbClr val="6B1030"/>
                </a:solidFill>
                <a:highlight>
                  <a:srgbClr val="FFD6E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= حاضرة / مؤنث</a:t>
            </a:r>
            <a:endParaRPr lang="en-US" sz="18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4772" y="2313980"/>
            <a:ext cx="1072753" cy="39618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788122" y="2371130"/>
            <a:ext cx="844153" cy="3009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</a:t>
            </a:r>
            <a:r>
              <a:rPr lang="en-US" sz="1200" b="1" dirty="0">
                <a:solidFill>
                  <a:srgbClr val="1A2450"/>
                </a:solidFill>
                <a:highlight>
                  <a:srgbClr val="DDE3FF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= أنا - আমি</a:t>
            </a:r>
            <a:endParaRPr lang="en-US" sz="18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2767310"/>
            <a:ext cx="1394668" cy="39618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914400" y="2824460"/>
            <a:ext cx="1166068" cy="3009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</a:t>
            </a:r>
            <a:r>
              <a:rPr lang="en-US" sz="1200" b="1" dirty="0">
                <a:solidFill>
                  <a:srgbClr val="5A4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نحن - আমরা</a:t>
            </a:r>
            <a:endParaRPr lang="en-US" sz="18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1725" y="1118146"/>
            <a:ext cx="5476875" cy="2574578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6191250" y="1127671"/>
            <a:ext cx="47625" cy="255552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17" name="Text 9"/>
          <p:cNvSpPr txBox="1"/>
          <p:nvPr/>
        </p:nvSpPr>
        <p:spPr>
          <a:xfrm>
            <a:off x="6400800" y="1771055"/>
            <a:ext cx="5038725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050" b="1" kern="0" spc="7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সূত্র ২ — শেষ দেখো</a:t>
            </a:r>
            <a:endParaRPr lang="en-US" sz="1050" dirty="0"/>
          </a:p>
        </p:txBody>
      </p:sp>
      <p:sp>
        <p:nvSpPr>
          <p:cNvPr id="18" name="Text 10"/>
          <p:cNvSpPr txBox="1"/>
          <p:nvPr/>
        </p:nvSpPr>
        <p:spPr>
          <a:xfrm>
            <a:off x="6400800" y="2037755"/>
            <a:ext cx="50387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750"/>
              </a:spcAft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শেষের চিহ্ন = সংখ্যা ও লিঙ্গ</a:t>
            </a:r>
            <a:endParaRPr lang="en-US" sz="1650" dirty="0"/>
          </a:p>
        </p:txBody>
      </p:sp>
      <p:sp>
        <p:nvSpPr>
          <p:cNvPr id="19" name="Text 11"/>
          <p:cNvSpPr txBox="1"/>
          <p:nvPr/>
        </p:nvSpPr>
        <p:spPr>
          <a:xfrm>
            <a:off x="6400800" y="2437805"/>
            <a:ext cx="5038725" cy="620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انِ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দুজন • </a:t>
            </a: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ونَ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বহু পুরুষ • </a:t>
            </a: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ينَ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১ মহিলা حاضر (أنتِ)</a:t>
            </a:r>
            <a:endParaRPr lang="en-US" sz="15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যেমন: </a:t>
            </a: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يَنْصُرَانِ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, </a:t>
            </a: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يَنْصُرُونَ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50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3864173"/>
            <a:ext cx="5476875" cy="2574727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542925" y="3873698"/>
            <a:ext cx="47625" cy="255567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22" name="Text 13"/>
          <p:cNvSpPr txBox="1"/>
          <p:nvPr/>
        </p:nvSpPr>
        <p:spPr>
          <a:xfrm>
            <a:off x="752475" y="4369594"/>
            <a:ext cx="5038725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050" b="1" kern="0" spc="7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সূত্র ৩ — نون النسوة</a:t>
            </a:r>
            <a:endParaRPr lang="en-US" sz="1050" dirty="0"/>
          </a:p>
        </p:txBody>
      </p:sp>
      <p:sp>
        <p:nvSpPr>
          <p:cNvPr id="23" name="Text 14"/>
          <p:cNvSpPr txBox="1"/>
          <p:nvPr/>
        </p:nvSpPr>
        <p:spPr>
          <a:xfrm>
            <a:off x="752475" y="4607719"/>
            <a:ext cx="5038725" cy="342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750"/>
              </a:spcAft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শেষে </a:t>
            </a:r>
            <a:r>
              <a:rPr lang="en-US" sz="165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نَ</a:t>
            </a: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বহু মহিলা</a:t>
            </a:r>
            <a:endParaRPr lang="en-US" sz="1650" dirty="0"/>
          </a:p>
        </p:txBody>
      </p:sp>
      <p:sp>
        <p:nvSpPr>
          <p:cNvPr id="24" name="Text 15"/>
          <p:cNvSpPr txBox="1"/>
          <p:nvPr/>
        </p:nvSpPr>
        <p:spPr>
          <a:xfrm>
            <a:off x="752475" y="5064919"/>
            <a:ext cx="5038725" cy="8876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يَنْصُرْنَ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هن — তারা সব মহিলা</a:t>
            </a:r>
            <a:endParaRPr lang="en-US" sz="15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تَنْصُرْنَ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أنتن — তোমরা সব মহিলা</a:t>
            </a:r>
            <a:endParaRPr lang="en-US" sz="15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মনে রাখো: শেষ نْ = جمع مؤنث </a:t>
            </a:r>
            <a:endParaRPr lang="en-US" sz="150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1725" y="3864173"/>
            <a:ext cx="5476875" cy="2574727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6191250" y="3873698"/>
            <a:ext cx="47625" cy="255567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27" name="Text 17"/>
          <p:cNvSpPr txBox="1"/>
          <p:nvPr/>
        </p:nvSpPr>
        <p:spPr>
          <a:xfrm>
            <a:off x="6400800" y="4383881"/>
            <a:ext cx="5038725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050" b="1" kern="0" spc="7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সূত্র ৪ — انيت</a:t>
            </a:r>
            <a:endParaRPr lang="en-US" sz="1050" dirty="0"/>
          </a:p>
        </p:txBody>
      </p:sp>
      <p:sp>
        <p:nvSpPr>
          <p:cNvPr id="28" name="Text 18"/>
          <p:cNvSpPr txBox="1"/>
          <p:nvPr/>
        </p:nvSpPr>
        <p:spPr>
          <a:xfrm>
            <a:off x="6400800" y="4650581"/>
            <a:ext cx="50387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750"/>
              </a:spcAft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مضارع এর আলামত</a:t>
            </a:r>
            <a:endParaRPr lang="en-US" sz="1650" dirty="0"/>
          </a:p>
        </p:txBody>
      </p:sp>
      <p:sp>
        <p:nvSpPr>
          <p:cNvPr id="29" name="Text 19"/>
          <p:cNvSpPr txBox="1"/>
          <p:nvPr/>
        </p:nvSpPr>
        <p:spPr>
          <a:xfrm>
            <a:off x="6400800" y="5031581"/>
            <a:ext cx="5038725" cy="906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100" kern="0" spc="450" dirty="0">
                <a:solidFill>
                  <a:srgbClr val="E7ECF2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أ ن ي ت</a:t>
            </a:r>
            <a:endParaRPr lang="en-US" sz="15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এই ৪ হরফের একটি শুরুতে থাকলেই সেটা</a:t>
            </a:r>
            <a:endParaRPr lang="en-US" sz="15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مضارع</a:t>
            </a:r>
            <a:r>
              <a:rPr lang="en-US" sz="1500" dirty="0">
                <a:solidFill>
                  <a:srgbClr val="E7ECF2">
                    <a:alpha val="8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১০০% নিশ্চিত! 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967829"/>
            <a:ext cx="11125200" cy="4914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95"/>
              </a:lnSpc>
              <a:buNone/>
            </a:pPr>
            <a:r>
              <a:rPr lang="en-US" sz="3450" b="1" kern="0" spc="-69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علامت مضارع</a:t>
            </a:r>
            <a:r>
              <a:rPr lang="en-US" sz="3450" b="1" kern="0" spc="-69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— </a:t>
            </a:r>
            <a:r>
              <a:rPr lang="en-US" sz="3450" b="1" kern="0" spc="-69" dirty="0">
                <a:solidFill>
                  <a:srgbClr val="3FB1B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رفع، نصب، جزم</a:t>
            </a:r>
            <a:r>
              <a:rPr lang="en-US" sz="3450" b="1" kern="0" spc="-69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৩ অবস্থা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49760"/>
            <a:ext cx="3568601" cy="32877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52475" y="1916460"/>
            <a:ext cx="3130451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Aft>
                <a:spcPts val="150"/>
              </a:spcAft>
              <a:buNone/>
            </a:pPr>
            <a:r>
              <a:rPr lang="en-US" sz="975" b="1" kern="0" spc="75" dirty="0">
                <a:solidFill>
                  <a:srgbClr val="668FC5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حالة ১ — স্বাভাবিক</a:t>
            </a:r>
            <a:endParaRPr lang="en-US" sz="975" dirty="0"/>
          </a:p>
        </p:txBody>
      </p:sp>
      <p:sp>
        <p:nvSpPr>
          <p:cNvPr id="5" name="Text 2"/>
          <p:cNvSpPr txBox="1"/>
          <p:nvPr/>
        </p:nvSpPr>
        <p:spPr>
          <a:xfrm>
            <a:off x="752475" y="2206972"/>
            <a:ext cx="3130451" cy="4286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حالة رفع</a:t>
            </a:r>
            <a:endParaRPr lang="en-US" sz="2250" dirty="0"/>
          </a:p>
        </p:txBody>
      </p:sp>
      <p:sp>
        <p:nvSpPr>
          <p:cNvPr id="6" name="Text 3"/>
          <p:cNvSpPr txBox="1"/>
          <p:nvPr/>
        </p:nvSpPr>
        <p:spPr>
          <a:xfrm>
            <a:off x="752475" y="2749897"/>
            <a:ext cx="3130451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শেষে পেশ — ضمة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752475" y="3125093"/>
            <a:ext cx="3130451" cy="4875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E7ECF2">
                    <a:alpha val="78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কোন حرف নাসেবা বা জাযেমা না থাকলে رفع হয়।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3784104"/>
            <a:ext cx="3130451" cy="552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5825" y="3860304"/>
            <a:ext cx="2863751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spcBef>
                <a:spcPts val="450"/>
              </a:spcBef>
              <a:buNone/>
            </a:pPr>
            <a:r>
              <a:rPr lang="en-US" sz="2100" b="1" dirty="0">
                <a:solidFill>
                  <a:srgbClr val="E7ECF2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يَنْصُرُ</a:t>
            </a:r>
            <a:endParaRPr lang="en-US" sz="2100" dirty="0"/>
          </a:p>
        </p:txBody>
      </p:sp>
      <p:sp>
        <p:nvSpPr>
          <p:cNvPr id="10" name="Text 6"/>
          <p:cNvSpPr txBox="1"/>
          <p:nvPr/>
        </p:nvSpPr>
        <p:spPr>
          <a:xfrm>
            <a:off x="752475" y="4460379"/>
            <a:ext cx="3130451" cy="2390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668FC5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সবচেয়ে বেশি ব্যবহৃত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551" y="1649760"/>
            <a:ext cx="3568750" cy="328776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530626" y="1916460"/>
            <a:ext cx="3130600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Aft>
                <a:spcPts val="150"/>
              </a:spcAft>
              <a:buNone/>
            </a:pPr>
            <a:r>
              <a:rPr lang="en-US" sz="975" b="1" kern="0" spc="75" dirty="0">
                <a:solidFill>
                  <a:srgbClr val="E5AA00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حالة ২ — نصب কারক</a:t>
            </a:r>
            <a:endParaRPr lang="en-US" sz="975" dirty="0"/>
          </a:p>
        </p:txBody>
      </p:sp>
      <p:sp>
        <p:nvSpPr>
          <p:cNvPr id="13" name="Text 8"/>
          <p:cNvSpPr txBox="1"/>
          <p:nvPr/>
        </p:nvSpPr>
        <p:spPr>
          <a:xfrm>
            <a:off x="4530626" y="2206972"/>
            <a:ext cx="3130600" cy="4286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E5AA00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حالة نصب</a:t>
            </a:r>
            <a:endParaRPr lang="en-US" sz="2250" dirty="0"/>
          </a:p>
        </p:txBody>
      </p:sp>
      <p:sp>
        <p:nvSpPr>
          <p:cNvPr id="14" name="Text 9"/>
          <p:cNvSpPr txBox="1"/>
          <p:nvPr/>
        </p:nvSpPr>
        <p:spPr>
          <a:xfrm>
            <a:off x="4530626" y="2749897"/>
            <a:ext cx="313060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শেষে যবর — فتحة</a:t>
            </a:r>
            <a:endParaRPr lang="en-US" sz="1650" dirty="0"/>
          </a:p>
        </p:txBody>
      </p:sp>
      <p:sp>
        <p:nvSpPr>
          <p:cNvPr id="15" name="Text 10"/>
          <p:cNvSpPr txBox="1"/>
          <p:nvPr/>
        </p:nvSpPr>
        <p:spPr>
          <a:xfrm>
            <a:off x="4530626" y="3115568"/>
            <a:ext cx="3130600" cy="25806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E7ECF2">
                    <a:alpha val="78000"/>
                  </a:srgbClr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لن، أن، كي، إذن</a:t>
            </a:r>
            <a:r>
              <a:rPr lang="en-US" sz="1350" dirty="0">
                <a:solidFill>
                  <a:srgbClr val="E7ECF2">
                    <a:alpha val="78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আসলে نصب।</a:t>
            </a:r>
            <a:endParaRPr lang="en-US" sz="13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626" y="3545086"/>
            <a:ext cx="3130600" cy="55245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63976" y="3621286"/>
            <a:ext cx="2863900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spcBef>
                <a:spcPts val="450"/>
              </a:spcBef>
              <a:buNone/>
            </a:pPr>
            <a:r>
              <a:rPr lang="en-US" sz="2100" b="1" dirty="0">
                <a:solidFill>
                  <a:srgbClr val="E7ECF2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لن يَنْصُرَ</a:t>
            </a:r>
            <a:endParaRPr lang="en-US" sz="2100" dirty="0"/>
          </a:p>
        </p:txBody>
      </p:sp>
      <p:sp>
        <p:nvSpPr>
          <p:cNvPr id="18" name="Text 12"/>
          <p:cNvSpPr txBox="1"/>
          <p:nvPr/>
        </p:nvSpPr>
        <p:spPr>
          <a:xfrm>
            <a:off x="4530626" y="4221361"/>
            <a:ext cx="3130600" cy="2390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E7ECF2">
                    <a:alpha val="78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সে কখনো সাহায্য করবে না</a:t>
            </a:r>
            <a:endParaRPr lang="en-US" sz="13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9850" y="1649760"/>
            <a:ext cx="3568601" cy="328776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8308925" y="1916460"/>
            <a:ext cx="3130451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Aft>
                <a:spcPts val="150"/>
              </a:spcAft>
              <a:buNone/>
            </a:pPr>
            <a:r>
              <a:rPr lang="en-US" sz="975" b="1" kern="0" spc="75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حالة ৩ — جزم কারক</a:t>
            </a:r>
            <a:endParaRPr lang="en-US" sz="975" dirty="0"/>
          </a:p>
        </p:txBody>
      </p:sp>
      <p:sp>
        <p:nvSpPr>
          <p:cNvPr id="21" name="Text 14"/>
          <p:cNvSpPr txBox="1"/>
          <p:nvPr/>
        </p:nvSpPr>
        <p:spPr>
          <a:xfrm>
            <a:off x="8308925" y="2206972"/>
            <a:ext cx="3130451" cy="4286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3FB1B8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حالة جزم</a:t>
            </a:r>
            <a:endParaRPr lang="en-US" sz="2250" dirty="0"/>
          </a:p>
        </p:txBody>
      </p:sp>
      <p:sp>
        <p:nvSpPr>
          <p:cNvPr id="22" name="Text 15"/>
          <p:cNvSpPr txBox="1"/>
          <p:nvPr/>
        </p:nvSpPr>
        <p:spPr>
          <a:xfrm>
            <a:off x="8308925" y="2749897"/>
            <a:ext cx="3130451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শেষে সাকিন — سكون</a:t>
            </a:r>
            <a:endParaRPr lang="en-US" sz="1650" dirty="0"/>
          </a:p>
        </p:txBody>
      </p:sp>
      <p:sp>
        <p:nvSpPr>
          <p:cNvPr id="23" name="Text 16"/>
          <p:cNvSpPr txBox="1"/>
          <p:nvPr/>
        </p:nvSpPr>
        <p:spPr>
          <a:xfrm>
            <a:off x="8308925" y="3115568"/>
            <a:ext cx="3130451" cy="25806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E7ECF2">
                    <a:alpha val="78000"/>
                  </a:srgbClr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لم، لا، إن</a:t>
            </a:r>
            <a:r>
              <a:rPr lang="en-US" sz="1350" dirty="0">
                <a:solidFill>
                  <a:srgbClr val="E7ECF2">
                    <a:alpha val="78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আসলে جزم।</a:t>
            </a:r>
            <a:endParaRPr lang="en-US" sz="135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8925" y="3545086"/>
            <a:ext cx="3130451" cy="55245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8442275" y="3621286"/>
            <a:ext cx="2863751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spcBef>
                <a:spcPts val="450"/>
              </a:spcBef>
              <a:buNone/>
            </a:pPr>
            <a:r>
              <a:rPr lang="en-US" sz="2100" b="1" dirty="0">
                <a:solidFill>
                  <a:srgbClr val="E7ECF2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لم يَنْصُرْ</a:t>
            </a:r>
            <a:endParaRPr lang="en-US" sz="2100" dirty="0"/>
          </a:p>
        </p:txBody>
      </p:sp>
      <p:sp>
        <p:nvSpPr>
          <p:cNvPr id="26" name="Text 18"/>
          <p:cNvSpPr txBox="1"/>
          <p:nvPr/>
        </p:nvSpPr>
        <p:spPr>
          <a:xfrm>
            <a:off x="8308925" y="4221361"/>
            <a:ext cx="3130451" cy="2390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E7ECF2">
                    <a:alpha val="78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সে সাহায্য করেনি</a:t>
            </a:r>
            <a:endParaRPr lang="en-US" sz="1350" dirty="0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5299472"/>
            <a:ext cx="11125200" cy="590550"/>
          </a:xfrm>
          <a:prstGeom prst="rect">
            <a:avLst/>
          </a:prstGeom>
        </p:spPr>
      </p:pic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75" y="5423297"/>
            <a:ext cx="342900" cy="34290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855018" y="5494734"/>
            <a:ext cx="202257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1350" dirty="0"/>
          </a:p>
        </p:txBody>
      </p:sp>
      <p:sp>
        <p:nvSpPr>
          <p:cNvPr id="30" name="Text 20"/>
          <p:cNvSpPr txBox="1"/>
          <p:nvPr/>
        </p:nvSpPr>
        <p:spPr>
          <a:xfrm>
            <a:off x="1171575" y="5468541"/>
            <a:ext cx="7958733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ইবতেদায়ী ৫ম শ্রেণির জন্য শুধু </a:t>
            </a:r>
            <a:r>
              <a:rPr lang="en-US" sz="1425" b="1" dirty="0">
                <a:solidFill>
                  <a:srgbClr val="3FB1B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حالة رفع</a:t>
            </a:r>
            <a:r>
              <a:rPr lang="en-US" sz="1425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জানলেই হবে — বাকি দুটি ৬ষ্ঠ শ্রেণিতে বিস্তারিত পড়বে, ইনশাআল্লাহ।</a:t>
            </a:r>
            <a:endParaRPr lang="en-US" sz="14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00050"/>
            <a:ext cx="11201400" cy="4399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150" b="1" kern="0" spc="-63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অনুশীলন — </a:t>
            </a:r>
            <a:r>
              <a:rPr lang="en-US" sz="3150" b="1" kern="0" spc="-63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৩টি فعل</a:t>
            </a:r>
            <a:r>
              <a:rPr lang="en-US" sz="3150" b="1" kern="0" spc="-63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দিয়ে </a:t>
            </a:r>
            <a:r>
              <a:rPr lang="en-US" sz="3150" b="1" kern="0" spc="-63" dirty="0">
                <a:solidFill>
                  <a:srgbClr val="3FB1B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يَكْتُبُ، يَذْهَبُ، يَفْتَحُ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992386"/>
            <a:ext cx="3619500" cy="469403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4825" y="1001911"/>
            <a:ext cx="3600450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173361"/>
            <a:ext cx="840730" cy="2667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90575" y="1230511"/>
            <a:ext cx="65023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45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 → يَكْتُبُ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565178" y="1206698"/>
            <a:ext cx="349597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25"/>
              </a:lnSpc>
              <a:buNone/>
            </a:pPr>
            <a:r>
              <a:rPr lang="en-US" sz="1350" dirty="0">
                <a:solidFill>
                  <a:srgbClr val="E8EDF2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লেখা</a:t>
            </a:r>
            <a:endParaRPr lang="en-US" sz="1350" dirty="0"/>
          </a:p>
        </p:txBody>
      </p:sp>
      <p:sp>
        <p:nvSpPr>
          <p:cNvPr id="8" name="Text 4"/>
          <p:cNvSpPr txBox="1"/>
          <p:nvPr/>
        </p:nvSpPr>
        <p:spPr>
          <a:xfrm>
            <a:off x="1327249" y="1573411"/>
            <a:ext cx="2587526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</a:t>
            </a: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يَكْتُبُ</a:t>
            </a:r>
            <a:endParaRPr lang="en-US" sz="2250" dirty="0"/>
          </a:p>
        </p:txBody>
      </p:sp>
      <p:sp>
        <p:nvSpPr>
          <p:cNvPr id="9" name="Text 5"/>
          <p:cNvSpPr txBox="1"/>
          <p:nvPr/>
        </p:nvSpPr>
        <p:spPr>
          <a:xfrm>
            <a:off x="1150144" y="2087761"/>
            <a:ext cx="2764631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يَكْتُبُ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সে (পুরুষ) লিখছে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1150144" y="2402086"/>
            <a:ext cx="2764631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تَكْتُبُ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সে (মহিলা) লিখছে </a:t>
            </a:r>
            <a:r>
              <a:rPr lang="en-US" sz="1050" dirty="0">
                <a:solidFill>
                  <a:srgbClr val="FF8A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تـ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1134368" y="2716411"/>
            <a:ext cx="2780407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أَكْتُبُ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আমি লিখছি</a:t>
            </a:r>
            <a:endParaRPr lang="en-US" sz="15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992386"/>
            <a:ext cx="3619500" cy="4694039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295775" y="1001911"/>
            <a:ext cx="3600450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6275" y="1173361"/>
            <a:ext cx="896838" cy="2667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581525" y="1230511"/>
            <a:ext cx="70633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4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 → يَذْهَبُ</a:t>
            </a:r>
            <a:endParaRPr lang="en-US" sz="900" dirty="0"/>
          </a:p>
        </p:txBody>
      </p:sp>
      <p:sp>
        <p:nvSpPr>
          <p:cNvPr id="16" name="Text 10"/>
          <p:cNvSpPr txBox="1"/>
          <p:nvPr/>
        </p:nvSpPr>
        <p:spPr>
          <a:xfrm>
            <a:off x="7273230" y="1206698"/>
            <a:ext cx="43249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25"/>
              </a:lnSpc>
              <a:buNone/>
            </a:pPr>
            <a:r>
              <a:rPr lang="en-US" sz="1350" dirty="0">
                <a:solidFill>
                  <a:srgbClr val="E8EDF2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যাওয়া</a:t>
            </a:r>
            <a:endParaRPr lang="en-US" sz="1350" dirty="0"/>
          </a:p>
        </p:txBody>
      </p:sp>
      <p:sp>
        <p:nvSpPr>
          <p:cNvPr id="17" name="Text 11"/>
          <p:cNvSpPr txBox="1"/>
          <p:nvPr/>
        </p:nvSpPr>
        <p:spPr>
          <a:xfrm>
            <a:off x="5194250" y="1573411"/>
            <a:ext cx="2511475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</a:t>
            </a: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يَذْهَبُ</a:t>
            </a:r>
            <a:endParaRPr lang="en-US" sz="2250" dirty="0"/>
          </a:p>
        </p:txBody>
      </p:sp>
      <p:sp>
        <p:nvSpPr>
          <p:cNvPr id="18" name="Text 12"/>
          <p:cNvSpPr txBox="1"/>
          <p:nvPr/>
        </p:nvSpPr>
        <p:spPr>
          <a:xfrm>
            <a:off x="4974282" y="2087761"/>
            <a:ext cx="2731443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يَذْهَبُ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সে যাচ্ছে (غائب)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4953446" y="2402086"/>
            <a:ext cx="2752279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أَذْهَبُ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আমি যাচ্ছি (أَ = أنا)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4961334" y="2716411"/>
            <a:ext cx="2744391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نَذْهَبُ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আমরা যাচ্ছি (نَ = نحن)</a:t>
            </a:r>
            <a:endParaRPr lang="en-US" sz="15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200" y="992386"/>
            <a:ext cx="3619500" cy="4694039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8086725" y="1001911"/>
            <a:ext cx="3600450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7225" y="1173361"/>
            <a:ext cx="741759" cy="26670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8372475" y="1230511"/>
            <a:ext cx="551259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45" dirty="0">
                <a:solidFill>
                  <a:srgbClr val="E5AA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فَتَحَ → يَفْتَحُ</a:t>
            </a:r>
            <a:endParaRPr lang="en-US" sz="900" dirty="0"/>
          </a:p>
        </p:txBody>
      </p:sp>
      <p:sp>
        <p:nvSpPr>
          <p:cNvPr id="25" name="Text 17"/>
          <p:cNvSpPr txBox="1"/>
          <p:nvPr/>
        </p:nvSpPr>
        <p:spPr>
          <a:xfrm>
            <a:off x="11101388" y="1206698"/>
            <a:ext cx="395288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25"/>
              </a:lnSpc>
              <a:buNone/>
            </a:pPr>
            <a:r>
              <a:rPr lang="en-US" sz="1350" dirty="0">
                <a:solidFill>
                  <a:srgbClr val="E8EDF2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খোলা</a:t>
            </a:r>
            <a:endParaRPr lang="en-US" sz="1350" dirty="0"/>
          </a:p>
        </p:txBody>
      </p:sp>
      <p:sp>
        <p:nvSpPr>
          <p:cNvPr id="26" name="Text 18"/>
          <p:cNvSpPr txBox="1"/>
          <p:nvPr/>
        </p:nvSpPr>
        <p:spPr>
          <a:xfrm>
            <a:off x="8792319" y="1573411"/>
            <a:ext cx="2704356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فَتَحَ</a:t>
            </a: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يَفْتَحُ</a:t>
            </a:r>
            <a:endParaRPr lang="en-US" sz="2250" dirty="0"/>
          </a:p>
        </p:txBody>
      </p:sp>
      <p:sp>
        <p:nvSpPr>
          <p:cNvPr id="27" name="Text 19"/>
          <p:cNvSpPr txBox="1"/>
          <p:nvPr/>
        </p:nvSpPr>
        <p:spPr>
          <a:xfrm>
            <a:off x="8703766" y="2087761"/>
            <a:ext cx="2792909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تَفْتَحُ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তুমি খুলছ (أنتَ)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8873728" y="2402086"/>
            <a:ext cx="2622947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تَفْتَحِيْنَ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তুমি খুলছ (মহিলা) — ينَ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8899029" y="2716411"/>
            <a:ext cx="2597646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50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يَفْتَحُوْنَ</a:t>
            </a: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তারা সব খুলছে</a:t>
            </a:r>
            <a:endParaRPr lang="en-US" sz="1500" dirty="0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5895975"/>
            <a:ext cx="11201400" cy="561975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676275" y="6086475"/>
            <a:ext cx="505569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3FB1B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✏️ কাজ:</a:t>
            </a:r>
            <a:endParaRPr lang="en-US" sz="1050" dirty="0"/>
          </a:p>
        </p:txBody>
      </p:sp>
      <p:sp>
        <p:nvSpPr>
          <p:cNvPr id="32" name="Text 23"/>
          <p:cNvSpPr txBox="1"/>
          <p:nvPr/>
        </p:nvSpPr>
        <p:spPr>
          <a:xfrm>
            <a:off x="2760018" y="6019800"/>
            <a:ext cx="6123533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650" b="1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عَلِمَ → يَعْلَمُ</a:t>
            </a:r>
            <a:r>
              <a:rPr lang="en-US" sz="1425" b="1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(জানা) দিয়ে ১৪ সিগাহ বাংলা অর্থ সহ খাতায় লেখো — انيت দিয়ে শুরু!</a:t>
            </a:r>
            <a:endParaRPr lang="en-US" sz="1650" dirty="0"/>
          </a:p>
        </p:txBody>
      </p:sp>
      <p:sp>
        <p:nvSpPr>
          <p:cNvPr id="33" name="Text 24"/>
          <p:cNvSpPr txBox="1"/>
          <p:nvPr/>
        </p:nvSpPr>
        <p:spPr>
          <a:xfrm>
            <a:off x="10461724" y="6093619"/>
            <a:ext cx="105400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E7EBF1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ফন্ট ২৮ • কালারফুল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5275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30"/>
              </a:lnSpc>
              <a:buNone/>
            </a:pPr>
            <a:r>
              <a:rPr lang="en-US" sz="3300" b="1" kern="0" spc="-66" dirty="0">
                <a:solidFill>
                  <a:srgbClr val="3FB1B8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ماضي</a:t>
            </a:r>
            <a:r>
              <a:rPr lang="en-US" sz="3300" b="1" kern="0" spc="-6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ও </a:t>
            </a:r>
            <a:r>
              <a:rPr lang="en-US" sz="3300" b="1" kern="0" spc="-66" dirty="0">
                <a:solidFill>
                  <a:srgbClr val="3FB1B8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مضارع</a:t>
            </a:r>
            <a:r>
              <a:rPr lang="en-US" sz="3300" b="1" kern="0" spc="-6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— পার্থক্য </a:t>
            </a:r>
            <a:r>
              <a:rPr lang="en-US" sz="3300" b="1" kern="0" spc="-66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রঙিন ছকে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80046"/>
            <a:ext cx="4544467" cy="497785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1854398"/>
            <a:ext cx="4258717" cy="3429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517600" y="6229350"/>
            <a:ext cx="94193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ماضي = অতীত</a:t>
            </a:r>
            <a:endParaRPr lang="en-US" sz="1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150" y="6267450"/>
            <a:ext cx="114300" cy="11430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1343025" y="6267450"/>
            <a:ext cx="114300" cy="1143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3"/>
          <p:cNvSpPr txBox="1"/>
          <p:nvPr/>
        </p:nvSpPr>
        <p:spPr>
          <a:xfrm>
            <a:off x="2745284" y="6229350"/>
            <a:ext cx="151968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مضارع = বর্তমান/ভবিষ্যৎ</a:t>
            </a:r>
            <a:endParaRPr lang="en-US" sz="12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834" y="6267450"/>
            <a:ext cx="114300" cy="1143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2571750" y="6267450"/>
            <a:ext cx="114300" cy="1143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2667" y="1080046"/>
            <a:ext cx="6275933" cy="5358854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2192" y="1089571"/>
            <a:ext cx="6256883" cy="523875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5563642" y="1251496"/>
            <a:ext cx="8763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বিষয়</a:t>
            </a:r>
            <a:endParaRPr lang="en-US" sz="1350" dirty="0"/>
          </a:p>
        </p:txBody>
      </p:sp>
      <p:sp>
        <p:nvSpPr>
          <p:cNvPr id="14" name="Text 6"/>
          <p:cNvSpPr txBox="1"/>
          <p:nvPr/>
        </p:nvSpPr>
        <p:spPr>
          <a:xfrm>
            <a:off x="6439942" y="1251496"/>
            <a:ext cx="2518767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</a:t>
            </a:r>
            <a:endParaRPr lang="en-US" sz="1350" dirty="0"/>
          </a:p>
        </p:txBody>
      </p:sp>
      <p:sp>
        <p:nvSpPr>
          <p:cNvPr id="15" name="Text 7"/>
          <p:cNvSpPr txBox="1"/>
          <p:nvPr/>
        </p:nvSpPr>
        <p:spPr>
          <a:xfrm>
            <a:off x="8958709" y="1251496"/>
            <a:ext cx="251891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مضارع</a:t>
            </a:r>
            <a:endParaRPr lang="en-US" sz="135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2192" y="1613446"/>
            <a:ext cx="6256883" cy="683716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5563642" y="1848148"/>
            <a:ext cx="87630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সময়</a:t>
            </a:r>
            <a:endParaRPr lang="en-US" sz="1275" dirty="0"/>
          </a:p>
        </p:txBody>
      </p:sp>
      <p:sp>
        <p:nvSpPr>
          <p:cNvPr id="18" name="Text 9"/>
          <p:cNvSpPr txBox="1"/>
          <p:nvPr/>
        </p:nvSpPr>
        <p:spPr>
          <a:xfrm>
            <a:off x="6439942" y="1737271"/>
            <a:ext cx="2518767" cy="43606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E5AA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অতীত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হয়ে গেছে</a:t>
            </a:r>
            <a:endParaRPr lang="en-US" sz="1350" dirty="0"/>
          </a:p>
        </p:txBody>
      </p:sp>
      <p:sp>
        <p:nvSpPr>
          <p:cNvPr id="19" name="Text 10"/>
          <p:cNvSpPr txBox="1"/>
          <p:nvPr/>
        </p:nvSpPr>
        <p:spPr>
          <a:xfrm>
            <a:off x="8958709" y="1737271"/>
            <a:ext cx="2518916" cy="43606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বর্তমান/ভবিষ্যৎ</a:t>
            </a:r>
            <a:endParaRPr lang="en-US" sz="135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হচ্ছে/হবে</a:t>
            </a:r>
            <a:endParaRPr lang="en-US" sz="1350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2192" y="2297162"/>
            <a:ext cx="6256883" cy="657225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5563642" y="2518618"/>
            <a:ext cx="87630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আলামত</a:t>
            </a:r>
            <a:endParaRPr lang="en-US" sz="1275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9942" y="2411462"/>
            <a:ext cx="2518767" cy="41910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6516142" y="2478137"/>
            <a:ext cx="2366218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آخره فتح</a:t>
            </a:r>
            <a:endParaRPr lang="en-US" sz="1800" dirty="0"/>
          </a:p>
        </p:txBody>
      </p:sp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8709" y="2411462"/>
            <a:ext cx="2518916" cy="419100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9034909" y="2478137"/>
            <a:ext cx="2366367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أوله انيت</a:t>
            </a:r>
            <a:endParaRPr lang="en-US" sz="1800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2192" y="2954387"/>
            <a:ext cx="6256883" cy="657225"/>
          </a:xfrm>
          <a:prstGeom prst="rect">
            <a:avLst/>
          </a:prstGeom>
        </p:spPr>
      </p:pic>
      <p:sp>
        <p:nvSpPr>
          <p:cNvPr id="27" name="Text 14"/>
          <p:cNvSpPr txBox="1"/>
          <p:nvPr/>
        </p:nvSpPr>
        <p:spPr>
          <a:xfrm>
            <a:off x="5563642" y="3175843"/>
            <a:ext cx="87630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উদাহরণ</a:t>
            </a:r>
            <a:endParaRPr lang="en-US" sz="1275" dirty="0"/>
          </a:p>
        </p:txBody>
      </p:sp>
      <p:pic>
        <p:nvPicPr>
          <p:cNvPr id="28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9942" y="3068687"/>
            <a:ext cx="2518767" cy="419100"/>
          </a:xfrm>
          <a:prstGeom prst="rect">
            <a:avLst/>
          </a:prstGeom>
        </p:spPr>
      </p:pic>
      <p:sp>
        <p:nvSpPr>
          <p:cNvPr id="29" name="Text 15"/>
          <p:cNvSpPr txBox="1"/>
          <p:nvPr/>
        </p:nvSpPr>
        <p:spPr>
          <a:xfrm>
            <a:off x="6516142" y="3135362"/>
            <a:ext cx="2366367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5AA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</a:t>
            </a:r>
            <a:endParaRPr lang="en-US" sz="1800" dirty="0"/>
          </a:p>
        </p:txBody>
      </p:sp>
      <p:pic>
        <p:nvPicPr>
          <p:cNvPr id="30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58709" y="3068687"/>
            <a:ext cx="2518916" cy="419100"/>
          </a:xfrm>
          <a:prstGeom prst="rect">
            <a:avLst/>
          </a:prstGeom>
        </p:spPr>
      </p:pic>
      <p:sp>
        <p:nvSpPr>
          <p:cNvPr id="31" name="Text 16"/>
          <p:cNvSpPr txBox="1"/>
          <p:nvPr/>
        </p:nvSpPr>
        <p:spPr>
          <a:xfrm>
            <a:off x="9034909" y="3135362"/>
            <a:ext cx="2366516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</a:t>
            </a:r>
            <a:endParaRPr lang="en-US" sz="1800" dirty="0"/>
          </a:p>
        </p:txBody>
      </p:sp>
      <p:pic>
        <p:nvPicPr>
          <p:cNvPr id="32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92192" y="3611612"/>
            <a:ext cx="6256883" cy="481012"/>
          </a:xfrm>
          <a:prstGeom prst="rect">
            <a:avLst/>
          </a:prstGeom>
        </p:spPr>
      </p:pic>
      <p:sp>
        <p:nvSpPr>
          <p:cNvPr id="33" name="Text 17"/>
          <p:cNvSpPr txBox="1"/>
          <p:nvPr/>
        </p:nvSpPr>
        <p:spPr>
          <a:xfrm>
            <a:off x="5563642" y="3744962"/>
            <a:ext cx="87630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অর্থ</a:t>
            </a:r>
            <a:endParaRPr lang="en-US" sz="1275" dirty="0"/>
          </a:p>
        </p:txBody>
      </p:sp>
      <p:sp>
        <p:nvSpPr>
          <p:cNvPr id="34" name="Text 18"/>
          <p:cNvSpPr txBox="1"/>
          <p:nvPr/>
        </p:nvSpPr>
        <p:spPr>
          <a:xfrm>
            <a:off x="6439942" y="3745409"/>
            <a:ext cx="2518767" cy="2132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সাহায্য করল</a:t>
            </a:r>
            <a:endParaRPr lang="en-US" sz="1350" dirty="0"/>
          </a:p>
        </p:txBody>
      </p:sp>
      <p:sp>
        <p:nvSpPr>
          <p:cNvPr id="35" name="Text 19"/>
          <p:cNvSpPr txBox="1"/>
          <p:nvPr/>
        </p:nvSpPr>
        <p:spPr>
          <a:xfrm>
            <a:off x="8958709" y="3745409"/>
            <a:ext cx="2518916" cy="2132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5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করছে / করবে</a:t>
            </a:r>
            <a:endParaRPr lang="en-US" sz="1350" dirty="0"/>
          </a:p>
        </p:txBody>
      </p:sp>
      <p:sp>
        <p:nvSpPr>
          <p:cNvPr id="36" name="Text 20"/>
          <p:cNvSpPr txBox="1"/>
          <p:nvPr/>
        </p:nvSpPr>
        <p:spPr>
          <a:xfrm>
            <a:off x="5563642" y="4314081"/>
            <a:ext cx="87630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مجهول</a:t>
            </a:r>
            <a:endParaRPr lang="en-US" sz="1275" dirty="0"/>
          </a:p>
        </p:txBody>
      </p:sp>
      <p:pic>
        <p:nvPicPr>
          <p:cNvPr id="37" name="Imag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9942" y="4206925"/>
            <a:ext cx="2518767" cy="419100"/>
          </a:xfrm>
          <a:prstGeom prst="rect">
            <a:avLst/>
          </a:prstGeom>
        </p:spPr>
      </p:pic>
      <p:sp>
        <p:nvSpPr>
          <p:cNvPr id="38" name="Text 21"/>
          <p:cNvSpPr txBox="1"/>
          <p:nvPr/>
        </p:nvSpPr>
        <p:spPr>
          <a:xfrm>
            <a:off x="6516142" y="4273600"/>
            <a:ext cx="2366367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نُصِرَ</a:t>
            </a:r>
            <a:endParaRPr lang="en-US" sz="1800" dirty="0"/>
          </a:p>
        </p:txBody>
      </p:sp>
      <p:pic>
        <p:nvPicPr>
          <p:cNvPr id="39" name="Image 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58709" y="4206925"/>
            <a:ext cx="2518916" cy="419100"/>
          </a:xfrm>
          <a:prstGeom prst="rect">
            <a:avLst/>
          </a:prstGeom>
        </p:spPr>
      </p:pic>
      <p:sp>
        <p:nvSpPr>
          <p:cNvPr id="40" name="Text 22"/>
          <p:cNvSpPr txBox="1"/>
          <p:nvPr/>
        </p:nvSpPr>
        <p:spPr>
          <a:xfrm>
            <a:off x="9034909" y="4273600"/>
            <a:ext cx="2366516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يُنْصَرُ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433066"/>
            <a:ext cx="5088731" cy="46092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30"/>
              </a:lnSpc>
              <a:buNone/>
            </a:pPr>
            <a:r>
              <a:rPr lang="en-US" sz="3300" b="1" kern="0" spc="-6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মনে রাখার কৌশল — </a:t>
            </a:r>
            <a:r>
              <a:rPr lang="en-US" sz="3300" b="1" kern="0" spc="-66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ছন্দ ও রঙ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5791200" y="1657350"/>
            <a:ext cx="5867400" cy="9525"/>
          </a:xfrm>
          <a:prstGeom prst="rect">
            <a:avLst/>
          </a:prstGeom>
          <a:solidFill>
            <a:srgbClr val="E4EBF2">
              <a:alpha val="15000"/>
            </a:srgbClr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084487"/>
            <a:ext cx="6560790" cy="334029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0575" y="2572643"/>
            <a:ext cx="604644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75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ছন্দে ছন্দে মুখস্থ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90575" y="2877443"/>
            <a:ext cx="6046440" cy="3866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20"/>
              </a:lnSpc>
              <a:buNone/>
            </a:pPr>
            <a:r>
              <a:rPr lang="en-US" sz="2400" b="1" kern="0" spc="38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 يَنْصُرَانِ يَنْصُرُونَ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790575" y="3387923"/>
            <a:ext cx="6046440" cy="2628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ইয়ানসুরু ইয়ানসুরানি ইয়ানসুরুনা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790575" y="3774579"/>
            <a:ext cx="6046440" cy="3370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30"/>
              </a:lnSpc>
              <a:buNone/>
            </a:pPr>
            <a:r>
              <a:rPr lang="en-US" sz="2100" b="1" kern="0" spc="38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تَنْصُرُ تَنْصُرَانِ يَنْصُرْنَ</a:t>
            </a:r>
            <a:endParaRPr lang="en-US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790575" y="4235500"/>
            <a:ext cx="6046440" cy="2628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তানসুরু তানসুরানি ইয়ানসুরনা</a:t>
            </a:r>
            <a:endParaRPr lang="en-US" sz="1650" dirty="0"/>
          </a:p>
        </p:txBody>
      </p:sp>
      <p:sp>
        <p:nvSpPr>
          <p:cNvPr id="10" name="Text 7"/>
          <p:cNvSpPr txBox="1"/>
          <p:nvPr/>
        </p:nvSpPr>
        <p:spPr>
          <a:xfrm>
            <a:off x="1133475" y="4717405"/>
            <a:ext cx="5703540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600"/>
              </a:spcBef>
              <a:buNone/>
            </a:pPr>
            <a:r>
              <a:rPr lang="en-US" sz="1200" b="1" dirty="0">
                <a:solidFill>
                  <a:srgbClr val="091D29"/>
                </a:solidFill>
                <a:highlight>
                  <a:srgbClr val="3FB1B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♪</a:t>
            </a:r>
            <a:r>
              <a:rPr lang="en-US" sz="1200" dirty="0">
                <a:solidFill>
                  <a:srgbClr val="E8EDF2">
                    <a:alpha val="60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সুর দিয়ে ৩ বার পড়ো, হাতে গুনে বলো</a:t>
            </a:r>
            <a:endParaRPr lang="en-US" sz="12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690" y="2084487"/>
            <a:ext cx="4373910" cy="142398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65665" y="2255937"/>
            <a:ext cx="401196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Aft>
                <a:spcPts val="750"/>
              </a:spcAft>
              <a:buNone/>
            </a:pPr>
            <a:r>
              <a:rPr lang="en-US" sz="1125" b="1" kern="0" spc="38" dirty="0">
                <a:solidFill>
                  <a:srgbClr val="3FB1B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রঙ কোড — انيت</a:t>
            </a:r>
            <a:endParaRPr lang="en-US" sz="1125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5665" y="2555974"/>
            <a:ext cx="1466850" cy="35718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726710" y="2632174"/>
            <a:ext cx="1091505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0B3D20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يـ</a:t>
            </a:r>
            <a:r>
              <a:rPr lang="en-US" sz="1275" b="1" dirty="0">
                <a:solidFill>
                  <a:srgbClr val="0B3D20"/>
                </a:solidFill>
                <a:highlight>
                  <a:srgbClr val="D6F0DD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= সবুজ — غائب</a:t>
            </a:r>
            <a:endParaRPr lang="en-US" sz="1275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8715" y="2555974"/>
            <a:ext cx="2085826" cy="357188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269760" y="2632174"/>
            <a:ext cx="1710482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6B1030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تـ</a:t>
            </a:r>
            <a:r>
              <a:rPr lang="en-US" sz="1275" b="1" dirty="0">
                <a:solidFill>
                  <a:srgbClr val="6B1030"/>
                </a:solidFill>
                <a:highlight>
                  <a:srgbClr val="FFD6E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= গোলাপি — مؤنث/حاضر</a:t>
            </a:r>
            <a:endParaRPr lang="en-US" sz="1275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5665" y="2989362"/>
            <a:ext cx="1106686" cy="357188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7683103" y="3065562"/>
            <a:ext cx="774948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2450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أَ</a:t>
            </a:r>
            <a:r>
              <a:rPr lang="en-US" sz="1275" b="1" dirty="0">
                <a:solidFill>
                  <a:srgbClr val="1A2450"/>
                </a:solidFill>
                <a:highlight>
                  <a:srgbClr val="DDE3FF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= নীল — أنا</a:t>
            </a:r>
            <a:endParaRPr lang="en-US" sz="1275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8551" y="2989362"/>
            <a:ext cx="1337370" cy="357188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8917930" y="3065562"/>
            <a:ext cx="953691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5A4100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نَ</a:t>
            </a:r>
            <a:r>
              <a:rPr lang="en-US" sz="1275" b="1" dirty="0">
                <a:solidFill>
                  <a:srgbClr val="5A4100"/>
                </a:solidFill>
                <a:highlight>
                  <a:srgbClr val="FFF0B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= হলুদ — نحن</a:t>
            </a:r>
            <a:endParaRPr lang="en-US" sz="1275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4690" y="3641824"/>
            <a:ext cx="4373910" cy="1130498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7465665" y="3813274"/>
            <a:ext cx="401196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Aft>
                <a:spcPts val="750"/>
              </a:spcAft>
              <a:buNone/>
            </a:pPr>
            <a:r>
              <a:rPr lang="en-US" sz="1125" b="1" kern="0" spc="38" dirty="0">
                <a:solidFill>
                  <a:srgbClr val="3FB1B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শেষের ট্রিক</a:t>
            </a:r>
            <a:endParaRPr lang="en-US" sz="1125" dirty="0"/>
          </a:p>
        </p:txBody>
      </p:sp>
      <p:sp>
        <p:nvSpPr>
          <p:cNvPr id="23" name="Text 14"/>
          <p:cNvSpPr txBox="1"/>
          <p:nvPr/>
        </p:nvSpPr>
        <p:spPr>
          <a:xfrm>
            <a:off x="7465665" y="4132362"/>
            <a:ext cx="4011960" cy="47803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انِ</a:t>
            </a:r>
            <a:r>
              <a:rPr lang="en-US" sz="1350" dirty="0">
                <a:solidFill>
                  <a:srgbClr val="E7ECF2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২ জন • </a:t>
            </a: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ونَ</a:t>
            </a:r>
            <a:r>
              <a:rPr lang="en-US" sz="1350" dirty="0">
                <a:solidFill>
                  <a:srgbClr val="E7ECF2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বহু পুরুষ • </a:t>
            </a: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ينَ</a:t>
            </a:r>
            <a:r>
              <a:rPr lang="en-US" sz="1350" dirty="0">
                <a:solidFill>
                  <a:srgbClr val="E7ECF2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১ মহিলা حاضر • শেষ </a:t>
            </a: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</a:t>
            </a:r>
            <a:r>
              <a:rPr lang="en-US" sz="1350" dirty="0">
                <a:solidFill>
                  <a:srgbClr val="E7ECF2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বহু মহিলা (نون نسوة)</a:t>
            </a:r>
            <a:endParaRPr lang="en-US" sz="135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4690" y="4905673"/>
            <a:ext cx="4373910" cy="519113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7446615" y="5048548"/>
            <a:ext cx="4050060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প্রতিদিন ১০ বার পড়ো = মুখস্থ হবে ইনশাআল্লাহ ✨</a:t>
            </a:r>
            <a:endParaRPr lang="en-US" sz="14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81000"/>
            <a:ext cx="11201400" cy="419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kern="0" spc="-60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শ্রেণির কাজ ও বাড়ির কাজ — </a:t>
            </a:r>
            <a:r>
              <a:rPr lang="en-US" sz="3000" b="1" kern="0" spc="-60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HW • ফন্ট ২৮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952500"/>
            <a:ext cx="4512171" cy="55245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1152525"/>
            <a:ext cx="342900" cy="3429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21978" y="1223963"/>
            <a:ext cx="235297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350" dirty="0"/>
          </a:p>
        </p:txBody>
      </p:sp>
      <p:sp>
        <p:nvSpPr>
          <p:cNvPr id="6" name="Text 2"/>
          <p:cNvSpPr txBox="1"/>
          <p:nvPr/>
        </p:nvSpPr>
        <p:spPr>
          <a:xfrm>
            <a:off x="1152525" y="1195388"/>
            <a:ext cx="99104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শ্রেণির কাজ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714375" y="2810024"/>
            <a:ext cx="4074021" cy="438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25"/>
              </a:lnSpc>
              <a:buNone/>
            </a:pPr>
            <a:r>
              <a:rPr lang="en-US" sz="255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</a:t>
            </a:r>
            <a:endParaRPr lang="en-US" sz="2550" dirty="0"/>
          </a:p>
        </p:txBody>
      </p:sp>
      <p:sp>
        <p:nvSpPr>
          <p:cNvPr id="8" name="Text 4"/>
          <p:cNvSpPr txBox="1"/>
          <p:nvPr/>
        </p:nvSpPr>
        <p:spPr>
          <a:xfrm>
            <a:off x="714375" y="3400574"/>
            <a:ext cx="4073872" cy="59412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15"/>
              </a:lnSpc>
              <a:buNone/>
            </a:pPr>
            <a:r>
              <a:rPr lang="en-US" sz="17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দিয়ে ১৪ সিগাহ</a:t>
            </a:r>
            <a:endParaRPr lang="en-US" sz="1725" dirty="0"/>
          </a:p>
          <a:p>
            <a:pPr marL="0" indent="0" algn="ctr">
              <a:lnSpc>
                <a:spcPts val="2415"/>
              </a:lnSpc>
              <a:buNone/>
            </a:pPr>
            <a:r>
              <a:rPr lang="en-US" sz="17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মুখে মুখে বলো</a:t>
            </a:r>
            <a:endParaRPr lang="en-US" sz="1725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4128046"/>
            <a:ext cx="4074021" cy="70098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38200" y="4261396"/>
            <a:ext cx="3826222" cy="4438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85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 يَنْصُرَانِ يَنْصُرُونَ</a:t>
            </a:r>
            <a:endParaRPr lang="en-US" sz="1275" dirty="0"/>
          </a:p>
          <a:p>
            <a:pPr marL="0" indent="0" algn="ctr">
              <a:lnSpc>
                <a:spcPts val="1785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تَنْصُرُ ... يَنْصُرْنَ</a:t>
            </a:r>
            <a:endParaRPr lang="en-US" sz="1275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5962650"/>
            <a:ext cx="4074021" cy="314325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847725" y="6038850"/>
            <a:ext cx="3807321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3FB1B8"/>
                </a:solidFill>
                <a:highlight>
                  <a:srgbClr val="3DB1B7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⏱️ ৫ মিনিট প্র্যাকটিস</a:t>
            </a:r>
            <a:endParaRPr lang="en-US" sz="10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8921" y="952500"/>
            <a:ext cx="6517779" cy="552450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7996" y="1152525"/>
            <a:ext cx="342900" cy="3429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5505152" y="1223963"/>
            <a:ext cx="235744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endParaRPr lang="en-US" sz="1350" dirty="0"/>
          </a:p>
        </p:txBody>
      </p:sp>
      <p:sp>
        <p:nvSpPr>
          <p:cNvPr id="16" name="Text 8"/>
          <p:cNvSpPr txBox="1"/>
          <p:nvPr/>
        </p:nvSpPr>
        <p:spPr>
          <a:xfrm>
            <a:off x="5836146" y="1195388"/>
            <a:ext cx="1573262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বাড়ির কাজ — ৪টি</a:t>
            </a:r>
            <a:endParaRPr lang="en-US" sz="16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8415" y="1193006"/>
            <a:ext cx="1059210" cy="261937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10513665" y="1240631"/>
            <a:ext cx="86871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668FC5"/>
                </a:solidFill>
                <a:highlight>
                  <a:srgbClr val="6490C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কালারফুল খাতায়</a:t>
            </a:r>
            <a:endParaRPr lang="en-US" sz="975" dirty="0"/>
          </a:p>
        </p:txBody>
      </p:sp>
      <p:sp>
        <p:nvSpPr>
          <p:cNvPr id="19" name="Shape 10"/>
          <p:cNvSpPr/>
          <p:nvPr/>
        </p:nvSpPr>
        <p:spPr>
          <a:xfrm>
            <a:off x="5400675" y="1628775"/>
            <a:ext cx="6076950" cy="457200"/>
          </a:xfrm>
          <a:prstGeom prst="roundRect">
            <a:avLst>
              <a:gd name="adj" fmla="val 25000"/>
            </a:avLst>
          </a:prstGeom>
          <a:solidFill>
            <a:srgbClr val="EBEBEB">
              <a:alpha val="5000"/>
            </a:srgbClr>
          </a:solidFill>
          <a:ln/>
        </p:spPr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1346" y="1724025"/>
            <a:ext cx="266700" cy="2667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5622280" y="1759744"/>
            <a:ext cx="175766" cy="2309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125" dirty="0"/>
          </a:p>
        </p:txBody>
      </p:sp>
      <p:sp>
        <p:nvSpPr>
          <p:cNvPr id="22" name="Text 12"/>
          <p:cNvSpPr txBox="1"/>
          <p:nvPr/>
        </p:nvSpPr>
        <p:spPr>
          <a:xfrm>
            <a:off x="5912346" y="1724025"/>
            <a:ext cx="3857476" cy="25375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24"/>
              </a:lnSpc>
              <a:buNone/>
            </a:pPr>
            <a:r>
              <a:rPr lang="en-US" sz="1425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فعل مضارع কাকে বলে? </a:t>
            </a:r>
            <a:r>
              <a:rPr lang="en-US" sz="1425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انيت</a:t>
            </a:r>
            <a:r>
              <a:rPr lang="en-US" sz="1425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কী? — সংজ্ঞা + ৪ হরফ</a:t>
            </a:r>
            <a:endParaRPr lang="en-US" sz="1425" dirty="0"/>
          </a:p>
        </p:txBody>
      </p:sp>
      <p:sp>
        <p:nvSpPr>
          <p:cNvPr id="23" name="Shape 13"/>
          <p:cNvSpPr/>
          <p:nvPr/>
        </p:nvSpPr>
        <p:spPr>
          <a:xfrm>
            <a:off x="5400675" y="2181225"/>
            <a:ext cx="6076950" cy="476250"/>
          </a:xfrm>
          <a:prstGeom prst="roundRect">
            <a:avLst>
              <a:gd name="adj" fmla="val 24000"/>
            </a:avLst>
          </a:prstGeom>
          <a:solidFill>
            <a:srgbClr val="EBEBEB">
              <a:alpha val="5000"/>
            </a:srgbClr>
          </a:solidFill>
          <a:ln/>
        </p:spPr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1346" y="2276475"/>
            <a:ext cx="266700" cy="26670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5622280" y="2312194"/>
            <a:ext cx="175766" cy="2309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125" dirty="0"/>
          </a:p>
        </p:txBody>
      </p:sp>
      <p:sp>
        <p:nvSpPr>
          <p:cNvPr id="26" name="Text 15"/>
          <p:cNvSpPr txBox="1"/>
          <p:nvPr/>
        </p:nvSpPr>
        <p:spPr>
          <a:xfrm>
            <a:off x="5912346" y="2276475"/>
            <a:ext cx="5154811" cy="28277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24"/>
              </a:lnSpc>
              <a:buNone/>
            </a:pPr>
            <a:r>
              <a:rPr lang="en-US" sz="1650" dirty="0">
                <a:solidFill>
                  <a:srgbClr val="668FC5"/>
                </a:solidFill>
                <a:latin typeface="Noto Naskh Arabic" pitchFamily="34" charset="0"/>
                <a:ea typeface="Noto Naskh Arabic" pitchFamily="34" charset="-122"/>
                <a:cs typeface="Noto Naskh Arabic" pitchFamily="34" charset="-120"/>
              </a:rPr>
              <a:t>يَسْمَعُ</a:t>
            </a:r>
            <a:r>
              <a:rPr lang="en-US" sz="1425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(শোনা) দিয়ে ১৪ সিগাহ অর্থ সহ লেখো </a:t>
            </a:r>
            <a:r>
              <a:rPr lang="en-US" sz="1200" dirty="0">
                <a:solidFill>
                  <a:srgbClr val="E6EDF3">
                    <a:alpha val="65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— غائب ৬ + حاضر ৬ + متكلم ২</a:t>
            </a:r>
            <a:endParaRPr lang="en-US" sz="1650" dirty="0"/>
          </a:p>
        </p:txBody>
      </p:sp>
      <p:sp>
        <p:nvSpPr>
          <p:cNvPr id="27" name="Shape 16"/>
          <p:cNvSpPr/>
          <p:nvPr/>
        </p:nvSpPr>
        <p:spPr>
          <a:xfrm>
            <a:off x="5400675" y="2752725"/>
            <a:ext cx="6076950" cy="457200"/>
          </a:xfrm>
          <a:prstGeom prst="roundRect">
            <a:avLst>
              <a:gd name="adj" fmla="val 25000"/>
            </a:avLst>
          </a:prstGeom>
          <a:solidFill>
            <a:srgbClr val="EBEBEB">
              <a:alpha val="5000"/>
            </a:srgbClr>
          </a:solidFill>
          <a:ln/>
        </p:spPr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1346" y="2844998"/>
            <a:ext cx="266700" cy="266700"/>
          </a:xfrm>
          <a:prstGeom prst="rect">
            <a:avLst/>
          </a:prstGeom>
        </p:spPr>
      </p:pic>
      <p:sp>
        <p:nvSpPr>
          <p:cNvPr id="29" name="Text 17"/>
          <p:cNvSpPr txBox="1"/>
          <p:nvPr/>
        </p:nvSpPr>
        <p:spPr>
          <a:xfrm>
            <a:off x="5622280" y="2880717"/>
            <a:ext cx="175766" cy="2309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125" dirty="0"/>
          </a:p>
        </p:txBody>
      </p:sp>
      <p:sp>
        <p:nvSpPr>
          <p:cNvPr id="30" name="Text 18"/>
          <p:cNvSpPr txBox="1"/>
          <p:nvPr/>
        </p:nvSpPr>
        <p:spPr>
          <a:xfrm>
            <a:off x="5912346" y="2844998"/>
            <a:ext cx="4640312" cy="24422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24"/>
              </a:lnSpc>
              <a:buNone/>
            </a:pPr>
            <a:r>
              <a:rPr lang="en-US" sz="1425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ماضي ও مضارع এর ৩টি পার্থক্য লেখো </a:t>
            </a:r>
            <a:r>
              <a:rPr lang="en-US" sz="1200" dirty="0">
                <a:solidFill>
                  <a:srgbClr val="E6EDF3">
                    <a:alpha val="65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— সময় / আলামত / উদাহরণ</a:t>
            </a:r>
            <a:endParaRPr lang="en-US" sz="1425" dirty="0"/>
          </a:p>
        </p:txBody>
      </p:sp>
      <p:sp>
        <p:nvSpPr>
          <p:cNvPr id="31" name="Shape 19"/>
          <p:cNvSpPr/>
          <p:nvPr/>
        </p:nvSpPr>
        <p:spPr>
          <a:xfrm>
            <a:off x="5400675" y="3305175"/>
            <a:ext cx="6076950" cy="457200"/>
          </a:xfrm>
          <a:prstGeom prst="roundRect">
            <a:avLst>
              <a:gd name="adj" fmla="val 25000"/>
            </a:avLst>
          </a:prstGeom>
          <a:solidFill>
            <a:srgbClr val="EBEBEB">
              <a:alpha val="5000"/>
            </a:srgbClr>
          </a:solidFill>
          <a:ln/>
        </p:spPr>
      </p:sp>
      <p:pic>
        <p:nvPicPr>
          <p:cNvPr id="3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1346" y="3397448"/>
            <a:ext cx="266700" cy="266700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5622280" y="3433167"/>
            <a:ext cx="175766" cy="2309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125" dirty="0"/>
          </a:p>
        </p:txBody>
      </p:sp>
      <p:sp>
        <p:nvSpPr>
          <p:cNvPr id="34" name="Text 21"/>
          <p:cNvSpPr txBox="1"/>
          <p:nvPr/>
        </p:nvSpPr>
        <p:spPr>
          <a:xfrm>
            <a:off x="5912346" y="3397448"/>
            <a:ext cx="3942755" cy="24422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24"/>
              </a:lnSpc>
              <a:buNone/>
            </a:pPr>
            <a:r>
              <a:rPr lang="en-US" sz="1425" dirty="0">
                <a:solidFill>
                  <a:srgbClr val="E7ECF2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مضارع এর مجهول কীভাবে বানায়? </a:t>
            </a:r>
            <a:r>
              <a:rPr lang="en-US" sz="1200" dirty="0">
                <a:solidFill>
                  <a:srgbClr val="E6EDF3">
                    <a:alpha val="65000"/>
                  </a:srgbClr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— يَنْصُرُ → يُنْصَرُ নিয়ম</a:t>
            </a:r>
            <a:endParaRPr lang="en-US" sz="14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475" y="1895475"/>
            <a:ext cx="3067050" cy="30670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2557" y="1283494"/>
            <a:ext cx="2706588" cy="5942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b="1" dirty="0">
                <a:solidFill>
                  <a:srgbClr val="668FC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جَزَاكُمُ اللهُ خَيْرًا</a:t>
            </a:r>
            <a:endParaRPr lang="en-US" sz="3900" dirty="0"/>
          </a:p>
        </p:txBody>
      </p:sp>
      <p:sp>
        <p:nvSpPr>
          <p:cNvPr id="5" name="Text 1"/>
          <p:cNvSpPr txBox="1"/>
          <p:nvPr/>
        </p:nvSpPr>
        <p:spPr>
          <a:xfrm>
            <a:off x="3360688" y="2049214"/>
            <a:ext cx="5470327" cy="4819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95"/>
              </a:lnSpc>
              <a:buNone/>
            </a:pPr>
            <a:r>
              <a:rPr lang="en-US" sz="34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শুকরিয়া — আজকের ক্লাস শেষ</a:t>
            </a:r>
            <a:endParaRPr lang="en-US" sz="34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851" y="2740670"/>
            <a:ext cx="762000" cy="381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0194" y="2988320"/>
            <a:ext cx="1817043" cy="347663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3363069" y="3064520"/>
            <a:ext cx="1531293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আজ শিখলাম:</a:t>
            </a:r>
            <a:r>
              <a:rPr lang="en-US" sz="1125" b="1" dirty="0">
                <a:solidFill>
                  <a:srgbClr val="E7ECF2">
                    <a:alpha val="85000"/>
                  </a:srgbClr>
                </a:solidFill>
                <a:highlight>
                  <a:srgbClr val="E6F2F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فعل مضارع</a:t>
            </a:r>
            <a:endParaRPr lang="en-US" sz="1125" dirty="0"/>
          </a:p>
        </p:txBody>
      </p:sp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3437" y="2988320"/>
            <a:ext cx="831800" cy="347663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5256312" y="3064520"/>
            <a:ext cx="54605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7ECF2">
                    <a:alpha val="85000"/>
                  </a:srgbClr>
                </a:solidFill>
                <a:highlight>
                  <a:srgbClr val="E6F2F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১৪ সিগাহ</a:t>
            </a:r>
            <a:endParaRPr lang="en-US" sz="1125" dirty="0"/>
          </a:p>
        </p:txBody>
      </p:sp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1437" y="2988320"/>
            <a:ext cx="1099542" cy="347663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6164312" y="3064520"/>
            <a:ext cx="813792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7ECF2">
                    <a:alpha val="85000"/>
                  </a:srgbClr>
                </a:solidFill>
                <a:highlight>
                  <a:srgbClr val="E6F2F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انيت আলামত</a:t>
            </a:r>
            <a:endParaRPr lang="en-US" sz="1125" dirty="0"/>
          </a:p>
        </p:txBody>
      </p:sp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7179" y="2988320"/>
            <a:ext cx="1224558" cy="347663"/>
          </a:xfrm>
          <a:prstGeom prst="rect">
            <a:avLst/>
          </a:prstGeom>
        </p:spPr>
      </p:pic>
      <p:sp>
        <p:nvSpPr>
          <p:cNvPr id="14" name="Text 5"/>
          <p:cNvSpPr txBox="1"/>
          <p:nvPr/>
        </p:nvSpPr>
        <p:spPr>
          <a:xfrm>
            <a:off x="7340054" y="3064520"/>
            <a:ext cx="938808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7ECF2">
                    <a:alpha val="85000"/>
                  </a:srgbClr>
                </a:solidFill>
                <a:highlight>
                  <a:srgbClr val="E6F2F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معروف / مجهول</a:t>
            </a:r>
            <a:endParaRPr lang="en-US" sz="1125" dirty="0"/>
          </a:p>
        </p:txBody>
      </p:sp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7937" y="2988320"/>
            <a:ext cx="473720" cy="347663"/>
          </a:xfrm>
          <a:prstGeom prst="rect">
            <a:avLst/>
          </a:prstGeom>
        </p:spPr>
      </p:pic>
      <p:sp>
        <p:nvSpPr>
          <p:cNvPr id="16" name="Text 6"/>
          <p:cNvSpPr txBox="1"/>
          <p:nvPr/>
        </p:nvSpPr>
        <p:spPr>
          <a:xfrm>
            <a:off x="8640812" y="3064520"/>
            <a:ext cx="18797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E7ECF2">
                    <a:alpha val="85000"/>
                  </a:srgbClr>
                </a:solidFill>
                <a:highlight>
                  <a:srgbClr val="E6F2F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رفع</a:t>
            </a:r>
            <a:endParaRPr lang="en-US" sz="1125" dirty="0"/>
          </a:p>
        </p:txBody>
      </p:sp>
      <p:sp>
        <p:nvSpPr>
          <p:cNvPr id="17" name="Text 7"/>
          <p:cNvSpPr txBox="1"/>
          <p:nvPr/>
        </p:nvSpPr>
        <p:spPr>
          <a:xfrm>
            <a:off x="4277320" y="3536007"/>
            <a:ext cx="3637062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পরবর্তী ক্লাস: 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أمر و نهي</a:t>
            </a:r>
            <a:r>
              <a:rPr lang="en-US" sz="1500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আদেশ ও নিষেধ</a:t>
            </a:r>
            <a:endParaRPr lang="en-US" sz="1500" dirty="0"/>
          </a:p>
        </p:txBody>
      </p:sp>
      <p:pic>
        <p:nvPicPr>
          <p:cNvPr id="1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1726" y="4021782"/>
            <a:ext cx="5048250" cy="1047750"/>
          </a:xfrm>
          <a:prstGeom prst="rect">
            <a:avLst/>
          </a:prstGeom>
        </p:spPr>
      </p:pic>
      <p:sp>
        <p:nvSpPr>
          <p:cNvPr id="19" name="Text 8"/>
          <p:cNvSpPr txBox="1"/>
          <p:nvPr/>
        </p:nvSpPr>
        <p:spPr>
          <a:xfrm>
            <a:off x="3809851" y="4221807"/>
            <a:ext cx="4572000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رَبِّ زِدْنِي عِلْمًا</a:t>
            </a:r>
            <a:endParaRPr lang="en-US" sz="2250" dirty="0"/>
          </a:p>
        </p:txBody>
      </p:sp>
      <p:sp>
        <p:nvSpPr>
          <p:cNvPr id="20" name="Text 9"/>
          <p:cNvSpPr txBox="1"/>
          <p:nvPr/>
        </p:nvSpPr>
        <p:spPr>
          <a:xfrm>
            <a:off x="3809851" y="4679007"/>
            <a:ext cx="45720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dirty="0">
                <a:solidFill>
                  <a:srgbClr val="E7ECF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হে আল্লাহ! আমার জ্ঞান বাড়িয়ে দিন — সূরা ত্বহা: ১১৪</a:t>
            </a:r>
            <a:endParaRPr lang="en-US" sz="1350" dirty="0"/>
          </a:p>
        </p:txBody>
      </p:sp>
      <p:sp>
        <p:nvSpPr>
          <p:cNvPr id="21" name="Text 10"/>
          <p:cNvSpPr txBox="1"/>
          <p:nvPr/>
        </p:nvSpPr>
        <p:spPr>
          <a:xfrm>
            <a:off x="5418386" y="5345757"/>
            <a:ext cx="135508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Bef>
                <a:spcPts val="600"/>
              </a:spcBef>
              <a:buNone/>
            </a:pPr>
            <a:r>
              <a:rPr lang="en-US" sz="1350" b="1" kern="0" spc="38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আল্লাহ হাফেজ! ✨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1330</Words>
  <Application>Microsoft Office PowerPoint</Application>
  <PresentationFormat>Widescreen</PresentationFormat>
  <Paragraphs>311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Calibri</vt:lpstr>
      <vt:lpstr>DM Sans</vt:lpstr>
      <vt:lpstr>Fraunces</vt:lpstr>
      <vt:lpstr>Inter</vt:lpstr>
      <vt:lpstr>Lexend</vt:lpstr>
      <vt:lpstr>Newsreader</vt:lpstr>
      <vt:lpstr>Noto Naskh Arabic</vt:lpstr>
      <vt:lpstr>Noto Sans Bengali</vt:lpstr>
      <vt:lpstr>Source Serif 4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ইবতেদায়ী-৫ম-আরবি-২য়-فعل-مضارع</dc:title>
  <dc:subject>PptxGenJS Presentation</dc:subject>
  <dc:creator>PptxGenJS</dc:creator>
  <cp:lastModifiedBy>DELL</cp:lastModifiedBy>
  <cp:revision>3</cp:revision>
  <dcterms:created xsi:type="dcterms:W3CDTF">2026-10-11T15:33:11Z</dcterms:created>
  <dcterms:modified xsi:type="dcterms:W3CDTF">2026-10-14T02:07:07Z</dcterms:modified>
</cp:coreProperties>
</file>