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IGRj2XgV1OsE4jsx849Xyw==" hashData="r4FO09mU/IV4psnmMYESZ/i2+rZdL3AH1D9/02EGD9DMYJ+bHHh/gPBsj9nG9vcwmxi3C4RvqI0QOPf7/6nTV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2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7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2103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>
                <a:solidFill>
                  <a:srgbClr val="24A658"/>
                </a:solidFill>
                <a:latin typeface="Arial"/>
              </a:rPr>
              <a:t>Unit 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097280"/>
            <a:ext cx="685800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5400" b="1">
                <a:solidFill>
                  <a:srgbClr val="F07431"/>
                </a:solidFill>
                <a:latin typeface="Arial"/>
              </a:rPr>
              <a:t>Nakshi Kantha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920240"/>
            <a:ext cx="67665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146F43"/>
                </a:solidFill>
                <a:latin typeface="Arial"/>
              </a:rPr>
              <a:t>Class Five • Session 89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399" y="2971800"/>
            <a:ext cx="5458265" cy="77724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3037254"/>
            <a:ext cx="541957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Activity 1.2 &amp; 2.1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302456" y="4177683"/>
            <a:ext cx="9193237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>
                <a:solidFill>
                  <a:srgbClr val="7E59B0"/>
                </a:solidFill>
                <a:latin typeface="Arial"/>
              </a:rPr>
              <a:t>Read • Find • Answer • </a:t>
            </a:r>
            <a:r>
              <a:rPr sz="4000" b="1" dirty="0" smtClean="0">
                <a:solidFill>
                  <a:srgbClr val="7E59B0"/>
                </a:solidFill>
                <a:latin typeface="Arial"/>
              </a:rPr>
              <a:t>Write</a:t>
            </a:r>
            <a:endParaRPr sz="4000" b="1" dirty="0">
              <a:solidFill>
                <a:srgbClr val="7E59B0"/>
              </a:solidFill>
              <a:latin typeface="Arial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4399" y="5257800"/>
            <a:ext cx="8285871" cy="749808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87551" y="5309538"/>
            <a:ext cx="7903229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6F43"/>
                </a:solidFill>
                <a:latin typeface="Arial"/>
              </a:rPr>
              <a:t>FLN-friendly comprehension class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Today We Will Learn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0" y="283464"/>
            <a:ext cx="39319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3600" b="1">
                <a:solidFill>
                  <a:srgbClr val="146F43"/>
                </a:solidFill>
                <a:latin typeface="Arial"/>
              </a:rPr>
              <a:t>Session 89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5029200" cy="182880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67335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5.1.2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259455"/>
            <a:ext cx="5029200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 dirty="0">
                <a:solidFill>
                  <a:srgbClr val="2A3237"/>
                </a:solidFill>
                <a:latin typeface="Arial"/>
              </a:rPr>
              <a:t>Find specific information from the text.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600200"/>
            <a:ext cx="5029200" cy="182880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0" y="167335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5.1.4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7376" y="2258568"/>
            <a:ext cx="4773168" cy="107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 dirty="0">
                <a:solidFill>
                  <a:srgbClr val="2A3237"/>
                </a:solidFill>
                <a:latin typeface="Arial"/>
              </a:rPr>
              <a:t>Understand the general idea of the text.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8800" y="4343400"/>
            <a:ext cx="8595360" cy="822960"/>
          </a:xfrm>
          <a:prstGeom prst="roundRect">
            <a:avLst/>
          </a:prstGeom>
          <a:solidFill>
            <a:srgbClr val="FFF0E4"/>
          </a:solidFill>
          <a:ln>
            <a:solidFill>
              <a:srgbClr val="FFF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901952" y="4462492"/>
            <a:ext cx="844905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46F43"/>
                </a:solidFill>
                <a:latin typeface="Arial"/>
              </a:rPr>
              <a:t>I can read, find answers and write them.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Quick Review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41732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• Which class was </a:t>
            </a:r>
            <a:r>
              <a:rPr sz="3600" dirty="0" err="1">
                <a:solidFill>
                  <a:srgbClr val="2A3237"/>
                </a:solidFill>
                <a:latin typeface="Arial"/>
              </a:rPr>
              <a:t>Adiba</a:t>
            </a:r>
            <a:r>
              <a:rPr sz="3600" dirty="0">
                <a:solidFill>
                  <a:srgbClr val="2A3237"/>
                </a:solidFill>
                <a:latin typeface="Arial"/>
              </a:rPr>
              <a:t> in?</a:t>
            </a:r>
          </a:p>
          <a:p>
            <a:pPr>
              <a:spcAft>
                <a:spcPts val="10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• Where did </a:t>
            </a:r>
            <a:r>
              <a:rPr sz="3600" dirty="0" err="1">
                <a:solidFill>
                  <a:srgbClr val="2A3237"/>
                </a:solidFill>
                <a:latin typeface="Arial"/>
              </a:rPr>
              <a:t>Adiba's</a:t>
            </a:r>
            <a:r>
              <a:rPr sz="3600" dirty="0">
                <a:solidFill>
                  <a:srgbClr val="2A3237"/>
                </a:solidFill>
                <a:latin typeface="Arial"/>
              </a:rPr>
              <a:t> grandmother live?</a:t>
            </a:r>
          </a:p>
          <a:p>
            <a:pPr>
              <a:spcAft>
                <a:spcPts val="10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• Where did </a:t>
            </a:r>
            <a:r>
              <a:rPr sz="3600" dirty="0" err="1">
                <a:solidFill>
                  <a:srgbClr val="2A3237"/>
                </a:solidFill>
                <a:latin typeface="Arial"/>
              </a:rPr>
              <a:t>Adiba</a:t>
            </a:r>
            <a:r>
              <a:rPr sz="3600" dirty="0">
                <a:solidFill>
                  <a:srgbClr val="2A3237"/>
                </a:solidFill>
                <a:latin typeface="Arial"/>
              </a:rPr>
              <a:t> move with her parents?</a:t>
            </a:r>
          </a:p>
          <a:p>
            <a:pPr>
              <a:spcAft>
                <a:spcPts val="10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• How many times did </a:t>
            </a:r>
            <a:r>
              <a:rPr sz="3600" dirty="0" err="1">
                <a:solidFill>
                  <a:srgbClr val="2A3237"/>
                </a:solidFill>
                <a:latin typeface="Arial"/>
              </a:rPr>
              <a:t>Adiba</a:t>
            </a:r>
            <a:r>
              <a:rPr sz="3600" dirty="0">
                <a:solidFill>
                  <a:srgbClr val="2A3237"/>
                </a:solidFill>
                <a:latin typeface="Arial"/>
              </a:rPr>
              <a:t> visit her grandmother?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17520" y="5532120"/>
            <a:ext cx="6217920" cy="68580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090672" y="5568696"/>
            <a:ext cx="6071616" cy="6126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Think → Answer → Share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Check the Review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371600"/>
            <a:ext cx="4846320" cy="132588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444752"/>
            <a:ext cx="466344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Class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029967"/>
            <a:ext cx="4590288" cy="5760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Class Five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371600"/>
            <a:ext cx="4846320" cy="132588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09359" y="1444752"/>
            <a:ext cx="466344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Grandmother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64702" y="2025616"/>
            <a:ext cx="5289452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 dirty="0">
                <a:solidFill>
                  <a:srgbClr val="2A3237"/>
                </a:solidFill>
                <a:latin typeface="Arial"/>
              </a:rPr>
              <a:t>A village in Bangladesh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246120"/>
            <a:ext cx="4846320" cy="1325880"/>
          </a:xfrm>
          <a:prstGeom prst="roundRect">
            <a:avLst/>
          </a:prstGeom>
          <a:solidFill>
            <a:srgbClr val="FFF0E4"/>
          </a:solidFill>
          <a:ln>
            <a:solidFill>
              <a:srgbClr val="FFF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3319272"/>
            <a:ext cx="466344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Adiba moved 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0976" y="3904487"/>
            <a:ext cx="4590288" cy="5760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New York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3246120"/>
            <a:ext cx="4846320" cy="1325880"/>
          </a:xfrm>
          <a:prstGeom prst="roundRect">
            <a:avLst/>
          </a:prstGeom>
          <a:solidFill>
            <a:srgbClr val="F2E9FC"/>
          </a:solidFill>
          <a:ln>
            <a:solidFill>
              <a:srgbClr val="F2E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09359" y="3319272"/>
            <a:ext cx="466344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Visited grandmother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5936" y="3904487"/>
            <a:ext cx="4590288" cy="5760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Once every year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828800" y="5257800"/>
            <a:ext cx="8412480" cy="73152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901952" y="5361950"/>
            <a:ext cx="8266175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146F43"/>
                </a:solidFill>
                <a:latin typeface="Arial"/>
              </a:rPr>
              <a:t>Great! Now we are ready to find new answers.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Today's Mission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08760"/>
            <a:ext cx="1051560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146F43"/>
                </a:solidFill>
                <a:latin typeface="Arial"/>
              </a:rPr>
              <a:t>We will find answers from the text.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743200"/>
            <a:ext cx="3291840" cy="150876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2816352"/>
            <a:ext cx="310896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5256" y="3401568"/>
            <a:ext cx="3035808" cy="7589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Read the question.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2743200"/>
            <a:ext cx="3291840" cy="150876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26279" y="2816352"/>
            <a:ext cx="310896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62855" y="3401568"/>
            <a:ext cx="3035808" cy="7589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Find the key word.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2743200"/>
            <a:ext cx="3291840" cy="1508760"/>
          </a:xfrm>
          <a:prstGeom prst="roundRect">
            <a:avLst/>
          </a:prstGeom>
          <a:solidFill>
            <a:srgbClr val="FFF0E4"/>
          </a:solidFill>
          <a:ln>
            <a:solidFill>
              <a:srgbClr val="FFF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83879" y="2816352"/>
            <a:ext cx="310896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0456" y="3242435"/>
            <a:ext cx="3035808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 dirty="0">
                <a:solidFill>
                  <a:srgbClr val="2A3237"/>
                </a:solidFill>
                <a:latin typeface="Arial"/>
              </a:rPr>
              <a:t>Scan the text for the answer.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286000" y="4983480"/>
            <a:ext cx="7589520" cy="73152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359152" y="5087630"/>
            <a:ext cx="744321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146F43"/>
                </a:solidFill>
                <a:latin typeface="Arial"/>
              </a:rPr>
              <a:t>Question → Key word → Find → Answer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Read with Your Finger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3383280" cy="182880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673352"/>
            <a:ext cx="3200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STEP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2258568"/>
            <a:ext cx="3127248" cy="107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 dirty="0">
                <a:solidFill>
                  <a:srgbClr val="2A3237"/>
                </a:solidFill>
                <a:latin typeface="Arial"/>
              </a:rPr>
              <a:t>Put your finger under the line.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600200"/>
            <a:ext cx="3383280" cy="182880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0559" y="1673352"/>
            <a:ext cx="3200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STEP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7136" y="2258568"/>
            <a:ext cx="3127248" cy="107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Listen to the teacher.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600200"/>
            <a:ext cx="3383280" cy="1828800"/>
          </a:xfrm>
          <a:prstGeom prst="roundRect">
            <a:avLst/>
          </a:prstGeom>
          <a:solidFill>
            <a:srgbClr val="FFF0E4"/>
          </a:solidFill>
          <a:ln>
            <a:solidFill>
              <a:srgbClr val="FFF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38160" y="1673352"/>
            <a:ext cx="3200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STEP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74736" y="2258568"/>
            <a:ext cx="3127248" cy="107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Read slowly together.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43200" y="4434840"/>
            <a:ext cx="6675120" cy="777240"/>
          </a:xfrm>
          <a:prstGeom prst="roundRect">
            <a:avLst/>
          </a:prstGeom>
          <a:solidFill>
            <a:srgbClr val="F2E9FC"/>
          </a:solidFill>
          <a:ln>
            <a:solidFill>
              <a:srgbClr val="F2E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816352" y="4561850"/>
            <a:ext cx="652881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146F43"/>
                </a:solidFill>
                <a:latin typeface="Arial"/>
              </a:rPr>
              <a:t>Slow reading helps us understand.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Read Again — Part 1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7315200" cy="4480560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581912"/>
            <a:ext cx="6858000" cy="4151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Her grandmother decided to sew</a:t>
            </a:r>
          </a:p>
          <a:p>
            <a:pPr>
              <a:spcAft>
                <a:spcPts val="5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a special </a:t>
            </a:r>
            <a:r>
              <a:rPr sz="3600" dirty="0" err="1">
                <a:solidFill>
                  <a:srgbClr val="2A3237"/>
                </a:solidFill>
                <a:latin typeface="Arial"/>
              </a:rPr>
              <a:t>Nakshi</a:t>
            </a:r>
            <a:r>
              <a:rPr sz="3600" dirty="0">
                <a:solidFill>
                  <a:srgbClr val="2A3237"/>
                </a:solidFill>
                <a:latin typeface="Arial"/>
              </a:rPr>
              <a:t> </a:t>
            </a:r>
            <a:r>
              <a:rPr sz="3600" dirty="0" err="1">
                <a:solidFill>
                  <a:srgbClr val="2A3237"/>
                </a:solidFill>
                <a:latin typeface="Arial"/>
              </a:rPr>
              <a:t>Kantha</a:t>
            </a:r>
            <a:r>
              <a:rPr sz="3600" dirty="0">
                <a:solidFill>
                  <a:srgbClr val="2A3237"/>
                </a:solidFill>
                <a:latin typeface="Arial"/>
              </a:rPr>
              <a:t> for </a:t>
            </a:r>
            <a:r>
              <a:rPr sz="3600" dirty="0" err="1">
                <a:solidFill>
                  <a:srgbClr val="2A3237"/>
                </a:solidFill>
                <a:latin typeface="Arial"/>
              </a:rPr>
              <a:t>Adiba</a:t>
            </a:r>
            <a:r>
              <a:rPr sz="3600" dirty="0">
                <a:solidFill>
                  <a:srgbClr val="2A3237"/>
                </a:solidFill>
                <a:latin typeface="Arial"/>
              </a:rPr>
              <a:t>.</a:t>
            </a:r>
          </a:p>
          <a:p>
            <a:pPr>
              <a:spcAft>
                <a:spcPts val="5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She gathered </a:t>
            </a:r>
            <a:r>
              <a:rPr sz="3600" dirty="0" err="1">
                <a:solidFill>
                  <a:srgbClr val="2A3237"/>
                </a:solidFill>
                <a:latin typeface="Arial"/>
              </a:rPr>
              <a:t>colourful</a:t>
            </a:r>
            <a:r>
              <a:rPr sz="3600" dirty="0">
                <a:solidFill>
                  <a:srgbClr val="2A3237"/>
                </a:solidFill>
                <a:latin typeface="Arial"/>
              </a:rPr>
              <a:t> pieces</a:t>
            </a:r>
          </a:p>
          <a:p>
            <a:pPr>
              <a:spcAft>
                <a:spcPts val="5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of old sarees.</a:t>
            </a:r>
          </a:p>
        </p:txBody>
      </p:sp>
      <p:pic>
        <p:nvPicPr>
          <p:cNvPr id="8" name="Picture 7" descr="grandm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0" y="1783080"/>
            <a:ext cx="3291840" cy="329184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321040" y="4983480"/>
            <a:ext cx="3678702" cy="77724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94192" y="4852842"/>
            <a:ext cx="3605550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146F43"/>
                </a:solidFill>
                <a:latin typeface="Arial"/>
              </a:rPr>
              <a:t>What did she gather?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Find the Answer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39" y="1417320"/>
            <a:ext cx="2486465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 dirty="0">
                <a:solidFill>
                  <a:srgbClr val="146F43"/>
                </a:solidFill>
                <a:latin typeface="Arial"/>
              </a:rPr>
              <a:t>Question: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63240" y="1430803"/>
            <a:ext cx="868680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 dirty="0">
                <a:solidFill>
                  <a:srgbClr val="2A3237"/>
                </a:solidFill>
                <a:latin typeface="Arial"/>
              </a:rPr>
              <a:t>What did </a:t>
            </a:r>
            <a:r>
              <a:rPr sz="3600" b="1" dirty="0" err="1">
                <a:solidFill>
                  <a:srgbClr val="2A3237"/>
                </a:solidFill>
                <a:latin typeface="Arial"/>
              </a:rPr>
              <a:t>Adiba's</a:t>
            </a:r>
            <a:r>
              <a:rPr sz="3600" b="1" dirty="0">
                <a:solidFill>
                  <a:srgbClr val="2A3237"/>
                </a:solidFill>
                <a:latin typeface="Arial"/>
              </a:rPr>
              <a:t> grandmother gather?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017520" y="2743200"/>
            <a:ext cx="1188720" cy="457200"/>
          </a:xfrm>
          <a:prstGeom prst="rightArrow">
            <a:avLst/>
          </a:prstGeom>
          <a:solidFill>
            <a:srgbClr val="7E59B0"/>
          </a:solidFill>
          <a:ln>
            <a:solidFill>
              <a:srgbClr val="7E59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22960" y="2560320"/>
            <a:ext cx="1920240" cy="73152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2596896"/>
            <a:ext cx="177393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gather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2483471"/>
            <a:ext cx="6759526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 dirty="0">
                <a:solidFill>
                  <a:srgbClr val="7E59B0"/>
                </a:solidFill>
                <a:latin typeface="Arial"/>
              </a:rPr>
              <a:t>Find the word 'gathered' in the text.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45920" y="4251960"/>
            <a:ext cx="8961120" cy="91440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719072" y="4288536"/>
            <a:ext cx="8814816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6F43"/>
                </a:solidFill>
                <a:latin typeface="Arial"/>
              </a:rPr>
              <a:t>Answer: </a:t>
            </a:r>
            <a:r>
              <a:rPr sz="3600" b="1" dirty="0" err="1">
                <a:solidFill>
                  <a:srgbClr val="146F43"/>
                </a:solidFill>
                <a:latin typeface="Arial"/>
              </a:rPr>
              <a:t>Colourful</a:t>
            </a:r>
            <a:r>
              <a:rPr sz="3600" b="1" dirty="0">
                <a:solidFill>
                  <a:srgbClr val="146F43"/>
                </a:solidFill>
                <a:latin typeface="Arial"/>
              </a:rPr>
              <a:t> pieces of old sarees.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Read Again — Part 2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7315200" cy="4480560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581912"/>
            <a:ext cx="6858000" cy="4151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3600">
                <a:solidFill>
                  <a:srgbClr val="2A3237"/>
                </a:solidFill>
                <a:latin typeface="Arial"/>
              </a:rPr>
              <a:t>With great care, she stitched them together.</a:t>
            </a:r>
          </a:p>
          <a:p>
            <a:pPr>
              <a:spcAft>
                <a:spcPts val="500"/>
              </a:spcAft>
            </a:pPr>
            <a:r>
              <a:rPr sz="3600">
                <a:solidFill>
                  <a:srgbClr val="2A3237"/>
                </a:solidFill>
                <a:latin typeface="Arial"/>
              </a:rPr>
              <a:t>She made a beautiful pattern</a:t>
            </a:r>
          </a:p>
          <a:p>
            <a:pPr>
              <a:spcAft>
                <a:spcPts val="500"/>
              </a:spcAft>
            </a:pPr>
            <a:r>
              <a:rPr sz="3600">
                <a:solidFill>
                  <a:srgbClr val="2A3237"/>
                </a:solidFill>
                <a:latin typeface="Arial"/>
              </a:rPr>
              <a:t>of flowers and birds on it.</a:t>
            </a:r>
          </a:p>
          <a:p>
            <a:pPr>
              <a:spcAft>
                <a:spcPts val="500"/>
              </a:spcAft>
            </a:pPr>
            <a:r>
              <a:rPr sz="3600">
                <a:solidFill>
                  <a:srgbClr val="2A3237"/>
                </a:solidFill>
                <a:latin typeface="Arial"/>
              </a:rPr>
              <a:t>It took many days and nights</a:t>
            </a:r>
          </a:p>
          <a:p>
            <a:pPr>
              <a:spcAft>
                <a:spcPts val="500"/>
              </a:spcAft>
            </a:pPr>
            <a:r>
              <a:rPr sz="3600">
                <a:solidFill>
                  <a:srgbClr val="2A3237"/>
                </a:solidFill>
                <a:latin typeface="Arial"/>
              </a:rPr>
              <a:t>to complete the Kantha.</a:t>
            </a:r>
          </a:p>
        </p:txBody>
      </p:sp>
      <p:pic>
        <p:nvPicPr>
          <p:cNvPr id="8" name="Picture 7" descr="han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1828800"/>
            <a:ext cx="3788229" cy="32004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458200" y="5074920"/>
            <a:ext cx="3291840" cy="73152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31352" y="5148293"/>
            <a:ext cx="3218688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46F43"/>
                </a:solidFill>
                <a:latin typeface="Arial"/>
              </a:rPr>
              <a:t>Find two facts.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Two Important Facts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645920"/>
            <a:ext cx="4937760" cy="164592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19072"/>
            <a:ext cx="47548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Pattern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304288"/>
            <a:ext cx="4681728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Flowers and birds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645920"/>
            <a:ext cx="4937760" cy="164592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0" y="1719072"/>
            <a:ext cx="47548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Time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7376" y="2304288"/>
            <a:ext cx="4681728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Many days and nights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160520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>
                <a:solidFill>
                  <a:srgbClr val="7E59B0"/>
                </a:solidFill>
                <a:latin typeface="Arial"/>
              </a:rPr>
              <a:t>Which words helped you find the answers?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5074920"/>
            <a:ext cx="6675120" cy="77724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816352" y="5111496"/>
            <a:ext cx="6528816" cy="7040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6F43"/>
                </a:solidFill>
                <a:latin typeface="Arial"/>
              </a:rPr>
              <a:t>pattern • took • days • nights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0" grpId="0"/>
      <p:bldP spid="11" grpId="0"/>
      <p:bldP spid="12" grpId="0"/>
      <p:bldP spid="13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Read Again — Part 3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7315200" cy="4480560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581912"/>
            <a:ext cx="6858000" cy="4151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The stitch, </a:t>
            </a:r>
            <a:r>
              <a:rPr sz="3600" dirty="0" err="1">
                <a:solidFill>
                  <a:srgbClr val="2A3237"/>
                </a:solidFill>
                <a:latin typeface="Arial"/>
              </a:rPr>
              <a:t>colour</a:t>
            </a:r>
            <a:r>
              <a:rPr sz="3600" dirty="0">
                <a:solidFill>
                  <a:srgbClr val="2A3237"/>
                </a:solidFill>
                <a:latin typeface="Arial"/>
              </a:rPr>
              <a:t> and pattern</a:t>
            </a:r>
          </a:p>
          <a:p>
            <a:pPr>
              <a:spcAft>
                <a:spcPts val="5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of the </a:t>
            </a:r>
            <a:r>
              <a:rPr sz="3600" dirty="0" err="1">
                <a:solidFill>
                  <a:srgbClr val="2A3237"/>
                </a:solidFill>
                <a:latin typeface="Arial"/>
              </a:rPr>
              <a:t>Kantha</a:t>
            </a:r>
            <a:r>
              <a:rPr sz="3600" dirty="0">
                <a:solidFill>
                  <a:srgbClr val="2A3237"/>
                </a:solidFill>
                <a:latin typeface="Arial"/>
              </a:rPr>
              <a:t> had a story to tell.</a:t>
            </a:r>
          </a:p>
          <a:p>
            <a:pPr>
              <a:spcAft>
                <a:spcPts val="5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It was more than just a quilt.</a:t>
            </a:r>
          </a:p>
          <a:p>
            <a:pPr>
              <a:spcAft>
                <a:spcPts val="5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It was a symbol of her grandmother's love.</a:t>
            </a:r>
          </a:p>
        </p:txBody>
      </p:sp>
      <p:pic>
        <p:nvPicPr>
          <p:cNvPr id="8" name="Picture 7" descr="han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0" y="1783080"/>
            <a:ext cx="3896464" cy="329184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275319" y="4983480"/>
            <a:ext cx="3752557" cy="82296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56984" y="5151638"/>
            <a:ext cx="420624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146F43"/>
                </a:solidFill>
                <a:latin typeface="Arial"/>
              </a:rPr>
              <a:t>How did it tell a story?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How Did the Kantha Tell a Story?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08760"/>
            <a:ext cx="1828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146F43"/>
                </a:solidFill>
                <a:latin typeface="Arial"/>
              </a:rPr>
              <a:t>Its…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468880"/>
            <a:ext cx="3200400" cy="1371600"/>
          </a:xfrm>
          <a:prstGeom prst="roundRect">
            <a:avLst/>
          </a:prstGeom>
          <a:solidFill>
            <a:srgbClr val="FFF0E4"/>
          </a:solidFill>
          <a:ln>
            <a:solidFill>
              <a:srgbClr val="FFF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8129" y="2907792"/>
            <a:ext cx="3017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6F43"/>
                </a:solidFill>
                <a:latin typeface="Arial"/>
              </a:rPr>
              <a:t>STITCH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60" y="2468880"/>
            <a:ext cx="3200400" cy="137160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64966" y="2885284"/>
            <a:ext cx="3017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6F43"/>
                </a:solidFill>
                <a:latin typeface="Arial"/>
              </a:rPr>
              <a:t>COLOUR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2468880"/>
            <a:ext cx="3200400" cy="137160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21040" y="2876843"/>
            <a:ext cx="3017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6F43"/>
                </a:solidFill>
                <a:latin typeface="Arial"/>
              </a:rPr>
              <a:t>PATTERN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480560"/>
            <a:ext cx="10424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dirty="0">
                <a:solidFill>
                  <a:srgbClr val="7E59B0"/>
                </a:solidFill>
                <a:latin typeface="Arial"/>
              </a:rPr>
              <a:t>…had a story to tell.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Read Again — Part 4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7315200" cy="4480560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581912"/>
            <a:ext cx="6858000" cy="4151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She felt happy when she wrapped</a:t>
            </a:r>
          </a:p>
          <a:p>
            <a:pPr>
              <a:spcAft>
                <a:spcPts val="5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herself with the quilt.</a:t>
            </a:r>
          </a:p>
          <a:p>
            <a:pPr>
              <a:spcAft>
                <a:spcPts val="5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It </a:t>
            </a:r>
            <a:r>
              <a:rPr sz="3600" dirty="0" err="1">
                <a:solidFill>
                  <a:srgbClr val="2A3237"/>
                </a:solidFill>
                <a:latin typeface="Arial"/>
              </a:rPr>
              <a:t>symbolises</a:t>
            </a:r>
            <a:r>
              <a:rPr sz="3600" dirty="0">
                <a:solidFill>
                  <a:srgbClr val="2A3237"/>
                </a:solidFill>
                <a:latin typeface="Arial"/>
              </a:rPr>
              <a:t> the rich tradition</a:t>
            </a:r>
          </a:p>
          <a:p>
            <a:pPr>
              <a:spcAft>
                <a:spcPts val="5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of her homeland.</a:t>
            </a:r>
          </a:p>
        </p:txBody>
      </p:sp>
      <p:pic>
        <p:nvPicPr>
          <p:cNvPr id="8" name="Picture 7" descr="grandm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1828800"/>
            <a:ext cx="3108960" cy="310896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412480" y="4431323"/>
            <a:ext cx="3337560" cy="1772529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833104" y="4760890"/>
            <a:ext cx="2596896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46F43"/>
                </a:solidFill>
                <a:latin typeface="Arial"/>
              </a:rPr>
              <a:t>How did </a:t>
            </a:r>
            <a:r>
              <a:rPr sz="3200" b="1" dirty="0" err="1">
                <a:solidFill>
                  <a:srgbClr val="146F43"/>
                </a:solidFill>
                <a:latin typeface="Arial"/>
              </a:rPr>
              <a:t>Adiba</a:t>
            </a:r>
            <a:r>
              <a:rPr sz="3200" b="1" dirty="0">
                <a:solidFill>
                  <a:srgbClr val="146F43"/>
                </a:solidFill>
                <a:latin typeface="Arial"/>
              </a:rPr>
              <a:t> feel?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Adiba's Feeling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08760"/>
            <a:ext cx="10424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146F43"/>
                </a:solidFill>
                <a:latin typeface="Arial"/>
              </a:rPr>
              <a:t>She felt…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39" y="2606040"/>
            <a:ext cx="4663440" cy="105156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822191" y="2642616"/>
            <a:ext cx="4517136" cy="978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HAPPY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160520"/>
            <a:ext cx="10424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>
                <a:solidFill>
                  <a:srgbClr val="7E59B0"/>
                </a:solidFill>
                <a:latin typeface="Arial"/>
              </a:rPr>
              <a:t>Why?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80160" y="4892040"/>
            <a:ext cx="9601200" cy="91440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80160" y="4810631"/>
            <a:ext cx="9762978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46F43"/>
                </a:solidFill>
                <a:latin typeface="Arial"/>
              </a:rPr>
              <a:t>The quilt was a symbol of her grandmother's love.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What Is the Passage Mainly About?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3383280" cy="1600200"/>
          </a:xfrm>
          <a:prstGeom prst="roundRect">
            <a:avLst/>
          </a:prstGeom>
          <a:solidFill>
            <a:srgbClr val="FFF0E4"/>
          </a:solidFill>
          <a:ln>
            <a:solidFill>
              <a:srgbClr val="FFF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673352"/>
            <a:ext cx="3200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2258568"/>
            <a:ext cx="3127248" cy="8503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Only old sarees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600200"/>
            <a:ext cx="3383280" cy="160020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0559" y="1673352"/>
            <a:ext cx="3200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7136" y="2206710"/>
            <a:ext cx="3127248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 dirty="0">
                <a:solidFill>
                  <a:srgbClr val="2A3237"/>
                </a:solidFill>
                <a:latin typeface="Arial"/>
              </a:rPr>
              <a:t>A </a:t>
            </a:r>
            <a:r>
              <a:rPr sz="2800" b="0" dirty="0" err="1">
                <a:solidFill>
                  <a:srgbClr val="2A3237"/>
                </a:solidFill>
                <a:latin typeface="Arial"/>
              </a:rPr>
              <a:t>Nakshi</a:t>
            </a:r>
            <a:r>
              <a:rPr sz="2800" b="0" dirty="0">
                <a:solidFill>
                  <a:srgbClr val="2A3237"/>
                </a:solidFill>
                <a:latin typeface="Arial"/>
              </a:rPr>
              <a:t> </a:t>
            </a:r>
            <a:r>
              <a:rPr sz="2800" b="0" dirty="0" err="1">
                <a:solidFill>
                  <a:srgbClr val="2A3237"/>
                </a:solidFill>
                <a:latin typeface="Arial"/>
              </a:rPr>
              <a:t>Kantha</a:t>
            </a:r>
            <a:r>
              <a:rPr sz="2800" b="0" dirty="0">
                <a:solidFill>
                  <a:srgbClr val="2A3237"/>
                </a:solidFill>
                <a:latin typeface="Arial"/>
              </a:rPr>
              <a:t>, love and tradition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600200"/>
            <a:ext cx="3383280" cy="160020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38160" y="1673352"/>
            <a:ext cx="3200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74736" y="2258568"/>
            <a:ext cx="3127248" cy="8503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New York city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749039" y="4343400"/>
            <a:ext cx="4754880" cy="82296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822191" y="4379976"/>
            <a:ext cx="460857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Best answer: B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Activity 2.1 — Questions 1–3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417320"/>
            <a:ext cx="103327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• What did grandmother gather for sewing the </a:t>
            </a:r>
            <a:r>
              <a:rPr sz="3600" dirty="0" err="1">
                <a:solidFill>
                  <a:srgbClr val="2A3237"/>
                </a:solidFill>
                <a:latin typeface="Arial"/>
              </a:rPr>
              <a:t>Kantha</a:t>
            </a:r>
            <a:r>
              <a:rPr sz="3600" dirty="0">
                <a:solidFill>
                  <a:srgbClr val="2A3237"/>
                </a:solidFill>
                <a:latin typeface="Arial"/>
              </a:rPr>
              <a:t>?</a:t>
            </a:r>
          </a:p>
          <a:p>
            <a:pPr>
              <a:spcAft>
                <a:spcPts val="10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• What patterns did she make on the </a:t>
            </a:r>
            <a:r>
              <a:rPr sz="3600" dirty="0" err="1">
                <a:solidFill>
                  <a:srgbClr val="2A3237"/>
                </a:solidFill>
                <a:latin typeface="Arial"/>
              </a:rPr>
              <a:t>Kantha</a:t>
            </a:r>
            <a:r>
              <a:rPr sz="3600" dirty="0">
                <a:solidFill>
                  <a:srgbClr val="2A3237"/>
                </a:solidFill>
                <a:latin typeface="Arial"/>
              </a:rPr>
              <a:t>?</a:t>
            </a:r>
          </a:p>
          <a:p>
            <a:pPr>
              <a:spcAft>
                <a:spcPts val="10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• How long did it take to complete the </a:t>
            </a:r>
            <a:r>
              <a:rPr sz="3600" dirty="0" err="1">
                <a:solidFill>
                  <a:srgbClr val="2A3237"/>
                </a:solidFill>
                <a:latin typeface="Arial"/>
              </a:rPr>
              <a:t>Kantha</a:t>
            </a:r>
            <a:r>
              <a:rPr sz="3600" dirty="0">
                <a:solidFill>
                  <a:srgbClr val="2A3237"/>
                </a:solidFill>
                <a:latin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5532120"/>
            <a:ext cx="5486400" cy="68580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364992" y="5568696"/>
            <a:ext cx="5340096" cy="6126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Read → Find → Answer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Activity 2.1 — Questions 4–5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645920"/>
            <a:ext cx="10332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• How did the </a:t>
            </a:r>
            <a:r>
              <a:rPr sz="3600" dirty="0" err="1">
                <a:solidFill>
                  <a:srgbClr val="2A3237"/>
                </a:solidFill>
                <a:latin typeface="Arial"/>
              </a:rPr>
              <a:t>Kantha</a:t>
            </a:r>
            <a:r>
              <a:rPr sz="3600" dirty="0">
                <a:solidFill>
                  <a:srgbClr val="2A3237"/>
                </a:solidFill>
                <a:latin typeface="Arial"/>
              </a:rPr>
              <a:t> tell a story?</a:t>
            </a:r>
          </a:p>
          <a:p>
            <a:pPr>
              <a:spcAft>
                <a:spcPts val="1000"/>
              </a:spcAft>
            </a:pPr>
            <a:r>
              <a:rPr sz="3600" dirty="0">
                <a:solidFill>
                  <a:srgbClr val="2A3237"/>
                </a:solidFill>
                <a:latin typeface="Arial"/>
              </a:rPr>
              <a:t>• How did </a:t>
            </a:r>
            <a:r>
              <a:rPr sz="3600" dirty="0" err="1">
                <a:solidFill>
                  <a:srgbClr val="2A3237"/>
                </a:solidFill>
                <a:latin typeface="Arial"/>
              </a:rPr>
              <a:t>Adiba</a:t>
            </a:r>
            <a:r>
              <a:rPr sz="3600" dirty="0">
                <a:solidFill>
                  <a:srgbClr val="2A3237"/>
                </a:solidFill>
                <a:latin typeface="Arial"/>
              </a:rPr>
              <a:t> feel when she wrapped herself in the quilt?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0" y="4800600"/>
            <a:ext cx="7589520" cy="77724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86000" y="4866054"/>
            <a:ext cx="751636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6F43"/>
                </a:solidFill>
                <a:latin typeface="Arial"/>
              </a:rPr>
              <a:t>Answer in short, clear sentences.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Pair 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645920"/>
            <a:ext cx="4846320" cy="173736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19072"/>
            <a:ext cx="466344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Student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304288"/>
            <a:ext cx="4590288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Asks a question.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645920"/>
            <a:ext cx="4846320" cy="173736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0" y="1719072"/>
            <a:ext cx="466344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Student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7376" y="2304288"/>
            <a:ext cx="4590288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Finds and answers.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069080"/>
            <a:ext cx="10424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07431"/>
                </a:solidFill>
                <a:latin typeface="Arial"/>
              </a:rPr>
              <a:t>Then change roles.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749039" y="5074920"/>
            <a:ext cx="4663440" cy="73152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822191" y="5148292"/>
            <a:ext cx="451713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46F43"/>
                </a:solidFill>
                <a:latin typeface="Arial"/>
              </a:rPr>
              <a:t>Everyone must speak.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Answer Frames for Support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5029200" cy="114300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39903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1984248"/>
            <a:ext cx="4773168" cy="3931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She gathered ______.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325880"/>
            <a:ext cx="5029200" cy="114300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0" y="139903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7376" y="1984248"/>
            <a:ext cx="4773168" cy="3931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She made ______.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2880360"/>
            <a:ext cx="5029200" cy="1143000"/>
          </a:xfrm>
          <a:prstGeom prst="roundRect">
            <a:avLst/>
          </a:prstGeom>
          <a:solidFill>
            <a:srgbClr val="FFF0E4"/>
          </a:solidFill>
          <a:ln>
            <a:solidFill>
              <a:srgbClr val="FFF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" y="295351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9536" y="3538728"/>
            <a:ext cx="4773168" cy="3931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It took ______.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2880360"/>
            <a:ext cx="5029200" cy="1143000"/>
          </a:xfrm>
          <a:prstGeom prst="roundRect">
            <a:avLst/>
          </a:prstGeom>
          <a:solidFill>
            <a:srgbClr val="F2E9FC"/>
          </a:solidFill>
          <a:ln>
            <a:solidFill>
              <a:srgbClr val="F2E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00800" y="2826943"/>
            <a:ext cx="4809744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46F43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6365" y="3442936"/>
            <a:ext cx="5632704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 dirty="0">
                <a:solidFill>
                  <a:srgbClr val="2A3237"/>
                </a:solidFill>
                <a:latin typeface="Arial"/>
              </a:rPr>
              <a:t>It told a story through ______.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566160" y="4526280"/>
            <a:ext cx="5029200" cy="114300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657600" y="459943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94176" y="5184648"/>
            <a:ext cx="4773168" cy="3931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Adiba felt ______.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5806440"/>
            <a:ext cx="104241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Use these only if you need help.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Check Your Answers — Part 1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08760"/>
            <a:ext cx="5029200" cy="146304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58191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2167128"/>
            <a:ext cx="4773168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Colourful pieces of old sarees.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508760"/>
            <a:ext cx="5029200" cy="146304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0" y="158191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7376" y="2167128"/>
            <a:ext cx="4773168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Flowers and birds.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66160" y="3657600"/>
            <a:ext cx="5029200" cy="1463040"/>
          </a:xfrm>
          <a:prstGeom prst="roundRect">
            <a:avLst/>
          </a:prstGeom>
          <a:solidFill>
            <a:srgbClr val="FFF0E4"/>
          </a:solidFill>
          <a:ln>
            <a:solidFill>
              <a:srgbClr val="FFF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57600" y="373075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94176" y="4315968"/>
            <a:ext cx="4773168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Many days and nights.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Check Your Answers — Part 2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029200" cy="1828800"/>
          </a:xfrm>
          <a:prstGeom prst="roundRect">
            <a:avLst/>
          </a:prstGeom>
          <a:solidFill>
            <a:srgbClr val="F2E9FC"/>
          </a:solidFill>
          <a:ln>
            <a:solidFill>
              <a:srgbClr val="F2E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71907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2304288"/>
            <a:ext cx="4773168" cy="107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Through its stitch, colour and pattern.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645920"/>
            <a:ext cx="5029200" cy="182880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0" y="171907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7376" y="2304288"/>
            <a:ext cx="4773168" cy="107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She felt happy.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43200" y="4617720"/>
            <a:ext cx="6675120" cy="77724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816352" y="4713952"/>
            <a:ext cx="652881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46F43"/>
                </a:solidFill>
                <a:latin typeface="Arial"/>
              </a:rPr>
              <a:t>Short correct answers are okay.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Now Write Individually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3291840" cy="164592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673352"/>
            <a:ext cx="310896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Step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2258568"/>
            <a:ext cx="3035808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Read the question.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600200"/>
            <a:ext cx="3291840" cy="164592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26279" y="1673352"/>
            <a:ext cx="310896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Step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2855" y="2229570"/>
            <a:ext cx="3035808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 dirty="0">
                <a:solidFill>
                  <a:srgbClr val="2A3237"/>
                </a:solidFill>
                <a:latin typeface="Arial"/>
              </a:rPr>
              <a:t>Find the answer in the text.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600200"/>
            <a:ext cx="3291840" cy="1645920"/>
          </a:xfrm>
          <a:prstGeom prst="roundRect">
            <a:avLst/>
          </a:prstGeom>
          <a:solidFill>
            <a:srgbClr val="FFF0E4"/>
          </a:solidFill>
          <a:ln>
            <a:solidFill>
              <a:srgbClr val="FFF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0" y="1673352"/>
            <a:ext cx="310896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Step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66176" y="2258568"/>
            <a:ext cx="3035808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Write a short answer.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011680" y="4434840"/>
            <a:ext cx="8229600" cy="82296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084832" y="4307711"/>
            <a:ext cx="8083296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46F43"/>
                </a:solidFill>
                <a:latin typeface="Arial"/>
              </a:rPr>
              <a:t>Write clearly in your textbook/exercise book.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Peer Check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08760"/>
            <a:ext cx="10424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146F43"/>
                </a:solidFill>
                <a:latin typeface="Arial"/>
              </a:rPr>
              <a:t>Exchange your writing with a friend.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743200"/>
            <a:ext cx="3200400" cy="146304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816352"/>
            <a:ext cx="3017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Check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3401568"/>
            <a:ext cx="2944368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Is the answer complete?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2743200"/>
            <a:ext cx="3200400" cy="146304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0" y="2816352"/>
            <a:ext cx="3017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Check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8576" y="3219575"/>
            <a:ext cx="2944368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 dirty="0">
                <a:solidFill>
                  <a:srgbClr val="2A3237"/>
                </a:solidFill>
                <a:latin typeface="Arial"/>
              </a:rPr>
              <a:t>Is the meaning correct?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2743200"/>
            <a:ext cx="3200400" cy="1463040"/>
          </a:xfrm>
          <a:prstGeom prst="roundRect">
            <a:avLst/>
          </a:prstGeom>
          <a:solidFill>
            <a:srgbClr val="FFF0E4"/>
          </a:solidFill>
          <a:ln>
            <a:solidFill>
              <a:srgbClr val="FFF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600" y="2816352"/>
            <a:ext cx="3017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Check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6176" y="3401568"/>
            <a:ext cx="2944368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Is the writing clear?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749039" y="5074920"/>
            <a:ext cx="4754880" cy="73152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822191" y="5179070"/>
            <a:ext cx="460857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146F43"/>
                </a:solidFill>
                <a:latin typeface="Arial"/>
              </a:rPr>
              <a:t>Be kind while checking.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Assessment Time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3383280" cy="192024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444752"/>
            <a:ext cx="3200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Knowledge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79" y="1830353"/>
            <a:ext cx="3474721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 dirty="0">
                <a:solidFill>
                  <a:srgbClr val="2A3237"/>
                </a:solidFill>
                <a:latin typeface="Arial"/>
              </a:rPr>
              <a:t>Find one specific fact from the passage.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371600"/>
            <a:ext cx="3383280" cy="1920240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0559" y="1444752"/>
            <a:ext cx="3200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Skill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7136" y="1830353"/>
            <a:ext cx="3127248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>
                <a:solidFill>
                  <a:srgbClr val="2A3237"/>
                </a:solidFill>
                <a:latin typeface="Arial"/>
              </a:rPr>
              <a:t>Write one answer correctly.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371600"/>
            <a:ext cx="3383280" cy="1920240"/>
          </a:xfrm>
          <a:prstGeom prst="roundRect">
            <a:avLst/>
          </a:prstGeom>
          <a:solidFill>
            <a:srgbClr val="FFF0E4"/>
          </a:solidFill>
          <a:ln>
            <a:solidFill>
              <a:srgbClr val="FFF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38160" y="1444752"/>
            <a:ext cx="3200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Attitude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74736" y="1830353"/>
            <a:ext cx="3127248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>
                <a:solidFill>
                  <a:srgbClr val="2A3237"/>
                </a:solidFill>
                <a:latin typeface="Arial"/>
              </a:rPr>
              <a:t>Show interest in our traditional heritage.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43200" y="4480560"/>
            <a:ext cx="6675120" cy="77724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816352" y="4576792"/>
            <a:ext cx="652881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46F43"/>
                </a:solidFill>
                <a:latin typeface="Arial"/>
              </a:rPr>
              <a:t>Try your best. Teacher will help.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Exit Ticket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08759"/>
            <a:ext cx="3383280" cy="2303585"/>
          </a:xfrm>
          <a:prstGeom prst="roundRect">
            <a:avLst/>
          </a:prstGeom>
          <a:solidFill>
            <a:srgbClr val="E9F5FF"/>
          </a:solidFill>
          <a:ln>
            <a:solidFill>
              <a:srgbClr val="E9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581912"/>
            <a:ext cx="3200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1876074"/>
            <a:ext cx="3127248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 dirty="0">
                <a:solidFill>
                  <a:srgbClr val="2A3237"/>
                </a:solidFill>
                <a:latin typeface="Arial"/>
              </a:rPr>
              <a:t>Name one thing used to make the </a:t>
            </a:r>
            <a:r>
              <a:rPr sz="3200" b="0" dirty="0" err="1">
                <a:solidFill>
                  <a:srgbClr val="2A3237"/>
                </a:solidFill>
                <a:latin typeface="Arial"/>
              </a:rPr>
              <a:t>Kantha</a:t>
            </a:r>
            <a:r>
              <a:rPr sz="3200" b="0" dirty="0">
                <a:solidFill>
                  <a:srgbClr val="2A3237"/>
                </a:solidFill>
                <a:latin typeface="Arial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508760"/>
            <a:ext cx="3383280" cy="2402058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0559" y="1581912"/>
            <a:ext cx="3200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7136" y="2167128"/>
            <a:ext cx="3127248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Say one pattern on the Kantha.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508760"/>
            <a:ext cx="3383280" cy="2402058"/>
          </a:xfrm>
          <a:prstGeom prst="roundRect">
            <a:avLst/>
          </a:prstGeom>
          <a:solidFill>
            <a:srgbClr val="FFF0E4"/>
          </a:solidFill>
          <a:ln>
            <a:solidFill>
              <a:srgbClr val="FFF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38160" y="1581912"/>
            <a:ext cx="3200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46F43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74736" y="2167128"/>
            <a:ext cx="3127248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7"/>
                </a:solidFill>
                <a:latin typeface="Arial"/>
              </a:rPr>
              <a:t>Say how Adiba felt.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43200" y="4480560"/>
            <a:ext cx="6766560" cy="82296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816352" y="4630430"/>
            <a:ext cx="662025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146F43"/>
                </a:solidFill>
                <a:latin typeface="Arial"/>
              </a:rPr>
              <a:t>3 answers = Comprehension Star!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What Have We Learned?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41732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600">
                <a:solidFill>
                  <a:srgbClr val="2A3237"/>
                </a:solidFill>
                <a:latin typeface="Arial"/>
              </a:rPr>
              <a:t>• We read the passage again.</a:t>
            </a:r>
          </a:p>
          <a:p>
            <a:pPr>
              <a:spcAft>
                <a:spcPts val="1000"/>
              </a:spcAft>
            </a:pPr>
            <a:r>
              <a:rPr sz="3600">
                <a:solidFill>
                  <a:srgbClr val="2A3237"/>
                </a:solidFill>
                <a:latin typeface="Arial"/>
              </a:rPr>
              <a:t>• We found specific information.</a:t>
            </a:r>
          </a:p>
          <a:p>
            <a:pPr>
              <a:spcAft>
                <a:spcPts val="1000"/>
              </a:spcAft>
            </a:pPr>
            <a:r>
              <a:rPr sz="3600">
                <a:solidFill>
                  <a:srgbClr val="2A3237"/>
                </a:solidFill>
                <a:latin typeface="Arial"/>
              </a:rPr>
              <a:t>• We understood the main idea.</a:t>
            </a:r>
          </a:p>
          <a:p>
            <a:pPr>
              <a:spcAft>
                <a:spcPts val="1000"/>
              </a:spcAft>
            </a:pPr>
            <a:r>
              <a:rPr sz="3600">
                <a:solidFill>
                  <a:srgbClr val="2A3237"/>
                </a:solidFill>
                <a:latin typeface="Arial"/>
              </a:rPr>
              <a:t>• We answered and wrote questions.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03120" y="5532120"/>
            <a:ext cx="7955279" cy="685800"/>
          </a:xfrm>
          <a:prstGeom prst="roundRect">
            <a:avLst/>
          </a:prstGeom>
          <a:solidFill>
            <a:srgbClr val="E7F7ED"/>
          </a:solidFill>
          <a:ln>
            <a:solidFill>
              <a:srgbClr val="E7F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176272" y="5582632"/>
            <a:ext cx="7808975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46F43"/>
                </a:solidFill>
                <a:latin typeface="Arial"/>
              </a:rPr>
              <a:t>We have learnt to answer questions.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07431"/>
                </a:solidFill>
                <a:latin typeface="Arial"/>
              </a:rPr>
              <a:t>Well Done!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24A658"/>
          </a:solidFill>
          <a:ln>
            <a:solidFill>
              <a:srgbClr val="24A6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0666B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08760"/>
            <a:ext cx="10424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24A658"/>
                </a:solidFill>
                <a:latin typeface="Arial"/>
              </a:rPr>
              <a:t>Read carefully.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514600"/>
            <a:ext cx="10424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3498DB"/>
                </a:solidFill>
                <a:latin typeface="Arial"/>
              </a:rPr>
              <a:t>Find the clue.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520440"/>
            <a:ext cx="10424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07431"/>
                </a:solidFill>
                <a:latin typeface="Arial"/>
              </a:rPr>
              <a:t>Write the answer.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28800" y="4983480"/>
            <a:ext cx="8503920" cy="822960"/>
          </a:xfrm>
          <a:prstGeom prst="roundRect">
            <a:avLst/>
          </a:prstGeom>
          <a:solidFill>
            <a:srgbClr val="FFF9CD"/>
          </a:solidFill>
          <a:ln>
            <a:solidFill>
              <a:srgbClr val="FFF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901952" y="5133350"/>
            <a:ext cx="835761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146F43"/>
                </a:solidFill>
                <a:latin typeface="Arial"/>
              </a:rPr>
              <a:t>Have a good day. See you in the next class!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1409</Words>
  <Application>Microsoft Office PowerPoint</Application>
  <PresentationFormat>Widescreen</PresentationFormat>
  <Paragraphs>215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Julekha_GPS</dc:creator>
  <cp:keywords/>
  <dc:description>generated using python-pptx</dc:description>
  <cp:lastModifiedBy>Julekha_GPS</cp:lastModifiedBy>
  <cp:revision>24</cp:revision>
  <dcterms:created xsi:type="dcterms:W3CDTF">2013-01-27T09:14:16Z</dcterms:created>
  <dcterms:modified xsi:type="dcterms:W3CDTF">2026-10-12T18:38:45Z</dcterms:modified>
  <cp:category/>
</cp:coreProperties>
</file>