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zhLD2pE9VS4kLxYAtHvvRg==" hashData="OzORZOqd+klkZo0nefbq95Bns+zfBcuhzovkJYlVr7PWMGu72pJ8vV2PK9gOUp8AR16ZQYcPpMGSxFIpWh5Hw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F5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02920"/>
            <a:ext cx="21945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000" b="1">
                <a:solidFill>
                  <a:srgbClr val="309E5F"/>
                </a:solidFill>
                <a:latin typeface="Arial"/>
              </a:rPr>
              <a:t>Unit 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097280"/>
            <a:ext cx="69494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5400" b="1" dirty="0">
                <a:solidFill>
                  <a:srgbClr val="F28436"/>
                </a:solidFill>
                <a:latin typeface="Arial"/>
              </a:rPr>
              <a:t>Punctuation Power!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73587"/>
            <a:ext cx="7272997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200" b="1" dirty="0">
                <a:solidFill>
                  <a:srgbClr val="1A4770"/>
                </a:solidFill>
                <a:latin typeface="Arial"/>
              </a:rPr>
              <a:t>The Land of Mountains • Session 90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138160" y="960120"/>
            <a:ext cx="3200400" cy="141732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229600" y="1033272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66176" y="1618488"/>
            <a:ext cx="2944368" cy="6675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Capital Letter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138160" y="2651760"/>
            <a:ext cx="3200400" cy="141732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600" y="2724912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428FD5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6176" y="3310128"/>
            <a:ext cx="2944368" cy="6675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Full Stop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38160" y="4343400"/>
            <a:ext cx="3200400" cy="141732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229600" y="4416552"/>
            <a:ext cx="30175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F28436"/>
                </a:solidFill>
                <a:latin typeface="Arial"/>
              </a:rPr>
              <a:t>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35347" y="5043137"/>
            <a:ext cx="314553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0" dirty="0">
                <a:solidFill>
                  <a:srgbClr val="2A3238"/>
                </a:solidFill>
                <a:latin typeface="Arial"/>
              </a:rPr>
              <a:t>Question Mark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3768775"/>
            <a:ext cx="722376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7F5CB2"/>
                </a:solidFill>
                <a:latin typeface="Arial"/>
              </a:rPr>
              <a:t>See • Spot • Fix • Read • Write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11480" y="4983480"/>
            <a:ext cx="6537960" cy="77724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1480" y="5048934"/>
            <a:ext cx="6464808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FLN-friendly grammar class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Today We Will Learn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0" y="283464"/>
            <a:ext cx="3931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3600" b="1">
                <a:solidFill>
                  <a:srgbClr val="1A4770"/>
                </a:solidFill>
                <a:latin typeface="Arial"/>
              </a:rPr>
              <a:t>Session 90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1554480"/>
            <a:ext cx="4983480" cy="182880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627632"/>
            <a:ext cx="4800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9.1.1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0976" y="2212848"/>
            <a:ext cx="472744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Use capital letters correctly.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554480"/>
            <a:ext cx="4983480" cy="182880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627632"/>
            <a:ext cx="48006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428FD5"/>
                </a:solidFill>
                <a:latin typeface="Arial"/>
              </a:rPr>
              <a:t>9.1.2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212848"/>
            <a:ext cx="472744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Use punctuation marks in sentences.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920240" y="4297680"/>
            <a:ext cx="8321040" cy="82296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758463" y="4385994"/>
            <a:ext cx="8648817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I can spot mistakes and fix sentences.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Quick Review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3327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600" dirty="0">
                <a:solidFill>
                  <a:srgbClr val="2A3238"/>
                </a:solidFill>
                <a:latin typeface="Arial"/>
              </a:rPr>
              <a:t>• What did we learn in the previous class?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8"/>
                </a:solidFill>
                <a:latin typeface="Arial"/>
              </a:rPr>
              <a:t>• Name one mountain in Nepal.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8"/>
                </a:solidFill>
                <a:latin typeface="Arial"/>
              </a:rPr>
              <a:t>• Name one lake in Nepal.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8"/>
                </a:solidFill>
                <a:latin typeface="Arial"/>
              </a:rPr>
              <a:t>• What is the capital city of Nepal?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91840" y="5486400"/>
            <a:ext cx="5577840" cy="68580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64992" y="5522976"/>
            <a:ext cx="5431536" cy="6126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Talk with your partner.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What Can You See?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08760"/>
            <a:ext cx="18288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0" b="1" dirty="0">
                <a:solidFill>
                  <a:srgbClr val="309E5F"/>
                </a:solidFill>
                <a:latin typeface="Arial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6080" y="1508760"/>
            <a:ext cx="18288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0" b="1" dirty="0">
                <a:solidFill>
                  <a:srgbClr val="1A4770"/>
                </a:solidFill>
                <a:latin typeface="Arial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508760"/>
            <a:ext cx="18288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0" b="1" dirty="0">
                <a:solidFill>
                  <a:srgbClr val="F28436"/>
                </a:solidFill>
                <a:latin typeface="Arial"/>
              </a:rPr>
              <a:t>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15200" y="1508760"/>
            <a:ext cx="18288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0" b="1" dirty="0">
                <a:solidFill>
                  <a:srgbClr val="7F5CB2"/>
                </a:solidFill>
                <a:latin typeface="Arial"/>
              </a:rPr>
              <a:t>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509760" y="1508760"/>
            <a:ext cx="182880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6800" b="1" dirty="0">
                <a:solidFill>
                  <a:srgbClr val="CA4844"/>
                </a:solidFill>
                <a:latin typeface="Arial"/>
              </a:rPr>
              <a:t>!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097280" y="4069080"/>
            <a:ext cx="9966960" cy="82296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70432" y="4218950"/>
            <a:ext cx="9820656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1A4770"/>
                </a:solidFill>
                <a:latin typeface="Arial"/>
              </a:rPr>
              <a:t>Letters and punctuation marks help us read clearly.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Today's Lesson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 dirty="0">
                <a:solidFill>
                  <a:srgbClr val="1A4770"/>
                </a:solidFill>
                <a:latin typeface="Arial"/>
              </a:rPr>
              <a:t>Nepal is the land of mountains.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F5CB2"/>
                </a:solidFill>
                <a:latin typeface="Arial"/>
              </a:rPr>
              <a:t>What do you notice?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3931920"/>
            <a:ext cx="4937760" cy="150876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05840" y="4005072"/>
            <a:ext cx="4754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2416" y="4590288"/>
            <a:ext cx="4681728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Nepal starts with a capital letter.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3931920"/>
            <a:ext cx="4937760" cy="150876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0" y="4005072"/>
            <a:ext cx="4754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428FD5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37376" y="4590288"/>
            <a:ext cx="4681728" cy="7589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The sentence ends with a full stop.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Rule 1: Capital Letter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33272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600" dirty="0">
                <a:solidFill>
                  <a:srgbClr val="2A3238"/>
                </a:solidFill>
                <a:latin typeface="Arial"/>
              </a:rPr>
              <a:t>• A sentence starts with a capital letter.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8"/>
                </a:solidFill>
                <a:latin typeface="Arial"/>
              </a:rPr>
              <a:t>• Names of people start with a capital letter.</a:t>
            </a:r>
          </a:p>
          <a:p>
            <a:pPr>
              <a:spcAft>
                <a:spcPts val="1000"/>
              </a:spcAft>
            </a:pPr>
            <a:r>
              <a:rPr sz="3600" dirty="0">
                <a:solidFill>
                  <a:srgbClr val="2A3238"/>
                </a:solidFill>
                <a:latin typeface="Arial"/>
              </a:rPr>
              <a:t>• Names of places start with a capital letter.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103120" y="4892040"/>
            <a:ext cx="7955279" cy="77724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176272" y="4988273"/>
            <a:ext cx="7808975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A4770"/>
                </a:solidFill>
                <a:latin typeface="Arial"/>
              </a:rPr>
              <a:t>Examples: My • </a:t>
            </a:r>
            <a:r>
              <a:rPr sz="3200" b="1" dirty="0" err="1">
                <a:solidFill>
                  <a:srgbClr val="1A4770"/>
                </a:solidFill>
                <a:latin typeface="Arial"/>
              </a:rPr>
              <a:t>Uday</a:t>
            </a:r>
            <a:r>
              <a:rPr sz="3200" b="1" dirty="0">
                <a:solidFill>
                  <a:srgbClr val="1A4770"/>
                </a:solidFill>
                <a:latin typeface="Arial"/>
              </a:rPr>
              <a:t> • Nepal • Dhaka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Capital Letter Detective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3291840" cy="141732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 err="1">
                <a:solidFill>
                  <a:srgbClr val="F28436"/>
                </a:solidFill>
                <a:latin typeface="Arial"/>
              </a:rPr>
              <a:t>masud</a:t>
            </a:r>
            <a:endParaRPr sz="3600" b="1" dirty="0">
              <a:solidFill>
                <a:srgbClr val="F28436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0976" y="2167128"/>
            <a:ext cx="3035808" cy="6675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 err="1">
                <a:solidFill>
                  <a:srgbClr val="2A3238"/>
                </a:solidFill>
                <a:latin typeface="Arial"/>
              </a:rPr>
              <a:t>Masud</a:t>
            </a:r>
            <a:endParaRPr sz="3600" b="0" dirty="0">
              <a:solidFill>
                <a:srgbClr val="2A3238"/>
              </a:solidFill>
              <a:latin typeface="Arial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434840" y="1508760"/>
            <a:ext cx="3291840" cy="141732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26279" y="158191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428FD5"/>
                </a:solidFill>
                <a:latin typeface="Arial"/>
              </a:rPr>
              <a:t>sylhet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2855" y="2167128"/>
            <a:ext cx="3035808" cy="6675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Sylhet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508760"/>
            <a:ext cx="3291840" cy="141732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581912"/>
            <a:ext cx="310896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 err="1">
                <a:solidFill>
                  <a:srgbClr val="309E5F"/>
                </a:solidFill>
                <a:latin typeface="Arial"/>
              </a:rPr>
              <a:t>nepal</a:t>
            </a:r>
            <a:endParaRPr sz="3600" b="1" dirty="0">
              <a:solidFill>
                <a:srgbClr val="309E5F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74736" y="2167128"/>
            <a:ext cx="3035808" cy="6675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Nepal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2960" y="393192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 dirty="0">
                <a:solidFill>
                  <a:srgbClr val="7F5CB2"/>
                </a:solidFill>
                <a:latin typeface="Arial"/>
              </a:rPr>
              <a:t>What changed?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468880" y="4892040"/>
            <a:ext cx="7223760" cy="77724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542032" y="4988272"/>
            <a:ext cx="707745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A4770"/>
                </a:solidFill>
                <a:latin typeface="Arial"/>
              </a:rPr>
              <a:t>The first letter became CAPITAL.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5" grpId="0"/>
      <p:bldP spid="16" grpId="0" animBg="1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Rule 2: Full Stop (.)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417320"/>
            <a:ext cx="10698480" cy="1097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1A4770"/>
                </a:solidFill>
                <a:latin typeface="Arial"/>
              </a:rPr>
              <a:t>We use a full stop at the end of a statement.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3063240"/>
            <a:ext cx="8503920" cy="155448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920240" y="3136392"/>
            <a:ext cx="83210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428FD5"/>
                </a:solidFill>
                <a:latin typeface="Arial"/>
              </a:rPr>
              <a:t>Example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56816" y="3721608"/>
            <a:ext cx="8247888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Nepal is beautiful.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46120" y="5074920"/>
            <a:ext cx="5669280" cy="73152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319272" y="5111496"/>
            <a:ext cx="5522976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Statement → Full stop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 animBg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Rule 3: Comma (,)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7160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A4770"/>
                </a:solidFill>
                <a:latin typeface="Arial"/>
              </a:rPr>
              <a:t>We use commas in a list.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606040"/>
            <a:ext cx="108813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2A3238"/>
                </a:solidFill>
                <a:latin typeface="Arial"/>
              </a:rPr>
              <a:t>Nepal has mountains, hills, lakes and temples.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43200" y="4251960"/>
            <a:ext cx="6675120" cy="77724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816352" y="4348192"/>
            <a:ext cx="652881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A4770"/>
                </a:solidFill>
                <a:latin typeface="Arial"/>
              </a:rPr>
              <a:t>Use commas between list items.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25780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7F5CB2"/>
                </a:solidFill>
                <a:latin typeface="Arial"/>
              </a:rPr>
              <a:t>The last two items usually use and/or.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Rule 4: Question Mark (?)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4241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1A4770"/>
                </a:solidFill>
                <a:latin typeface="Arial"/>
              </a:rPr>
              <a:t>We use ? at the end of a question.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14400" y="2743200"/>
            <a:ext cx="4754880" cy="141732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05840" y="2816352"/>
            <a:ext cx="45720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309E5F"/>
                </a:solidFill>
                <a:latin typeface="Arial"/>
              </a:rPr>
              <a:t>Question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3401568"/>
            <a:ext cx="4498848" cy="6675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Where do you live?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0" y="2743200"/>
            <a:ext cx="4754880" cy="141732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92240" y="2816352"/>
            <a:ext cx="45720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428FD5"/>
                </a:solidFill>
                <a:latin typeface="Arial"/>
              </a:rPr>
              <a:t>Question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28816" y="3401568"/>
            <a:ext cx="4498848" cy="6675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Do you like it?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840480" y="4892040"/>
            <a:ext cx="4480560" cy="77724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913632" y="4928616"/>
            <a:ext cx="4334256" cy="7040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Question → ?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0" grpId="0" animBg="1"/>
      <p:bldP spid="11" grpId="0"/>
      <p:bldP spid="12" grpId="0"/>
      <p:bldP spid="13" grpId="0" animBg="1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Punctuation Map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2651760" cy="164592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494038"/>
            <a:ext cx="2468879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 smtClean="0">
                <a:solidFill>
                  <a:srgbClr val="309E5F"/>
                </a:solidFill>
                <a:latin typeface="Arial"/>
              </a:rPr>
              <a:t>Capital Letter</a:t>
            </a:r>
            <a:endParaRPr sz="2800" b="1" dirty="0">
              <a:solidFill>
                <a:srgbClr val="309E5F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3816" y="2262134"/>
            <a:ext cx="2395728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 dirty="0">
                <a:solidFill>
                  <a:srgbClr val="2A3238"/>
                </a:solidFill>
                <a:latin typeface="Arial"/>
              </a:rPr>
              <a:t>Start / Name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11880" y="1417320"/>
            <a:ext cx="2651760" cy="164592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703320" y="1490472"/>
            <a:ext cx="2468879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428FD5"/>
                </a:solidFill>
                <a:latin typeface="Arial"/>
              </a:rPr>
              <a:t>Full Stop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39896" y="2075688"/>
            <a:ext cx="2395728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Statement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37960" y="1417320"/>
            <a:ext cx="2651760" cy="164592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629400" y="1490472"/>
            <a:ext cx="2468879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F28436"/>
                </a:solidFill>
                <a:latin typeface="Arial"/>
              </a:rPr>
              <a:t>Comma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65976" y="2075688"/>
            <a:ext cx="2395728" cy="8961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List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464040" y="1417320"/>
            <a:ext cx="2011680" cy="1645920"/>
          </a:xfrm>
          <a:prstGeom prst="roundRect">
            <a:avLst/>
          </a:prstGeom>
          <a:solidFill>
            <a:srgbClr val="F7E8F3"/>
          </a:solidFill>
          <a:ln>
            <a:solidFill>
              <a:srgbClr val="F7E8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555480" y="1278594"/>
            <a:ext cx="1828800" cy="95410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dirty="0">
                <a:solidFill>
                  <a:srgbClr val="7F5CB2"/>
                </a:solidFill>
                <a:latin typeface="Arial"/>
              </a:rPr>
              <a:t>Question Mark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92056" y="2262134"/>
            <a:ext cx="1755648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0" dirty="0">
                <a:solidFill>
                  <a:srgbClr val="2A3238"/>
                </a:solidFill>
                <a:latin typeface="Arial"/>
              </a:rPr>
              <a:t>Question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23160" y="4434840"/>
            <a:ext cx="7406640" cy="82296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293034" y="4523154"/>
            <a:ext cx="7463614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See → Think → Choose the mark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Game: Statement or Question?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63040"/>
            <a:ext cx="5029200" cy="155448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53619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428FD5"/>
                </a:solidFill>
                <a:latin typeface="Arial"/>
              </a:rPr>
              <a:t>Nepal is beautiful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05256" y="2121408"/>
            <a:ext cx="4773168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Statement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55080" y="1463040"/>
            <a:ext cx="5029200" cy="155448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153619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Where do you live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83096" y="2121408"/>
            <a:ext cx="4773168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 dirty="0">
                <a:solidFill>
                  <a:srgbClr val="2A3238"/>
                </a:solidFill>
                <a:latin typeface="Arial"/>
              </a:rPr>
              <a:t>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88620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F5CB2"/>
                </a:solidFill>
                <a:latin typeface="Arial"/>
              </a:rPr>
              <a:t>Which mark goes at the end?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657600" y="4800600"/>
            <a:ext cx="4846320" cy="82296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30752" y="4837176"/>
            <a:ext cx="470001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.    or    ?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 animBg="1"/>
      <p:bldP spid="10" grpId="0"/>
      <p:bldP spid="12" grpId="0"/>
      <p:bldP spid="13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Let's Fix One Together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508760"/>
            <a:ext cx="1024128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CA4844"/>
                </a:solidFill>
                <a:latin typeface="Arial"/>
              </a:rPr>
              <a:t>my name is masud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743200"/>
            <a:ext cx="102412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F5CB2"/>
                </a:solidFill>
                <a:latin typeface="Arial"/>
              </a:rPr>
              <a:t>What is wrong?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68880" y="3931920"/>
            <a:ext cx="7223760" cy="91440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542032" y="3968496"/>
            <a:ext cx="707745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My name is </a:t>
            </a:r>
            <a:r>
              <a:rPr sz="3600" b="1" dirty="0" err="1">
                <a:solidFill>
                  <a:srgbClr val="1A4770"/>
                </a:solidFill>
                <a:latin typeface="Arial"/>
              </a:rPr>
              <a:t>Masud</a:t>
            </a:r>
            <a:r>
              <a:rPr sz="3600" b="1" dirty="0">
                <a:solidFill>
                  <a:srgbClr val="1A4770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5074920"/>
            <a:ext cx="1024128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Capital M • Capital M • Full stop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Let's Fix Another One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417320"/>
            <a:ext cx="108813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 err="1">
                <a:solidFill>
                  <a:srgbClr val="CA4844"/>
                </a:solidFill>
                <a:latin typeface="Arial"/>
              </a:rPr>
              <a:t>shanta</a:t>
            </a:r>
            <a:r>
              <a:rPr sz="4000" b="1" dirty="0">
                <a:solidFill>
                  <a:srgbClr val="CA4844"/>
                </a:solidFill>
                <a:latin typeface="Arial"/>
              </a:rPr>
              <a:t> do you like coconuts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9748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>
                <a:solidFill>
                  <a:srgbClr val="7F5CB2"/>
                </a:solidFill>
                <a:latin typeface="Arial"/>
              </a:rPr>
              <a:t>Is it a question?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54480" y="3931920"/>
            <a:ext cx="9052560" cy="91440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27632" y="3968496"/>
            <a:ext cx="890625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Shanta, do you like coconuts?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074920"/>
            <a:ext cx="10424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Capital letter • Comma • Question mark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Let's Fix a List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417320"/>
            <a:ext cx="108813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 dirty="0" err="1">
                <a:solidFill>
                  <a:srgbClr val="CA4844"/>
                </a:solidFill>
                <a:latin typeface="Arial"/>
              </a:rPr>
              <a:t>i</a:t>
            </a:r>
            <a:r>
              <a:rPr sz="4000" b="1" dirty="0">
                <a:solidFill>
                  <a:srgbClr val="CA4844"/>
                </a:solidFill>
                <a:latin typeface="Arial"/>
              </a:rPr>
              <a:t> like green red and blue dresses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74320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7F5CB2"/>
                </a:solidFill>
                <a:latin typeface="Arial"/>
              </a:rPr>
              <a:t>Where should commas go?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417320" y="3977639"/>
            <a:ext cx="9326880" cy="91440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490472" y="4014215"/>
            <a:ext cx="918057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I like green, red and blue dresses.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074920"/>
            <a:ext cx="10424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 dirty="0">
                <a:solidFill>
                  <a:srgbClr val="1A4770"/>
                </a:solidFill>
                <a:latin typeface="Arial"/>
              </a:rPr>
              <a:t>Capital letter • Comma • Full stop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Activity 3.1.1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1A4770"/>
                </a:solidFill>
                <a:latin typeface="Arial"/>
              </a:rPr>
              <a:t>Open textbook page 79.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371600" y="2514600"/>
            <a:ext cx="9418320" cy="155448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63040" y="2587752"/>
            <a:ext cx="923544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Your job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99616" y="3172968"/>
            <a:ext cx="9162288" cy="8046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Use capital letters and punctuation marks.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154680" y="4617720"/>
            <a:ext cx="5852160" cy="77724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27832" y="4654296"/>
            <a:ext cx="5705856" cy="7040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First think. Then write.</a:t>
            </a: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Activity 3.1.1 — A &amp; B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2A3238"/>
                </a:solidFill>
                <a:latin typeface="Arial"/>
              </a:rPr>
              <a:t>a) my name is masud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104241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 dirty="0">
                <a:solidFill>
                  <a:srgbClr val="2A3238"/>
                </a:solidFill>
                <a:latin typeface="Arial"/>
              </a:rPr>
              <a:t>b) </a:t>
            </a:r>
            <a:r>
              <a:rPr sz="3800" b="1" dirty="0" err="1">
                <a:solidFill>
                  <a:srgbClr val="2A3238"/>
                </a:solidFill>
                <a:latin typeface="Arial"/>
              </a:rPr>
              <a:t>i</a:t>
            </a:r>
            <a:r>
              <a:rPr sz="3800" b="1" dirty="0">
                <a:solidFill>
                  <a:srgbClr val="2A3238"/>
                </a:solidFill>
                <a:latin typeface="Arial"/>
              </a:rPr>
              <a:t> want to buy apple orange and banana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011680" y="4297680"/>
            <a:ext cx="8229600" cy="82296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084832" y="4416772"/>
            <a:ext cx="808329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A4770"/>
                </a:solidFill>
                <a:latin typeface="Arial"/>
              </a:rPr>
              <a:t>Fix both sentences in your notebook.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Check A &amp; B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5029200" cy="146304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167128"/>
            <a:ext cx="4773168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My name is Masud.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508760"/>
            <a:ext cx="5029200" cy="182880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58191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428FD5"/>
                </a:solidFill>
                <a:latin typeface="Arial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167128"/>
            <a:ext cx="477316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I want to buy apple, orange and banana.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965960" y="4389120"/>
            <a:ext cx="8229600" cy="82296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039112" y="4508212"/>
            <a:ext cx="808329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A4770"/>
                </a:solidFill>
                <a:latin typeface="Arial"/>
              </a:rPr>
              <a:t>Did you use capital letters and marks?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Activity 3.1.1 — C &amp; D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508760"/>
            <a:ext cx="1042416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 dirty="0">
                <a:solidFill>
                  <a:srgbClr val="2A3238"/>
                </a:solidFill>
                <a:latin typeface="Arial"/>
              </a:rPr>
              <a:t>c) </a:t>
            </a:r>
            <a:r>
              <a:rPr sz="3800" b="1" dirty="0" err="1">
                <a:solidFill>
                  <a:srgbClr val="2A3238"/>
                </a:solidFill>
                <a:latin typeface="Arial"/>
              </a:rPr>
              <a:t>shanta</a:t>
            </a:r>
            <a:r>
              <a:rPr sz="3800" b="1" dirty="0">
                <a:solidFill>
                  <a:srgbClr val="2A3238"/>
                </a:solidFill>
                <a:latin typeface="Arial"/>
              </a:rPr>
              <a:t> do you like coconuts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69748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2A3238"/>
                </a:solidFill>
                <a:latin typeface="Arial"/>
              </a:rPr>
              <a:t>d) i am from sylhet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154680" y="4389120"/>
            <a:ext cx="5852160" cy="82296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227832" y="4425696"/>
            <a:ext cx="570585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Fix both sentences.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Check C &amp; D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08760"/>
            <a:ext cx="5029200" cy="182880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58191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F28436"/>
                </a:solidFill>
                <a:latin typeface="Arial"/>
              </a:rPr>
              <a:t>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167128"/>
            <a:ext cx="4773168" cy="10789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Shanta, do you like coconuts?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508760"/>
            <a:ext cx="5029200" cy="146304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581912"/>
            <a:ext cx="484632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167128"/>
            <a:ext cx="4773168" cy="7132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I am from Sylhet.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286000" y="4389120"/>
            <a:ext cx="7589520" cy="82296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359152" y="4425696"/>
            <a:ext cx="7443216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Names begin with capital letters.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Activity 3.1.1 — E, F &amp; 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32588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A3238"/>
                </a:solidFill>
                <a:latin typeface="Arial"/>
              </a:rPr>
              <a:t>e) i like green red and blue dresses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2423160"/>
            <a:ext cx="105156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A3238"/>
                </a:solidFill>
                <a:latin typeface="Arial"/>
              </a:rPr>
              <a:t>f) where are you coming from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105156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2A3238"/>
                </a:solidFill>
                <a:latin typeface="Arial"/>
              </a:rPr>
              <a:t>g) yes she is a wonderful teacher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40480" y="4983480"/>
            <a:ext cx="4480560" cy="77724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913632" y="5020056"/>
            <a:ext cx="4334256" cy="7040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Fix all three.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Check E, F &amp; G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32588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309E5F"/>
                </a:solidFill>
                <a:latin typeface="Arial"/>
              </a:rPr>
              <a:t>E) I like green, red and blue dresses.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42316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428FD5"/>
                </a:solidFill>
                <a:latin typeface="Arial"/>
              </a:rPr>
              <a:t>F) Where are you coming from?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52044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600" b="1">
                <a:solidFill>
                  <a:srgbClr val="F28436"/>
                </a:solidFill>
                <a:latin typeface="Arial"/>
              </a:rPr>
              <a:t>G) Yes, she is a wonderful teacher.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94560" y="4983480"/>
            <a:ext cx="7772400" cy="77724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67712" y="5020056"/>
            <a:ext cx="7626096" cy="7040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Read the corrected sentences aloud.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Pair Work: Punctuation Doctors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554480"/>
            <a:ext cx="4937760" cy="173736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627632"/>
            <a:ext cx="4754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428FD5"/>
                </a:solidFill>
                <a:latin typeface="Arial"/>
              </a:rPr>
              <a:t>Student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50976" y="2212848"/>
            <a:ext cx="468172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Reads a broken sentence.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09360" y="1554480"/>
            <a:ext cx="4937760" cy="173736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0" y="1627632"/>
            <a:ext cx="475488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Student 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212848"/>
            <a:ext cx="468172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Fixes the sentence.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069080"/>
            <a:ext cx="104241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28436"/>
                </a:solidFill>
                <a:latin typeface="Arial"/>
              </a:rPr>
              <a:t>Then change roles.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26080" y="5074920"/>
            <a:ext cx="6309360" cy="77724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999232" y="5111496"/>
            <a:ext cx="6163056" cy="7040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Be kind. Help your partner.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Quick Assessment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417320"/>
            <a:ext cx="3383280" cy="173736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149047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309E5F"/>
                </a:solidFill>
                <a:latin typeface="Arial"/>
              </a:rPr>
              <a:t>Capital Letter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" y="2075688"/>
            <a:ext cx="312724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Where do we use it?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417320"/>
            <a:ext cx="3383280" cy="1737360"/>
          </a:xfrm>
          <a:prstGeom prst="roundRect">
            <a:avLst/>
          </a:prstGeom>
          <a:solidFill>
            <a:srgbClr val="FFF0E2"/>
          </a:solidFill>
          <a:ln>
            <a:solidFill>
              <a:srgbClr val="FFF0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480559" y="149047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F28436"/>
                </a:solidFill>
                <a:latin typeface="Arial"/>
              </a:rPr>
              <a:t>Comma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17136" y="2075688"/>
            <a:ext cx="312724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When do we use it?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1417320"/>
            <a:ext cx="3383280" cy="1737360"/>
          </a:xfrm>
          <a:prstGeom prst="roundRect">
            <a:avLst/>
          </a:prstGeom>
          <a:solidFill>
            <a:srgbClr val="F7E8F3"/>
          </a:solidFill>
          <a:ln>
            <a:solidFill>
              <a:srgbClr val="F7E8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138160" y="1490472"/>
            <a:ext cx="3200400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7F5CB2"/>
                </a:solidFill>
                <a:latin typeface="Arial"/>
              </a:rPr>
              <a:t>Question Mark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74736" y="2075688"/>
            <a:ext cx="3127248" cy="9875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0">
                <a:solidFill>
                  <a:srgbClr val="2A3238"/>
                </a:solidFill>
                <a:latin typeface="Arial"/>
              </a:rPr>
              <a:t>When do we use it?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743200" y="4526280"/>
            <a:ext cx="6766560" cy="777240"/>
          </a:xfrm>
          <a:prstGeom prst="roundRect">
            <a:avLst/>
          </a:prstGeom>
          <a:solidFill>
            <a:srgbClr val="E8F5FF"/>
          </a:solidFill>
          <a:ln>
            <a:solidFill>
              <a:srgbClr val="E8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816352" y="4622512"/>
            <a:ext cx="662025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A4770"/>
                </a:solidFill>
                <a:latin typeface="Arial"/>
              </a:rPr>
              <a:t>Give one example of your own.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Exit Ticket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32588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1A4770"/>
                </a:solidFill>
                <a:latin typeface="Arial"/>
              </a:rPr>
              <a:t>Fix this sentence: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423160"/>
            <a:ext cx="1042416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400" b="1">
                <a:solidFill>
                  <a:srgbClr val="CA4844"/>
                </a:solidFill>
                <a:latin typeface="Arial"/>
              </a:rPr>
              <a:t>where do you live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926080" y="3840480"/>
            <a:ext cx="6309360" cy="914400"/>
          </a:xfrm>
          <a:prstGeom prst="roundRect">
            <a:avLst/>
          </a:prstGeom>
          <a:solidFill>
            <a:srgbClr val="E8F8EE"/>
          </a:solidFill>
          <a:ln>
            <a:solidFill>
              <a:srgbClr val="E8F8E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999232" y="3877056"/>
            <a:ext cx="6163056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Where do you live?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074920"/>
            <a:ext cx="104241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7F5CB2"/>
                </a:solidFill>
                <a:latin typeface="Arial"/>
              </a:rPr>
              <a:t>Can you explain why?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What Have We Learned?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33272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3600">
                <a:solidFill>
                  <a:srgbClr val="2A3238"/>
                </a:solidFill>
                <a:latin typeface="Arial"/>
              </a:rPr>
              <a:t>• Capital letters start sentences and names.</a:t>
            </a:r>
          </a:p>
          <a:p>
            <a:pPr>
              <a:spcAft>
                <a:spcPts val="1000"/>
              </a:spcAft>
            </a:pPr>
            <a:r>
              <a:rPr sz="3600">
                <a:solidFill>
                  <a:srgbClr val="2A3238"/>
                </a:solidFill>
                <a:latin typeface="Arial"/>
              </a:rPr>
              <a:t>• A full stop ends a statement.</a:t>
            </a:r>
          </a:p>
          <a:p>
            <a:pPr>
              <a:spcAft>
                <a:spcPts val="1000"/>
              </a:spcAft>
            </a:pPr>
            <a:r>
              <a:rPr sz="3600">
                <a:solidFill>
                  <a:srgbClr val="2A3238"/>
                </a:solidFill>
                <a:latin typeface="Arial"/>
              </a:rPr>
              <a:t>• A comma separates items in a list.</a:t>
            </a:r>
          </a:p>
          <a:p>
            <a:pPr>
              <a:spcAft>
                <a:spcPts val="1000"/>
              </a:spcAft>
            </a:pPr>
            <a:r>
              <a:rPr sz="3600">
                <a:solidFill>
                  <a:srgbClr val="2A3238"/>
                </a:solidFill>
                <a:latin typeface="Arial"/>
              </a:rPr>
              <a:t>• A question mark ends a question.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11680" y="5532120"/>
            <a:ext cx="8229600" cy="68580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084832" y="5582632"/>
            <a:ext cx="8083296" cy="58477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200" b="1" dirty="0">
                <a:solidFill>
                  <a:srgbClr val="1A4770"/>
                </a:solidFill>
                <a:latin typeface="Arial"/>
              </a:rPr>
              <a:t>Good writing needs good punctuation!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C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256032"/>
            <a:ext cx="1078992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4400" b="1">
                <a:solidFill>
                  <a:srgbClr val="F28436"/>
                </a:solidFill>
                <a:latin typeface="Arial"/>
              </a:rPr>
              <a:t>Well Done!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987552"/>
            <a:ext cx="10881360" cy="27432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" y="6455664"/>
            <a:ext cx="11338560" cy="18288"/>
          </a:xfrm>
          <a:prstGeom prst="rect">
            <a:avLst/>
          </a:prstGeom>
          <a:solidFill>
            <a:srgbClr val="309E5F"/>
          </a:solidFill>
          <a:ln>
            <a:solidFill>
              <a:srgbClr val="309E5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11480" y="6483096"/>
            <a:ext cx="11338560" cy="2194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0">
                <a:solidFill>
                  <a:srgbClr val="5F676E"/>
                </a:solidFill>
                <a:latin typeface="Arial"/>
              </a:rPr>
              <a:t>Mubarak Miah, Assistant Teacher, Julekhanagar Tea Garden Govt. Primary School, Sreemangal, Moulvibazar. Email: mubarakalimiah@gmail.com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6304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CA4844"/>
                </a:solidFill>
                <a:latin typeface="Arial"/>
              </a:rPr>
              <a:t>See the mistake.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246888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309E5F"/>
                </a:solidFill>
                <a:latin typeface="Arial"/>
              </a:rPr>
              <a:t>Fix the sentence.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3474720"/>
            <a:ext cx="104241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428FD5"/>
                </a:solidFill>
                <a:latin typeface="Arial"/>
              </a:rPr>
              <a:t>Read it clearly.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920240" y="4983480"/>
            <a:ext cx="8412480" cy="822960"/>
          </a:xfrm>
          <a:prstGeom prst="roundRect">
            <a:avLst/>
          </a:prstGeom>
          <a:solidFill>
            <a:srgbClr val="FFFADA"/>
          </a:solidFill>
          <a:ln>
            <a:solidFill>
              <a:srgbClr val="FFFA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993392" y="5020056"/>
            <a:ext cx="8266175" cy="7498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600" b="1">
                <a:solidFill>
                  <a:srgbClr val="1A4770"/>
                </a:solidFill>
                <a:latin typeface="Arial"/>
              </a:rPr>
              <a:t>See you again in the next class. Bye!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1360</Words>
  <Application>Microsoft Office PowerPoint</Application>
  <PresentationFormat>Widescreen</PresentationFormat>
  <Paragraphs>194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Julekha_GPS</dc:creator>
  <cp:keywords/>
  <dc:description>generated using python-pptx</dc:description>
  <cp:lastModifiedBy>Julekha_GPS</cp:lastModifiedBy>
  <cp:revision>17</cp:revision>
  <dcterms:created xsi:type="dcterms:W3CDTF">2013-01-27T09:14:16Z</dcterms:created>
  <dcterms:modified xsi:type="dcterms:W3CDTF">2026-10-13T06:13:47Z</dcterms:modified>
  <cp:category/>
</cp:coreProperties>
</file>