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RhzcccJqspj7qnXz6HBTHg==" hashData="OIF0qq1A2f5i9DC75RGRFtNguqHJ5gEYnvkyFzRIZNAWleKAbLgZKRL2xAJi8T3q77FieBT+Fk3saIqcN6LVww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23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rainb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3760" y="914400"/>
            <a:ext cx="4297680" cy="393192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85800" y="502920"/>
            <a:ext cx="21945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000" b="1">
                <a:solidFill>
                  <a:srgbClr val="23AB5B"/>
                </a:solidFill>
                <a:latin typeface="Arial"/>
              </a:rPr>
              <a:t>Unit 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097280"/>
            <a:ext cx="685800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5400" b="1">
                <a:solidFill>
                  <a:srgbClr val="F3722F"/>
                </a:solidFill>
                <a:latin typeface="Arial"/>
              </a:rPr>
              <a:t>Sing a Rainbow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880539"/>
            <a:ext cx="9921240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600" b="1" dirty="0">
                <a:solidFill>
                  <a:srgbClr val="147444"/>
                </a:solidFill>
                <a:latin typeface="Arial"/>
              </a:rPr>
              <a:t>Class Three • Lesson 4 • </a:t>
            </a:r>
            <a:r>
              <a:rPr sz="3600" b="1" dirty="0" smtClean="0">
                <a:solidFill>
                  <a:srgbClr val="147444"/>
                </a:solidFill>
                <a:latin typeface="Arial"/>
              </a:rPr>
              <a:t>Session </a:t>
            </a:r>
            <a:r>
              <a:rPr sz="3600" b="1" dirty="0">
                <a:solidFill>
                  <a:srgbClr val="147444"/>
                </a:solidFill>
                <a:latin typeface="Arial"/>
              </a:rPr>
              <a:t>96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399" y="3063240"/>
            <a:ext cx="6077243" cy="749808"/>
          </a:xfrm>
          <a:prstGeom prst="roundRect">
            <a:avLst/>
          </a:prstGeom>
          <a:solidFill>
            <a:srgbClr val="E6F7EC"/>
          </a:solidFill>
          <a:ln>
            <a:solidFill>
              <a:srgbClr val="E6F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87552" y="3114978"/>
            <a:ext cx="6004091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7444"/>
                </a:solidFill>
                <a:latin typeface="Arial"/>
              </a:rPr>
              <a:t>Activities C &amp; 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160520"/>
            <a:ext cx="7476978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00" b="1" dirty="0">
                <a:solidFill>
                  <a:srgbClr val="8056B0"/>
                </a:solidFill>
                <a:latin typeface="Arial"/>
              </a:rPr>
              <a:t>Read • Recite • Move • Draw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14400" y="5166360"/>
            <a:ext cx="6893168" cy="731520"/>
          </a:xfrm>
          <a:prstGeom prst="roundRect">
            <a:avLst/>
          </a:prstGeom>
          <a:solidFill>
            <a:srgbClr val="FFF9CD"/>
          </a:solidFill>
          <a:ln>
            <a:solidFill>
              <a:srgbClr val="FFF9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87551" y="5202936"/>
            <a:ext cx="6820017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147444"/>
                </a:solidFill>
                <a:latin typeface="Arial"/>
              </a:rPr>
              <a:t>45-minute FLN-friendly class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23AB5B"/>
          </a:solidFill>
          <a:ln>
            <a:solidFill>
              <a:srgbClr val="23A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646A6F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3722F"/>
                </a:solidFill>
                <a:latin typeface="Arial"/>
              </a:rPr>
              <a:t>Today We Will Learn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23AB5B"/>
          </a:solidFill>
          <a:ln>
            <a:solidFill>
              <a:srgbClr val="23A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498079" y="292608"/>
            <a:ext cx="3749039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3600" b="1">
                <a:solidFill>
                  <a:srgbClr val="147444"/>
                </a:solidFill>
                <a:latin typeface="Arial"/>
              </a:rPr>
              <a:t>Session 96</a:t>
            </a:r>
          </a:p>
        </p:txBody>
      </p:sp>
      <p:sp>
        <p:nvSpPr>
          <p:cNvPr id="5" name="Rectangle 4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23AB5B"/>
          </a:solidFill>
          <a:ln>
            <a:solidFill>
              <a:srgbClr val="23A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646A6F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1554480"/>
            <a:ext cx="5074920" cy="1828800"/>
          </a:xfrm>
          <a:prstGeom prst="roundRect">
            <a:avLst/>
          </a:prstGeom>
          <a:solidFill>
            <a:srgbClr val="E6F7EC"/>
          </a:solidFill>
          <a:ln>
            <a:solidFill>
              <a:srgbClr val="E6F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1627632"/>
            <a:ext cx="4892040" cy="5120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7444"/>
                </a:solidFill>
                <a:latin typeface="Arial"/>
              </a:rPr>
              <a:t>6.1.1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0976" y="2176272"/>
            <a:ext cx="4818888" cy="11155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63137"/>
                </a:solidFill>
                <a:latin typeface="Arial"/>
              </a:rPr>
              <a:t>Read the rhyme and respond with joy.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554480"/>
            <a:ext cx="5074920" cy="1828800"/>
          </a:xfrm>
          <a:prstGeom prst="roundRect">
            <a:avLst/>
          </a:prstGeom>
          <a:solidFill>
            <a:srgbClr val="E9F5FF"/>
          </a:solidFill>
          <a:ln>
            <a:solidFill>
              <a:srgbClr val="E9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355079" y="1627632"/>
            <a:ext cx="4892040" cy="5120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7444"/>
                </a:solidFill>
                <a:latin typeface="Arial"/>
              </a:rPr>
              <a:t>6.1.2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91655" y="2176272"/>
            <a:ext cx="4818888" cy="11155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63137"/>
                </a:solidFill>
                <a:latin typeface="Arial"/>
              </a:rPr>
              <a:t>Understand what the rhyme is about.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322363" y="4160520"/>
            <a:ext cx="9748911" cy="822960"/>
          </a:xfrm>
          <a:prstGeom prst="roundRect">
            <a:avLst/>
          </a:prstGeom>
          <a:solidFill>
            <a:srgbClr val="FFF0E5"/>
          </a:solidFill>
          <a:ln>
            <a:solidFill>
              <a:srgbClr val="FFF0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703597" y="4248834"/>
            <a:ext cx="8986442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147444"/>
                </a:solidFill>
                <a:latin typeface="Arial"/>
              </a:rPr>
              <a:t>I can read, understand, recite and draw.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3722F"/>
                </a:solidFill>
                <a:latin typeface="Arial"/>
              </a:rPr>
              <a:t>Review: Name the Colours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23AB5B"/>
          </a:solidFill>
          <a:ln>
            <a:solidFill>
              <a:srgbClr val="23A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23AB5B"/>
          </a:solidFill>
          <a:ln>
            <a:solidFill>
              <a:srgbClr val="23A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646A6F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00200"/>
            <a:ext cx="3200400" cy="1234440"/>
          </a:xfrm>
          <a:prstGeom prst="roundRect">
            <a:avLst/>
          </a:prstGeom>
          <a:solidFill>
            <a:srgbClr val="E23C40"/>
          </a:solidFill>
          <a:ln>
            <a:solidFill>
              <a:srgbClr val="E23C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04672" y="1673352"/>
            <a:ext cx="3054096" cy="10881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800" b="1" dirty="0">
                <a:solidFill>
                  <a:srgbClr val="FFFFFF"/>
                </a:solidFill>
                <a:latin typeface="Arial"/>
              </a:rPr>
              <a:t>RED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34840" y="1600200"/>
            <a:ext cx="3200400" cy="1234440"/>
          </a:xfrm>
          <a:prstGeom prst="roundRect">
            <a:avLst/>
          </a:prstGeom>
          <a:solidFill>
            <a:srgbClr val="F4C026"/>
          </a:solidFill>
          <a:ln>
            <a:solidFill>
              <a:srgbClr val="F4C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507992" y="1673352"/>
            <a:ext cx="3054096" cy="10881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800" b="1" dirty="0">
                <a:solidFill>
                  <a:srgbClr val="263137"/>
                </a:solidFill>
                <a:latin typeface="Arial"/>
              </a:rPr>
              <a:t>YELLOW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38160" y="1600200"/>
            <a:ext cx="3200400" cy="1234440"/>
          </a:xfrm>
          <a:prstGeom prst="roundRect">
            <a:avLst/>
          </a:prstGeom>
          <a:solidFill>
            <a:srgbClr val="4B0082"/>
          </a:solidFill>
          <a:ln>
            <a:solidFill>
              <a:srgbClr val="4B00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11312" y="1673352"/>
            <a:ext cx="3054096" cy="10881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800" b="1" dirty="0">
                <a:solidFill>
                  <a:srgbClr val="FFFFFF"/>
                </a:solidFill>
                <a:latin typeface="Arial"/>
              </a:rPr>
              <a:t>INDIGO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606040" y="3703320"/>
            <a:ext cx="3200400" cy="1234440"/>
          </a:xfrm>
          <a:prstGeom prst="roundRect">
            <a:avLst/>
          </a:prstGeom>
          <a:solidFill>
            <a:srgbClr val="36AA5F"/>
          </a:solidFill>
          <a:ln>
            <a:solidFill>
              <a:srgbClr val="36AA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2679192" y="3776472"/>
            <a:ext cx="3054096" cy="10881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800" b="1" dirty="0">
                <a:solidFill>
                  <a:srgbClr val="FFFFFF"/>
                </a:solidFill>
                <a:latin typeface="Arial"/>
              </a:rPr>
              <a:t>GREEN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3886200"/>
            <a:ext cx="5120640" cy="1534960"/>
          </a:xfrm>
          <a:prstGeom prst="roundRect">
            <a:avLst/>
          </a:prstGeom>
          <a:solidFill>
            <a:srgbClr val="FFF9CD"/>
          </a:solidFill>
          <a:ln>
            <a:solidFill>
              <a:srgbClr val="FFF9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291072" y="3991960"/>
            <a:ext cx="5047488" cy="132343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00" b="1" dirty="0">
                <a:solidFill>
                  <a:srgbClr val="147444"/>
                </a:solidFill>
                <a:latin typeface="Arial"/>
              </a:rPr>
              <a:t>Say the </a:t>
            </a:r>
            <a:r>
              <a:rPr sz="4000" b="1" dirty="0" err="1">
                <a:solidFill>
                  <a:srgbClr val="147444"/>
                </a:solidFill>
                <a:latin typeface="Arial"/>
              </a:rPr>
              <a:t>colour</a:t>
            </a:r>
            <a:r>
              <a:rPr sz="4000" b="1" dirty="0">
                <a:solidFill>
                  <a:srgbClr val="147444"/>
                </a:solidFill>
                <a:latin typeface="Arial"/>
              </a:rPr>
              <a:t> when I point.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  <p:bldP spid="10" grpId="0" animBg="1"/>
      <p:bldP spid="11" grpId="0"/>
      <p:bldP spid="12" grpId="0" animBg="1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3722F"/>
                </a:solidFill>
                <a:latin typeface="Arial"/>
              </a:rPr>
              <a:t>Review: Name the Colours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23AB5B"/>
          </a:solidFill>
          <a:ln>
            <a:solidFill>
              <a:srgbClr val="23A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23AB5B"/>
          </a:solidFill>
          <a:ln>
            <a:solidFill>
              <a:srgbClr val="23A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646A6F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68680" y="1737360"/>
            <a:ext cx="3200400" cy="1234440"/>
          </a:xfrm>
          <a:prstGeom prst="roundRect">
            <a:avLst/>
          </a:prstGeom>
          <a:solidFill>
            <a:srgbClr val="8A2BE2"/>
          </a:solidFill>
          <a:ln>
            <a:solidFill>
              <a:srgbClr val="8A2B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41832" y="1810512"/>
            <a:ext cx="3054096" cy="10881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800" b="1" dirty="0">
                <a:solidFill>
                  <a:srgbClr val="FFFFFF"/>
                </a:solidFill>
                <a:latin typeface="Arial"/>
              </a:rPr>
              <a:t>VIOLET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80560" y="1737360"/>
            <a:ext cx="3200400" cy="1234440"/>
          </a:xfrm>
          <a:prstGeom prst="roundRect">
            <a:avLst/>
          </a:prstGeom>
          <a:solidFill>
            <a:srgbClr val="FF8D2B"/>
          </a:solidFill>
          <a:ln>
            <a:solidFill>
              <a:srgbClr val="FF8D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553712" y="1810512"/>
            <a:ext cx="3054096" cy="10881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800" b="1" dirty="0">
                <a:solidFill>
                  <a:srgbClr val="FFFFFF"/>
                </a:solidFill>
                <a:latin typeface="Arial"/>
              </a:rPr>
              <a:t>ORANGE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92440" y="1737360"/>
            <a:ext cx="3200400" cy="1234440"/>
          </a:xfrm>
          <a:prstGeom prst="roundRect">
            <a:avLst/>
          </a:prstGeom>
          <a:solidFill>
            <a:srgbClr val="3498DB"/>
          </a:solidFill>
          <a:ln>
            <a:solidFill>
              <a:srgbClr val="3498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165592" y="1810512"/>
            <a:ext cx="3054096" cy="10881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800" b="1" dirty="0">
                <a:solidFill>
                  <a:srgbClr val="FFFFFF"/>
                </a:solidFill>
                <a:latin typeface="Arial"/>
              </a:rPr>
              <a:t>BLUE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4023360"/>
            <a:ext cx="1042416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>
                <a:solidFill>
                  <a:srgbClr val="147444"/>
                </a:solidFill>
                <a:latin typeface="Arial"/>
              </a:rPr>
              <a:t>How many colours are there?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114800" y="4983480"/>
            <a:ext cx="3840480" cy="777240"/>
          </a:xfrm>
          <a:prstGeom prst="roundRect">
            <a:avLst/>
          </a:prstGeom>
          <a:solidFill>
            <a:srgbClr val="E6F7EC"/>
          </a:solidFill>
          <a:ln>
            <a:solidFill>
              <a:srgbClr val="E6F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187952" y="5020056"/>
            <a:ext cx="3694176" cy="7040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7444"/>
                </a:solidFill>
                <a:latin typeface="Arial"/>
              </a:rPr>
              <a:t>SEVEN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/>
      <p:bldP spid="10" grpId="0" animBg="1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3722F"/>
                </a:solidFill>
                <a:latin typeface="Arial"/>
              </a:rPr>
              <a:t>Look at the Rainbow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23AB5B"/>
          </a:solidFill>
          <a:ln>
            <a:solidFill>
              <a:srgbClr val="23A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23AB5B"/>
          </a:solidFill>
          <a:ln>
            <a:solidFill>
              <a:srgbClr val="23A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 dirty="0">
                <a:solidFill>
                  <a:srgbClr val="646A6F"/>
                </a:solidFill>
                <a:latin typeface="Arial"/>
              </a:rPr>
              <a:t>Mubarak Miah, Assistant Teacher, </a:t>
            </a:r>
            <a:r>
              <a:rPr sz="1000" b="0" dirty="0" err="1">
                <a:solidFill>
                  <a:srgbClr val="646A6F"/>
                </a:solidFill>
                <a:latin typeface="Arial"/>
              </a:rPr>
              <a:t>Julekhanagar</a:t>
            </a:r>
            <a:r>
              <a:rPr sz="1000" b="0" dirty="0">
                <a:solidFill>
                  <a:srgbClr val="646A6F"/>
                </a:solidFill>
                <a:latin typeface="Arial"/>
              </a:rPr>
              <a:t> Tea Garden Govt. Primary School, </a:t>
            </a:r>
            <a:r>
              <a:rPr sz="1000" b="0" dirty="0" err="1">
                <a:solidFill>
                  <a:srgbClr val="646A6F"/>
                </a:solidFill>
                <a:latin typeface="Arial"/>
              </a:rPr>
              <a:t>Sreemangal</a:t>
            </a:r>
            <a:r>
              <a:rPr sz="1000" b="0" dirty="0">
                <a:solidFill>
                  <a:srgbClr val="646A6F"/>
                </a:solidFill>
                <a:latin typeface="Arial"/>
              </a:rPr>
              <a:t>, </a:t>
            </a:r>
            <a:r>
              <a:rPr sz="1000" b="0" dirty="0" err="1">
                <a:solidFill>
                  <a:srgbClr val="646A6F"/>
                </a:solidFill>
                <a:latin typeface="Arial"/>
              </a:rPr>
              <a:t>Moulvibazar</a:t>
            </a:r>
            <a:r>
              <a:rPr sz="1000" b="0" dirty="0">
                <a:solidFill>
                  <a:srgbClr val="646A6F"/>
                </a:solidFill>
                <a:latin typeface="Arial"/>
              </a:rPr>
              <a:t>. Email: mubarakalimiah@gmail.com</a:t>
            </a:r>
          </a:p>
        </p:txBody>
      </p:sp>
      <p:pic>
        <p:nvPicPr>
          <p:cNvPr id="6" name="Picture 5" descr="rainb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325880"/>
            <a:ext cx="6766560" cy="46634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635240" y="1508760"/>
            <a:ext cx="4322298" cy="3647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3600" dirty="0">
                <a:solidFill>
                  <a:srgbClr val="263137"/>
                </a:solidFill>
                <a:latin typeface="Arial"/>
              </a:rPr>
              <a:t>• </a:t>
            </a:r>
            <a:r>
              <a:rPr sz="3600" b="1" dirty="0">
                <a:solidFill>
                  <a:srgbClr val="263137"/>
                </a:solidFill>
                <a:latin typeface="Arial"/>
              </a:rPr>
              <a:t>What</a:t>
            </a:r>
            <a:r>
              <a:rPr sz="3600" dirty="0">
                <a:solidFill>
                  <a:srgbClr val="263137"/>
                </a:solidFill>
                <a:latin typeface="Arial"/>
              </a:rPr>
              <a:t> can you see?</a:t>
            </a:r>
          </a:p>
          <a:p>
            <a:pPr>
              <a:spcAft>
                <a:spcPts val="900"/>
              </a:spcAft>
            </a:pPr>
            <a:r>
              <a:rPr sz="3600" dirty="0">
                <a:solidFill>
                  <a:srgbClr val="263137"/>
                </a:solidFill>
                <a:latin typeface="Arial"/>
              </a:rPr>
              <a:t>• </a:t>
            </a:r>
            <a:r>
              <a:rPr sz="3600" b="1" dirty="0">
                <a:solidFill>
                  <a:srgbClr val="263137"/>
                </a:solidFill>
                <a:latin typeface="Arial"/>
              </a:rPr>
              <a:t>How</a:t>
            </a:r>
            <a:r>
              <a:rPr sz="3600" dirty="0">
                <a:solidFill>
                  <a:srgbClr val="263137"/>
                </a:solidFill>
                <a:latin typeface="Arial"/>
              </a:rPr>
              <a:t> many </a:t>
            </a:r>
            <a:r>
              <a:rPr sz="3600" dirty="0" err="1">
                <a:solidFill>
                  <a:srgbClr val="263137"/>
                </a:solidFill>
                <a:latin typeface="Arial"/>
              </a:rPr>
              <a:t>colours</a:t>
            </a:r>
            <a:r>
              <a:rPr sz="3600" dirty="0">
                <a:solidFill>
                  <a:srgbClr val="263137"/>
                </a:solidFill>
                <a:latin typeface="Arial"/>
              </a:rPr>
              <a:t> can you see?</a:t>
            </a:r>
          </a:p>
          <a:p>
            <a:pPr>
              <a:spcAft>
                <a:spcPts val="900"/>
              </a:spcAft>
            </a:pPr>
            <a:r>
              <a:rPr sz="3600" dirty="0">
                <a:solidFill>
                  <a:srgbClr val="263137"/>
                </a:solidFill>
                <a:latin typeface="Arial"/>
              </a:rPr>
              <a:t>• </a:t>
            </a:r>
            <a:r>
              <a:rPr sz="3600" b="1" dirty="0">
                <a:solidFill>
                  <a:srgbClr val="263137"/>
                </a:solidFill>
                <a:latin typeface="Arial"/>
              </a:rPr>
              <a:t>Which</a:t>
            </a:r>
            <a:r>
              <a:rPr sz="3600" dirty="0">
                <a:solidFill>
                  <a:srgbClr val="263137"/>
                </a:solidFill>
                <a:latin typeface="Arial"/>
              </a:rPr>
              <a:t> </a:t>
            </a:r>
            <a:r>
              <a:rPr sz="3600" dirty="0" err="1">
                <a:solidFill>
                  <a:srgbClr val="263137"/>
                </a:solidFill>
                <a:latin typeface="Arial"/>
              </a:rPr>
              <a:t>colour</a:t>
            </a:r>
            <a:r>
              <a:rPr sz="3600" dirty="0">
                <a:solidFill>
                  <a:srgbClr val="263137"/>
                </a:solidFill>
                <a:latin typeface="Arial"/>
              </a:rPr>
              <a:t> do you like?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26678" y="5730362"/>
            <a:ext cx="3794761" cy="461666"/>
          </a:xfrm>
          <a:prstGeom prst="roundRect">
            <a:avLst/>
          </a:prstGeom>
          <a:solidFill>
            <a:srgbClr val="FFF0E5"/>
          </a:solidFill>
          <a:ln>
            <a:solidFill>
              <a:srgbClr val="FFF0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799831" y="5730362"/>
            <a:ext cx="3721608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 dirty="0">
                <a:solidFill>
                  <a:srgbClr val="147444"/>
                </a:solidFill>
                <a:latin typeface="Arial"/>
              </a:rPr>
              <a:t>Talk with your partner.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3722F"/>
                </a:solidFill>
                <a:latin typeface="Arial"/>
              </a:rPr>
              <a:t>Count the Rainbow Colours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23AB5B"/>
          </a:solidFill>
          <a:ln>
            <a:solidFill>
              <a:srgbClr val="23A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23AB5B"/>
          </a:solidFill>
          <a:ln>
            <a:solidFill>
              <a:srgbClr val="23A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646A6F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600200"/>
            <a:ext cx="9144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 dirty="0">
                <a:solidFill>
                  <a:srgbClr val="E23C40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57400" y="1600200"/>
            <a:ext cx="9144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 dirty="0">
                <a:solidFill>
                  <a:srgbClr val="F4C026"/>
                </a:solidFill>
                <a:latin typeface="Arial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1600200"/>
            <a:ext cx="9144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 dirty="0">
                <a:solidFill>
                  <a:srgbClr val="4B0082"/>
                </a:solidFill>
                <a:latin typeface="Arial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00600" y="1600200"/>
            <a:ext cx="9144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 dirty="0">
                <a:solidFill>
                  <a:srgbClr val="36AA5F"/>
                </a:solidFill>
                <a:latin typeface="Arial"/>
              </a:rPr>
              <a:t>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72200" y="1600200"/>
            <a:ext cx="9144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 dirty="0">
                <a:solidFill>
                  <a:srgbClr val="8A2BE2"/>
                </a:solidFill>
                <a:latin typeface="Arial"/>
              </a:rPr>
              <a:t>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43800" y="1600200"/>
            <a:ext cx="9144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 dirty="0">
                <a:solidFill>
                  <a:srgbClr val="FF8D2B"/>
                </a:solidFill>
                <a:latin typeface="Arial"/>
              </a:rPr>
              <a:t>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15400" y="1600200"/>
            <a:ext cx="9144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 dirty="0">
                <a:solidFill>
                  <a:srgbClr val="3498DB"/>
                </a:solidFill>
                <a:latin typeface="Arial"/>
              </a:rPr>
              <a:t>7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926080" y="2880360"/>
            <a:ext cx="6217920" cy="822960"/>
          </a:xfrm>
          <a:prstGeom prst="roundRect">
            <a:avLst/>
          </a:prstGeom>
          <a:solidFill>
            <a:srgbClr val="E6F7EC"/>
          </a:solidFill>
          <a:ln>
            <a:solidFill>
              <a:srgbClr val="E6F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2999232" y="2916936"/>
            <a:ext cx="6071616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147444"/>
                </a:solidFill>
                <a:latin typeface="Arial"/>
              </a:rPr>
              <a:t>7 </a:t>
            </a:r>
            <a:r>
              <a:rPr sz="3600" b="1" dirty="0" err="1">
                <a:solidFill>
                  <a:srgbClr val="147444"/>
                </a:solidFill>
                <a:latin typeface="Arial"/>
              </a:rPr>
              <a:t>colours</a:t>
            </a:r>
            <a:r>
              <a:rPr sz="3600" b="1" dirty="0">
                <a:solidFill>
                  <a:srgbClr val="147444"/>
                </a:solidFill>
                <a:latin typeface="Arial"/>
              </a:rPr>
              <a:t> = one rainbow</a:t>
            </a:r>
          </a:p>
        </p:txBody>
      </p:sp>
      <p:pic>
        <p:nvPicPr>
          <p:cNvPr id="15" name="Picture 14" descr="rainb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7560" y="3931920"/>
            <a:ext cx="5394960" cy="19202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 animBg="1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3722F"/>
                </a:solidFill>
                <a:latin typeface="Arial"/>
              </a:rPr>
              <a:t>Listen and Observe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23AB5B"/>
          </a:solidFill>
          <a:ln>
            <a:solidFill>
              <a:srgbClr val="23A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23AB5B"/>
          </a:solidFill>
          <a:ln>
            <a:solidFill>
              <a:srgbClr val="23A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646A6F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508760"/>
            <a:ext cx="3291840" cy="1645920"/>
          </a:xfrm>
          <a:prstGeom prst="roundRect">
            <a:avLst/>
          </a:prstGeom>
          <a:solidFill>
            <a:srgbClr val="E9F5FF"/>
          </a:solidFill>
          <a:ln>
            <a:solidFill>
              <a:srgbClr val="E9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77240" y="1581912"/>
            <a:ext cx="3108960" cy="5120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7444"/>
                </a:solidFill>
                <a:latin typeface="Arial"/>
              </a:rPr>
              <a:t>EYES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3816" y="2130552"/>
            <a:ext cx="3035808" cy="9326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63137"/>
                </a:solidFill>
                <a:latin typeface="Arial"/>
              </a:rPr>
              <a:t>Look at the teacher.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508760"/>
            <a:ext cx="3291840" cy="1645920"/>
          </a:xfrm>
          <a:prstGeom prst="roundRect">
            <a:avLst/>
          </a:prstGeom>
          <a:solidFill>
            <a:srgbClr val="E6F7EC"/>
          </a:solidFill>
          <a:ln>
            <a:solidFill>
              <a:srgbClr val="E6F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26279" y="1581912"/>
            <a:ext cx="3108960" cy="5120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7444"/>
                </a:solidFill>
                <a:latin typeface="Arial"/>
              </a:rPr>
              <a:t>EARS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2855" y="2130552"/>
            <a:ext cx="3035808" cy="9326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63137"/>
                </a:solidFill>
                <a:latin typeface="Arial"/>
              </a:rPr>
              <a:t>Listen to the rhyme.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83879" y="1508760"/>
            <a:ext cx="3291840" cy="1645920"/>
          </a:xfrm>
          <a:prstGeom prst="roundRect">
            <a:avLst/>
          </a:prstGeom>
          <a:solidFill>
            <a:srgbClr val="FFF0E5"/>
          </a:solidFill>
          <a:ln>
            <a:solidFill>
              <a:srgbClr val="FFF0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275319" y="1581912"/>
            <a:ext cx="3108960" cy="5120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7444"/>
                </a:solidFill>
                <a:latin typeface="Arial"/>
              </a:rPr>
              <a:t>BODY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11896" y="2130552"/>
            <a:ext cx="3035808" cy="9326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63137"/>
                </a:solidFill>
                <a:latin typeface="Arial"/>
              </a:rPr>
              <a:t>Watch the gestures.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743200" y="4389120"/>
            <a:ext cx="6675120" cy="822960"/>
          </a:xfrm>
          <a:prstGeom prst="roundRect">
            <a:avLst/>
          </a:prstGeom>
          <a:solidFill>
            <a:srgbClr val="FFF9CD"/>
          </a:solidFill>
          <a:ln>
            <a:solidFill>
              <a:srgbClr val="FFF9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2816352" y="4425696"/>
            <a:ext cx="6528816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7444"/>
                </a:solidFill>
                <a:latin typeface="Arial"/>
              </a:rPr>
              <a:t>Do not read yet. Just listen.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3722F"/>
                </a:solidFill>
                <a:latin typeface="Arial"/>
              </a:rPr>
              <a:t>Follow and Repeat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23AB5B"/>
          </a:solidFill>
          <a:ln>
            <a:solidFill>
              <a:srgbClr val="23A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23AB5B"/>
          </a:solidFill>
          <a:ln>
            <a:solidFill>
              <a:srgbClr val="23A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646A6F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508760"/>
            <a:ext cx="103327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800" b="1">
                <a:solidFill>
                  <a:srgbClr val="147444"/>
                </a:solidFill>
                <a:latin typeface="Arial"/>
              </a:rPr>
              <a:t>Teacher says one line.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514600"/>
            <a:ext cx="103327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800" b="1">
                <a:solidFill>
                  <a:srgbClr val="263137"/>
                </a:solidFill>
                <a:latin typeface="Arial"/>
              </a:rPr>
              <a:t>Class repeats the same line.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520440"/>
            <a:ext cx="103327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800" b="1">
                <a:solidFill>
                  <a:srgbClr val="8056B0"/>
                </a:solidFill>
                <a:latin typeface="Arial"/>
              </a:rPr>
              <a:t>We practise twice.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063240" y="4800600"/>
            <a:ext cx="6035040" cy="822960"/>
          </a:xfrm>
          <a:prstGeom prst="roundRect">
            <a:avLst/>
          </a:prstGeom>
          <a:solidFill>
            <a:srgbClr val="E6F7EC"/>
          </a:solidFill>
          <a:ln>
            <a:solidFill>
              <a:srgbClr val="E6F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136392" y="4837176"/>
            <a:ext cx="5888736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7444"/>
                </a:solidFill>
                <a:latin typeface="Arial"/>
              </a:rPr>
              <a:t>Listen → Repeat → Smile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3722F"/>
                </a:solidFill>
                <a:latin typeface="Arial"/>
              </a:rPr>
              <a:t>Sing a Rainbow — Part 1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23AB5B"/>
          </a:solidFill>
          <a:ln>
            <a:solidFill>
              <a:srgbClr val="23A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23AB5B"/>
          </a:solidFill>
          <a:ln>
            <a:solidFill>
              <a:srgbClr val="23A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646A6F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371600"/>
            <a:ext cx="7680960" cy="45262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3A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87552" y="1600200"/>
            <a:ext cx="717804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500"/>
              </a:spcAft>
            </a:pPr>
            <a:r>
              <a:rPr sz="3600" b="1">
                <a:solidFill>
                  <a:srgbClr val="E23C40"/>
                </a:solidFill>
                <a:latin typeface="Arial"/>
              </a:rPr>
              <a:t>Red </a:t>
            </a:r>
            <a:r>
              <a:rPr sz="3600" b="0">
                <a:solidFill>
                  <a:srgbClr val="263137"/>
                </a:solidFill>
                <a:latin typeface="Arial"/>
              </a:rPr>
              <a:t>and </a:t>
            </a:r>
            <a:r>
              <a:rPr sz="3600" b="1">
                <a:solidFill>
                  <a:srgbClr val="F4C026"/>
                </a:solidFill>
                <a:latin typeface="Arial"/>
              </a:rPr>
              <a:t>yellow </a:t>
            </a:r>
            <a:r>
              <a:rPr sz="3600" b="0">
                <a:solidFill>
                  <a:srgbClr val="263137"/>
                </a:solidFill>
                <a:latin typeface="Arial"/>
              </a:rPr>
              <a:t>and </a:t>
            </a:r>
            <a:r>
              <a:rPr sz="3600" b="1">
                <a:solidFill>
                  <a:srgbClr val="4B0082"/>
                </a:solidFill>
                <a:latin typeface="Arial"/>
              </a:rPr>
              <a:t>indigo </a:t>
            </a:r>
            <a:r>
              <a:rPr sz="3600" b="0">
                <a:solidFill>
                  <a:srgbClr val="263137"/>
                </a:solidFill>
                <a:latin typeface="Arial"/>
              </a:rPr>
              <a:t>and </a:t>
            </a:r>
            <a:r>
              <a:rPr sz="3600" b="1">
                <a:solidFill>
                  <a:srgbClr val="36AA5F"/>
                </a:solidFill>
                <a:latin typeface="Arial"/>
              </a:rPr>
              <a:t>green</a:t>
            </a:r>
          </a:p>
          <a:p>
            <a:pPr algn="ctr">
              <a:spcAft>
                <a:spcPts val="500"/>
              </a:spcAft>
            </a:pPr>
            <a:r>
              <a:rPr sz="3600" b="1">
                <a:solidFill>
                  <a:srgbClr val="8A2BE2"/>
                </a:solidFill>
                <a:latin typeface="Arial"/>
              </a:rPr>
              <a:t>Violet </a:t>
            </a:r>
            <a:r>
              <a:rPr sz="3600" b="0">
                <a:solidFill>
                  <a:srgbClr val="263137"/>
                </a:solidFill>
                <a:latin typeface="Arial"/>
              </a:rPr>
              <a:t>and </a:t>
            </a:r>
            <a:r>
              <a:rPr sz="3600" b="1">
                <a:solidFill>
                  <a:srgbClr val="FF8D2B"/>
                </a:solidFill>
                <a:latin typeface="Arial"/>
              </a:rPr>
              <a:t>orange </a:t>
            </a:r>
            <a:r>
              <a:rPr sz="3600" b="0">
                <a:solidFill>
                  <a:srgbClr val="263137"/>
                </a:solidFill>
                <a:latin typeface="Arial"/>
              </a:rPr>
              <a:t>and </a:t>
            </a:r>
            <a:r>
              <a:rPr sz="3600" b="1">
                <a:solidFill>
                  <a:srgbClr val="3498DB"/>
                </a:solidFill>
                <a:latin typeface="Arial"/>
              </a:rPr>
              <a:t>blue</a:t>
            </a:r>
          </a:p>
          <a:p>
            <a:pPr algn="ctr">
              <a:spcAft>
                <a:spcPts val="500"/>
              </a:spcAft>
            </a:pPr>
            <a:r>
              <a:rPr sz="3600" b="0">
                <a:solidFill>
                  <a:srgbClr val="263137"/>
                </a:solidFill>
                <a:latin typeface="Arial"/>
              </a:rPr>
              <a:t>I can sing a rainbow</a:t>
            </a:r>
          </a:p>
          <a:p>
            <a:pPr algn="ctr">
              <a:spcAft>
                <a:spcPts val="500"/>
              </a:spcAft>
            </a:pPr>
            <a:r>
              <a:rPr sz="3600" b="0">
                <a:solidFill>
                  <a:srgbClr val="263137"/>
                </a:solidFill>
                <a:latin typeface="Arial"/>
              </a:rPr>
              <a:t>Sing a rainbow</a:t>
            </a:r>
          </a:p>
          <a:p>
            <a:pPr algn="ctr">
              <a:spcAft>
                <a:spcPts val="500"/>
              </a:spcAft>
            </a:pPr>
            <a:r>
              <a:rPr sz="3600" b="0">
                <a:solidFill>
                  <a:srgbClr val="263137"/>
                </a:solidFill>
                <a:latin typeface="Arial"/>
              </a:rPr>
              <a:t>Sing a rainbow too.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458200" y="1874519"/>
            <a:ext cx="3513406" cy="960120"/>
          </a:xfrm>
          <a:prstGeom prst="roundRect">
            <a:avLst/>
          </a:prstGeom>
          <a:solidFill>
            <a:srgbClr val="FFF9CD"/>
          </a:solidFill>
          <a:ln>
            <a:solidFill>
              <a:srgbClr val="FFF9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513064" y="2031413"/>
            <a:ext cx="3458542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147444"/>
                </a:solidFill>
                <a:latin typeface="Arial"/>
              </a:rPr>
              <a:t>Read slowly.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458200" y="3246120"/>
            <a:ext cx="3513406" cy="960120"/>
          </a:xfrm>
          <a:prstGeom prst="roundRect">
            <a:avLst/>
          </a:prstGeom>
          <a:solidFill>
            <a:srgbClr val="E6F7EC"/>
          </a:solidFill>
          <a:ln>
            <a:solidFill>
              <a:srgbClr val="E6F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625608" y="3403013"/>
            <a:ext cx="3236976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147444"/>
                </a:solidFill>
                <a:latin typeface="Arial"/>
              </a:rPr>
              <a:t>Read with joy.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3722F"/>
                </a:solidFill>
                <a:latin typeface="Arial"/>
              </a:rPr>
              <a:t>TPR Actions — Part 1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23AB5B"/>
          </a:solidFill>
          <a:ln>
            <a:solidFill>
              <a:srgbClr val="23A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23AB5B"/>
          </a:solidFill>
          <a:ln>
            <a:solidFill>
              <a:srgbClr val="23A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646A6F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508760"/>
            <a:ext cx="3383280" cy="1828800"/>
          </a:xfrm>
          <a:prstGeom prst="roundRect">
            <a:avLst/>
          </a:prstGeom>
          <a:solidFill>
            <a:srgbClr val="FFF0E5"/>
          </a:solidFill>
          <a:ln>
            <a:solidFill>
              <a:srgbClr val="FFF0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1581912"/>
            <a:ext cx="3200400" cy="5120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7444"/>
                </a:solidFill>
                <a:latin typeface="Arial"/>
              </a:rPr>
              <a:t>Colour line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9536" y="2130552"/>
            <a:ext cx="3127248" cy="11155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0">
                <a:solidFill>
                  <a:srgbClr val="263137"/>
                </a:solidFill>
                <a:latin typeface="Arial"/>
              </a:rPr>
              <a:t>Move your hand like a rainbow.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1508760"/>
            <a:ext cx="3383280" cy="1828800"/>
          </a:xfrm>
          <a:prstGeom prst="roundRect">
            <a:avLst/>
          </a:prstGeom>
          <a:solidFill>
            <a:srgbClr val="E6F7EC"/>
          </a:solidFill>
          <a:ln>
            <a:solidFill>
              <a:srgbClr val="E6F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480559" y="1581912"/>
            <a:ext cx="3200400" cy="5120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7444"/>
                </a:solidFill>
                <a:latin typeface="Arial"/>
              </a:rPr>
              <a:t>I can sing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17136" y="2130552"/>
            <a:ext cx="3127248" cy="11155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63137"/>
                </a:solidFill>
                <a:latin typeface="Arial"/>
              </a:rPr>
              <a:t>Point to yourself.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20" y="1508760"/>
            <a:ext cx="3383280" cy="1828800"/>
          </a:xfrm>
          <a:prstGeom prst="roundRect">
            <a:avLst/>
          </a:prstGeom>
          <a:solidFill>
            <a:srgbClr val="E9F5FF"/>
          </a:solidFill>
          <a:ln>
            <a:solidFill>
              <a:srgbClr val="E9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920111" y="1545557"/>
            <a:ext cx="3474721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 dirty="0">
                <a:solidFill>
                  <a:srgbClr val="147444"/>
                </a:solidFill>
                <a:latin typeface="Arial"/>
              </a:rPr>
              <a:t>Sing a rainbow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74736" y="2211282"/>
            <a:ext cx="3346704" cy="95410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 dirty="0">
                <a:solidFill>
                  <a:srgbClr val="263137"/>
                </a:solidFill>
                <a:latin typeface="Arial"/>
              </a:rPr>
              <a:t>Make a rainbow arc with both hands.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926080" y="4434840"/>
            <a:ext cx="6309360" cy="822960"/>
          </a:xfrm>
          <a:prstGeom prst="roundRect">
            <a:avLst/>
          </a:prstGeom>
          <a:solidFill>
            <a:srgbClr val="F2E9FC"/>
          </a:solidFill>
          <a:ln>
            <a:solidFill>
              <a:srgbClr val="F2E9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2999232" y="4471416"/>
            <a:ext cx="6163056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7444"/>
                </a:solidFill>
                <a:latin typeface="Arial"/>
              </a:rPr>
              <a:t>Say the lines with actions.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3722F"/>
                </a:solidFill>
                <a:latin typeface="Arial"/>
              </a:rPr>
              <a:t>Sing a Rainbow — Part 2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23AB5B"/>
          </a:solidFill>
          <a:ln>
            <a:solidFill>
              <a:srgbClr val="23A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23AB5B"/>
          </a:solidFill>
          <a:ln>
            <a:solidFill>
              <a:srgbClr val="23A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646A6F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371600"/>
            <a:ext cx="7680960" cy="45262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3A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87552" y="1600200"/>
            <a:ext cx="717804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500"/>
              </a:spcAft>
            </a:pPr>
            <a:r>
              <a:rPr sz="3600" b="0">
                <a:solidFill>
                  <a:srgbClr val="263137"/>
                </a:solidFill>
                <a:latin typeface="Arial"/>
              </a:rPr>
              <a:t>Listen with your eyes</a:t>
            </a:r>
          </a:p>
          <a:p>
            <a:pPr algn="ctr">
              <a:spcAft>
                <a:spcPts val="500"/>
              </a:spcAft>
            </a:pPr>
            <a:r>
              <a:rPr sz="3600" b="0">
                <a:solidFill>
                  <a:srgbClr val="263137"/>
                </a:solidFill>
                <a:latin typeface="Arial"/>
              </a:rPr>
              <a:t>Listen with your eyes</a:t>
            </a:r>
          </a:p>
          <a:p>
            <a:pPr algn="ctr">
              <a:spcAft>
                <a:spcPts val="500"/>
              </a:spcAft>
            </a:pPr>
            <a:r>
              <a:rPr sz="3600" b="0">
                <a:solidFill>
                  <a:srgbClr val="263137"/>
                </a:solidFill>
                <a:latin typeface="Arial"/>
              </a:rPr>
              <a:t>And sing everything you see</a:t>
            </a:r>
          </a:p>
          <a:p>
            <a:pPr algn="ctr">
              <a:spcAft>
                <a:spcPts val="500"/>
              </a:spcAft>
            </a:pPr>
            <a:r>
              <a:rPr sz="3600" b="0">
                <a:solidFill>
                  <a:srgbClr val="263137"/>
                </a:solidFill>
                <a:latin typeface="Arial"/>
              </a:rPr>
              <a:t>You can sing a rainbow</a:t>
            </a:r>
          </a:p>
          <a:p>
            <a:pPr algn="ctr">
              <a:spcAft>
                <a:spcPts val="500"/>
              </a:spcAft>
            </a:pPr>
            <a:r>
              <a:rPr sz="3600" b="0">
                <a:solidFill>
                  <a:srgbClr val="263137"/>
                </a:solidFill>
                <a:latin typeface="Arial"/>
              </a:rPr>
              <a:t>Sing a rainbow</a:t>
            </a:r>
          </a:p>
          <a:p>
            <a:pPr algn="ctr">
              <a:spcAft>
                <a:spcPts val="500"/>
              </a:spcAft>
            </a:pPr>
            <a:r>
              <a:rPr sz="3600" b="0">
                <a:solidFill>
                  <a:srgbClr val="263137"/>
                </a:solidFill>
                <a:latin typeface="Arial"/>
              </a:rPr>
              <a:t>Sing along with me.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458200" y="1874519"/>
            <a:ext cx="2926080" cy="960120"/>
          </a:xfrm>
          <a:prstGeom prst="roundRect">
            <a:avLst/>
          </a:prstGeom>
          <a:solidFill>
            <a:srgbClr val="FFF9CD"/>
          </a:solidFill>
          <a:ln>
            <a:solidFill>
              <a:srgbClr val="FFF9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513064" y="1901951"/>
            <a:ext cx="2816352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7444"/>
                </a:solidFill>
                <a:latin typeface="Arial"/>
              </a:rPr>
              <a:t>Clear voice.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458200" y="3246120"/>
            <a:ext cx="2926080" cy="960120"/>
          </a:xfrm>
          <a:prstGeom prst="roundRect">
            <a:avLst/>
          </a:prstGeom>
          <a:solidFill>
            <a:srgbClr val="E6F7EC"/>
          </a:solidFill>
          <a:ln>
            <a:solidFill>
              <a:srgbClr val="E6F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513064" y="3433791"/>
            <a:ext cx="2816352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 dirty="0">
                <a:solidFill>
                  <a:srgbClr val="147444"/>
                </a:solidFill>
                <a:latin typeface="Arial"/>
              </a:rPr>
              <a:t>Use actions.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3722F"/>
                </a:solidFill>
                <a:latin typeface="Arial"/>
              </a:rPr>
              <a:t>TPR Actions — Part 2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23AB5B"/>
          </a:solidFill>
          <a:ln>
            <a:solidFill>
              <a:srgbClr val="23A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23AB5B"/>
          </a:solidFill>
          <a:ln>
            <a:solidFill>
              <a:srgbClr val="23A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646A6F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508760"/>
            <a:ext cx="3337560" cy="1828800"/>
          </a:xfrm>
          <a:prstGeom prst="roundRect">
            <a:avLst/>
          </a:prstGeom>
          <a:solidFill>
            <a:srgbClr val="E9F5FF"/>
          </a:solidFill>
          <a:ln>
            <a:solidFill>
              <a:srgbClr val="E9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360891"/>
            <a:ext cx="3154679" cy="95410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 dirty="0">
                <a:solidFill>
                  <a:srgbClr val="147444"/>
                </a:solidFill>
                <a:latin typeface="Arial"/>
              </a:rPr>
              <a:t>Listen with your eyes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5256" y="2248203"/>
            <a:ext cx="3081528" cy="107721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0" dirty="0">
                <a:solidFill>
                  <a:srgbClr val="263137"/>
                </a:solidFill>
                <a:latin typeface="Arial"/>
              </a:rPr>
              <a:t>Point to your eyes.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508760"/>
            <a:ext cx="3337560" cy="1828800"/>
          </a:xfrm>
          <a:prstGeom prst="roundRect">
            <a:avLst/>
          </a:prstGeom>
          <a:solidFill>
            <a:srgbClr val="E6F7EC"/>
          </a:solidFill>
          <a:ln>
            <a:solidFill>
              <a:srgbClr val="E6F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26279" y="1360890"/>
            <a:ext cx="3154679" cy="95410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 dirty="0">
                <a:solidFill>
                  <a:srgbClr val="147444"/>
                </a:solidFill>
                <a:latin typeface="Arial"/>
              </a:rPr>
              <a:t>Everything you see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2855" y="2130552"/>
            <a:ext cx="3081528" cy="11155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0" dirty="0">
                <a:solidFill>
                  <a:srgbClr val="263137"/>
                </a:solidFill>
                <a:latin typeface="Arial"/>
              </a:rPr>
              <a:t>Point around the room.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92440" y="1508760"/>
            <a:ext cx="3337560" cy="1828800"/>
          </a:xfrm>
          <a:prstGeom prst="roundRect">
            <a:avLst/>
          </a:prstGeom>
          <a:solidFill>
            <a:srgbClr val="FFF0E5"/>
          </a:solidFill>
          <a:ln>
            <a:solidFill>
              <a:srgbClr val="FFF0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183879" y="1299335"/>
            <a:ext cx="3154679" cy="107721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 dirty="0">
                <a:solidFill>
                  <a:srgbClr val="147444"/>
                </a:solidFill>
                <a:latin typeface="Arial"/>
              </a:rPr>
              <a:t>Sing along with 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0456" y="2130552"/>
            <a:ext cx="3081528" cy="11155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0" dirty="0">
                <a:solidFill>
                  <a:srgbClr val="263137"/>
                </a:solidFill>
                <a:latin typeface="Arial"/>
              </a:rPr>
              <a:t>Open your arms to friends.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560320" y="4480560"/>
            <a:ext cx="7040880" cy="822960"/>
          </a:xfrm>
          <a:prstGeom prst="roundRect">
            <a:avLst/>
          </a:prstGeom>
          <a:solidFill>
            <a:srgbClr val="F2E9FC"/>
          </a:solidFill>
          <a:ln>
            <a:solidFill>
              <a:srgbClr val="F2E9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2633472" y="4599652"/>
            <a:ext cx="6894576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 dirty="0">
                <a:solidFill>
                  <a:srgbClr val="147444"/>
                </a:solidFill>
                <a:latin typeface="Arial"/>
              </a:rPr>
              <a:t>Read + move = remember better!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3722F"/>
                </a:solidFill>
                <a:latin typeface="Arial"/>
              </a:rPr>
              <a:t>Sing a Rainbow — Part 3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23AB5B"/>
          </a:solidFill>
          <a:ln>
            <a:solidFill>
              <a:srgbClr val="23A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23AB5B"/>
          </a:solidFill>
          <a:ln>
            <a:solidFill>
              <a:srgbClr val="23A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646A6F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371600"/>
            <a:ext cx="7680960" cy="45262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3A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87552" y="1600200"/>
            <a:ext cx="717804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500"/>
              </a:spcAft>
            </a:pPr>
            <a:r>
              <a:rPr sz="3600" b="1" dirty="0">
                <a:solidFill>
                  <a:srgbClr val="E23C40"/>
                </a:solidFill>
                <a:latin typeface="Arial"/>
              </a:rPr>
              <a:t>Red </a:t>
            </a:r>
            <a:r>
              <a:rPr sz="3600" b="0" dirty="0">
                <a:solidFill>
                  <a:srgbClr val="263137"/>
                </a:solidFill>
                <a:latin typeface="Arial"/>
              </a:rPr>
              <a:t>and </a:t>
            </a:r>
            <a:r>
              <a:rPr sz="3600" b="1" dirty="0">
                <a:solidFill>
                  <a:srgbClr val="F4C026"/>
                </a:solidFill>
                <a:latin typeface="Arial"/>
              </a:rPr>
              <a:t>yellow </a:t>
            </a:r>
            <a:r>
              <a:rPr sz="3600" b="0" dirty="0">
                <a:solidFill>
                  <a:srgbClr val="263137"/>
                </a:solidFill>
                <a:latin typeface="Arial"/>
              </a:rPr>
              <a:t>and </a:t>
            </a:r>
            <a:r>
              <a:rPr sz="3600" b="1" dirty="0">
                <a:solidFill>
                  <a:srgbClr val="4B0082"/>
                </a:solidFill>
                <a:latin typeface="Arial"/>
              </a:rPr>
              <a:t>indigo </a:t>
            </a:r>
            <a:r>
              <a:rPr sz="3600" b="0" dirty="0">
                <a:solidFill>
                  <a:srgbClr val="263137"/>
                </a:solidFill>
                <a:latin typeface="Arial"/>
              </a:rPr>
              <a:t>and </a:t>
            </a:r>
            <a:r>
              <a:rPr sz="3600" b="1" dirty="0">
                <a:solidFill>
                  <a:srgbClr val="36AA5F"/>
                </a:solidFill>
                <a:latin typeface="Arial"/>
              </a:rPr>
              <a:t>green</a:t>
            </a:r>
          </a:p>
          <a:p>
            <a:pPr algn="ctr">
              <a:spcAft>
                <a:spcPts val="500"/>
              </a:spcAft>
            </a:pPr>
            <a:r>
              <a:rPr sz="3600" b="1" dirty="0">
                <a:solidFill>
                  <a:srgbClr val="8A2BE2"/>
                </a:solidFill>
                <a:latin typeface="Arial"/>
              </a:rPr>
              <a:t>Violet </a:t>
            </a:r>
            <a:r>
              <a:rPr sz="3600" b="0" dirty="0">
                <a:solidFill>
                  <a:srgbClr val="263137"/>
                </a:solidFill>
                <a:latin typeface="Arial"/>
              </a:rPr>
              <a:t>and </a:t>
            </a:r>
            <a:r>
              <a:rPr sz="3600" b="1" dirty="0">
                <a:solidFill>
                  <a:srgbClr val="FF8D2B"/>
                </a:solidFill>
                <a:latin typeface="Arial"/>
              </a:rPr>
              <a:t>orange </a:t>
            </a:r>
            <a:r>
              <a:rPr sz="3600" b="0" dirty="0">
                <a:solidFill>
                  <a:srgbClr val="263137"/>
                </a:solidFill>
                <a:latin typeface="Arial"/>
              </a:rPr>
              <a:t>and </a:t>
            </a:r>
            <a:r>
              <a:rPr sz="3600" b="1" dirty="0">
                <a:solidFill>
                  <a:srgbClr val="3498DB"/>
                </a:solidFill>
                <a:latin typeface="Arial"/>
              </a:rPr>
              <a:t>blue</a:t>
            </a:r>
          </a:p>
          <a:p>
            <a:pPr algn="ctr">
              <a:spcAft>
                <a:spcPts val="500"/>
              </a:spcAft>
            </a:pPr>
            <a:r>
              <a:rPr sz="3600" b="0" dirty="0">
                <a:solidFill>
                  <a:srgbClr val="263137"/>
                </a:solidFill>
                <a:latin typeface="Arial"/>
              </a:rPr>
              <a:t>I can sing a rainbow</a:t>
            </a:r>
          </a:p>
          <a:p>
            <a:pPr algn="ctr">
              <a:spcAft>
                <a:spcPts val="500"/>
              </a:spcAft>
            </a:pPr>
            <a:r>
              <a:rPr sz="3600" b="0" dirty="0">
                <a:solidFill>
                  <a:srgbClr val="263137"/>
                </a:solidFill>
                <a:latin typeface="Arial"/>
              </a:rPr>
              <a:t>Sing a rainbow</a:t>
            </a:r>
          </a:p>
          <a:p>
            <a:pPr algn="ctr">
              <a:spcAft>
                <a:spcPts val="500"/>
              </a:spcAft>
            </a:pPr>
            <a:r>
              <a:rPr sz="3600" b="0" dirty="0">
                <a:solidFill>
                  <a:srgbClr val="263137"/>
                </a:solidFill>
                <a:latin typeface="Arial"/>
              </a:rPr>
              <a:t>Sing a rainbow too.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458200" y="1874519"/>
            <a:ext cx="2926080" cy="960120"/>
          </a:xfrm>
          <a:prstGeom prst="roundRect">
            <a:avLst/>
          </a:prstGeom>
          <a:solidFill>
            <a:srgbClr val="FFF9CD"/>
          </a:solidFill>
          <a:ln>
            <a:solidFill>
              <a:srgbClr val="FFF9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513064" y="1901951"/>
            <a:ext cx="2816352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7444"/>
                </a:solidFill>
                <a:latin typeface="Arial"/>
              </a:rPr>
              <a:t>Try alone.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458200" y="3246120"/>
            <a:ext cx="2926080" cy="960120"/>
          </a:xfrm>
          <a:prstGeom prst="roundRect">
            <a:avLst/>
          </a:prstGeom>
          <a:solidFill>
            <a:srgbClr val="E6F7EC"/>
          </a:solidFill>
          <a:ln>
            <a:solidFill>
              <a:srgbClr val="E6F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513064" y="3464569"/>
            <a:ext cx="2916936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 dirty="0">
                <a:solidFill>
                  <a:srgbClr val="147444"/>
                </a:solidFill>
                <a:latin typeface="Arial"/>
              </a:rPr>
              <a:t>Keep gestures.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3722F"/>
                </a:solidFill>
                <a:latin typeface="Arial"/>
              </a:rPr>
              <a:t>What Is the Rhyme About?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23AB5B"/>
          </a:solidFill>
          <a:ln>
            <a:solidFill>
              <a:srgbClr val="23A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23AB5B"/>
          </a:solidFill>
          <a:ln>
            <a:solidFill>
              <a:srgbClr val="23A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646A6F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91640"/>
            <a:ext cx="3383280" cy="1554480"/>
          </a:xfrm>
          <a:prstGeom prst="roundRect">
            <a:avLst/>
          </a:prstGeom>
          <a:solidFill>
            <a:srgbClr val="E9F5FF"/>
          </a:solidFill>
          <a:ln>
            <a:solidFill>
              <a:srgbClr val="E9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1764792"/>
            <a:ext cx="3200400" cy="5120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7444"/>
                </a:solidFill>
                <a:latin typeface="Arial"/>
              </a:rPr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9536" y="2313432"/>
            <a:ext cx="3127248" cy="84124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63137"/>
                </a:solidFill>
                <a:latin typeface="Arial"/>
              </a:rPr>
              <a:t>Water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1691640"/>
            <a:ext cx="3383280" cy="1554480"/>
          </a:xfrm>
          <a:prstGeom prst="roundRect">
            <a:avLst/>
          </a:prstGeom>
          <a:solidFill>
            <a:srgbClr val="E6F7EC"/>
          </a:solidFill>
          <a:ln>
            <a:solidFill>
              <a:srgbClr val="E6F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480559" y="1764792"/>
            <a:ext cx="3200400" cy="5120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7444"/>
                </a:solidFill>
                <a:latin typeface="Arial"/>
              </a:rPr>
              <a:t>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17136" y="2133892"/>
            <a:ext cx="3127248" cy="120032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 dirty="0">
                <a:solidFill>
                  <a:srgbClr val="263137"/>
                </a:solidFill>
                <a:latin typeface="Arial"/>
              </a:rPr>
              <a:t>Rainbow </a:t>
            </a:r>
            <a:r>
              <a:rPr sz="3600" b="0" dirty="0" err="1">
                <a:solidFill>
                  <a:srgbClr val="263137"/>
                </a:solidFill>
                <a:latin typeface="Arial"/>
              </a:rPr>
              <a:t>colours</a:t>
            </a:r>
            <a:endParaRPr sz="3600" b="0" dirty="0">
              <a:solidFill>
                <a:srgbClr val="263137"/>
              </a:solidFill>
              <a:latin typeface="Arial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8046720" y="1691640"/>
            <a:ext cx="3383280" cy="1554480"/>
          </a:xfrm>
          <a:prstGeom prst="roundRect">
            <a:avLst/>
          </a:prstGeom>
          <a:solidFill>
            <a:srgbClr val="FFF0E5"/>
          </a:solidFill>
          <a:ln>
            <a:solidFill>
              <a:srgbClr val="FFF0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138160" y="1764792"/>
            <a:ext cx="3200400" cy="5120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7444"/>
                </a:solidFill>
                <a:latin typeface="Arial"/>
              </a:rPr>
              <a:t>C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74736" y="2313432"/>
            <a:ext cx="3127248" cy="84124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63137"/>
                </a:solidFill>
                <a:latin typeface="Arial"/>
              </a:rPr>
              <a:t>Animals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886200" y="4343400"/>
            <a:ext cx="4389120" cy="822960"/>
          </a:xfrm>
          <a:prstGeom prst="roundRect">
            <a:avLst/>
          </a:prstGeom>
          <a:solidFill>
            <a:srgbClr val="FFF9CD"/>
          </a:solidFill>
          <a:ln>
            <a:solidFill>
              <a:srgbClr val="FFF9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3959352" y="4379976"/>
            <a:ext cx="4242816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147444"/>
                </a:solidFill>
                <a:latin typeface="Arial"/>
              </a:rPr>
              <a:t>Best answer: B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3722F"/>
                </a:solidFill>
                <a:latin typeface="Arial"/>
              </a:rPr>
              <a:t>Group Practice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23AB5B"/>
          </a:solidFill>
          <a:ln>
            <a:solidFill>
              <a:srgbClr val="23A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23AB5B"/>
          </a:solidFill>
          <a:ln>
            <a:solidFill>
              <a:srgbClr val="23A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646A6F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417320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600" b="1">
                <a:solidFill>
                  <a:srgbClr val="147444"/>
                </a:solidFill>
                <a:latin typeface="Arial"/>
              </a:rPr>
              <a:t>Step 1: One student reads aloud.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423160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600" b="1">
                <a:solidFill>
                  <a:srgbClr val="263137"/>
                </a:solidFill>
                <a:latin typeface="Arial"/>
              </a:rPr>
              <a:t>Step 2: The whole group recites together.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429000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600" b="1">
                <a:solidFill>
                  <a:srgbClr val="8056B0"/>
                </a:solidFill>
                <a:latin typeface="Arial"/>
              </a:rPr>
              <a:t>Step 3: Add the gestures.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758462" y="4754880"/>
            <a:ext cx="8736036" cy="777240"/>
          </a:xfrm>
          <a:prstGeom prst="roundRect">
            <a:avLst/>
          </a:prstGeom>
          <a:solidFill>
            <a:srgbClr val="E6F7EC"/>
          </a:solidFill>
          <a:ln>
            <a:solidFill>
              <a:srgbClr val="E6F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941342" y="4820334"/>
            <a:ext cx="8370276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147444"/>
                </a:solidFill>
                <a:latin typeface="Arial"/>
              </a:rPr>
              <a:t>Teacher walks around and helps.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3722F"/>
                </a:solidFill>
                <a:latin typeface="Arial"/>
              </a:rPr>
              <a:t>Individual Challenge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23AB5B"/>
          </a:solidFill>
          <a:ln>
            <a:solidFill>
              <a:srgbClr val="23A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23AB5B"/>
          </a:solidFill>
          <a:ln>
            <a:solidFill>
              <a:srgbClr val="23A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646A6F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508760"/>
            <a:ext cx="1069848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>
                <a:solidFill>
                  <a:srgbClr val="147444"/>
                </a:solidFill>
                <a:latin typeface="Arial"/>
              </a:rPr>
              <a:t>Can you recite the rhyme alone?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2834640"/>
            <a:ext cx="3383280" cy="822960"/>
          </a:xfrm>
          <a:prstGeom prst="roundRect">
            <a:avLst/>
          </a:prstGeom>
          <a:solidFill>
            <a:srgbClr val="E9F5FF"/>
          </a:solidFill>
          <a:ln>
            <a:solidFill>
              <a:srgbClr val="E9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50392" y="2871216"/>
            <a:ext cx="3236976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7444"/>
                </a:solidFill>
                <a:latin typeface="Arial"/>
              </a:rPr>
              <a:t>Clear voice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2834640"/>
            <a:ext cx="3383280" cy="822960"/>
          </a:xfrm>
          <a:prstGeom prst="roundRect">
            <a:avLst/>
          </a:prstGeom>
          <a:solidFill>
            <a:srgbClr val="E6F7EC"/>
          </a:solidFill>
          <a:ln>
            <a:solidFill>
              <a:srgbClr val="E6F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389120" y="2922954"/>
            <a:ext cx="3310128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147444"/>
                </a:solidFill>
                <a:latin typeface="Arial"/>
              </a:rPr>
              <a:t>Correct words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01000" y="2834640"/>
            <a:ext cx="3749040" cy="822960"/>
          </a:xfrm>
          <a:prstGeom prst="roundRect">
            <a:avLst/>
          </a:prstGeom>
          <a:solidFill>
            <a:srgbClr val="FFF0E5"/>
          </a:solidFill>
          <a:ln>
            <a:solidFill>
              <a:srgbClr val="FFF0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772399" y="2922954"/>
            <a:ext cx="4142935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147444"/>
                </a:solidFill>
                <a:latin typeface="Arial"/>
              </a:rPr>
              <a:t>Good gestures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4709160"/>
            <a:ext cx="1042416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800" b="1">
                <a:solidFill>
                  <a:srgbClr val="8056B0"/>
                </a:solidFill>
                <a:latin typeface="Arial"/>
              </a:rPr>
              <a:t>Everyone gets a chance.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3722F"/>
                </a:solidFill>
                <a:latin typeface="Arial"/>
              </a:rPr>
              <a:t>Pair Activity: Listen and Underline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23AB5B"/>
          </a:solidFill>
          <a:ln>
            <a:solidFill>
              <a:srgbClr val="23A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23AB5B"/>
          </a:solidFill>
          <a:ln>
            <a:solidFill>
              <a:srgbClr val="23A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646A6F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68680" y="1554480"/>
            <a:ext cx="4846320" cy="1920240"/>
          </a:xfrm>
          <a:prstGeom prst="roundRect">
            <a:avLst/>
          </a:prstGeom>
          <a:solidFill>
            <a:srgbClr val="E6F7EC"/>
          </a:solidFill>
          <a:ln>
            <a:solidFill>
              <a:srgbClr val="E6F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1627632"/>
            <a:ext cx="4663440" cy="5120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7444"/>
                </a:solidFill>
                <a:latin typeface="Arial"/>
              </a:rPr>
              <a:t>Student 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96695" y="2176272"/>
            <a:ext cx="4590288" cy="12070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63137"/>
                </a:solidFill>
                <a:latin typeface="Arial"/>
              </a:rPr>
              <a:t>Recites the rhyme.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46520" y="1554480"/>
            <a:ext cx="4846320" cy="1920240"/>
          </a:xfrm>
          <a:prstGeom prst="roundRect">
            <a:avLst/>
          </a:prstGeom>
          <a:solidFill>
            <a:srgbClr val="E9F5FF"/>
          </a:solidFill>
          <a:ln>
            <a:solidFill>
              <a:srgbClr val="E9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537959" y="1627632"/>
            <a:ext cx="4663440" cy="5120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7444"/>
                </a:solidFill>
                <a:latin typeface="Arial"/>
              </a:rPr>
              <a:t>Student 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46520" y="2179611"/>
            <a:ext cx="4846320" cy="120032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 dirty="0">
                <a:solidFill>
                  <a:srgbClr val="263137"/>
                </a:solidFill>
                <a:latin typeface="Arial"/>
              </a:rPr>
              <a:t>Listens and underlines </a:t>
            </a:r>
            <a:r>
              <a:rPr sz="3600" b="0" dirty="0" err="1">
                <a:solidFill>
                  <a:srgbClr val="263137"/>
                </a:solidFill>
                <a:latin typeface="Arial"/>
              </a:rPr>
              <a:t>colour</a:t>
            </a:r>
            <a:r>
              <a:rPr sz="3600" b="0" dirty="0">
                <a:solidFill>
                  <a:srgbClr val="263137"/>
                </a:solidFill>
                <a:latin typeface="Arial"/>
              </a:rPr>
              <a:t> words.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4069080"/>
            <a:ext cx="103327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00" b="1">
                <a:solidFill>
                  <a:srgbClr val="F3722F"/>
                </a:solidFill>
                <a:latin typeface="Arial"/>
              </a:rPr>
              <a:t>Then change roles.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463039" y="5074920"/>
            <a:ext cx="9383151" cy="777240"/>
          </a:xfrm>
          <a:prstGeom prst="roundRect">
            <a:avLst/>
          </a:prstGeom>
          <a:solidFill>
            <a:srgbClr val="FFF9CD"/>
          </a:solidFill>
          <a:ln>
            <a:solidFill>
              <a:srgbClr val="FFF9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463039" y="5140374"/>
            <a:ext cx="8904849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147444"/>
                </a:solidFill>
                <a:latin typeface="Arial"/>
              </a:rPr>
              <a:t>Listen carefully for the 7 </a:t>
            </a:r>
            <a:r>
              <a:rPr sz="3600" b="1" dirty="0" err="1">
                <a:solidFill>
                  <a:srgbClr val="147444"/>
                </a:solidFill>
                <a:latin typeface="Arial"/>
              </a:rPr>
              <a:t>colour</a:t>
            </a:r>
            <a:r>
              <a:rPr sz="3600" b="1" dirty="0">
                <a:solidFill>
                  <a:srgbClr val="147444"/>
                </a:solidFill>
                <a:latin typeface="Arial"/>
              </a:rPr>
              <a:t> names.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3722F"/>
                </a:solidFill>
                <a:latin typeface="Arial"/>
              </a:rPr>
              <a:t>Colour Hunt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23AB5B"/>
          </a:solidFill>
          <a:ln>
            <a:solidFill>
              <a:srgbClr val="23A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23AB5B"/>
          </a:solidFill>
          <a:ln>
            <a:solidFill>
              <a:srgbClr val="23A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646A6F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325880"/>
            <a:ext cx="105156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7444"/>
                </a:solidFill>
                <a:latin typeface="Arial"/>
              </a:rPr>
              <a:t>Underline these words when you hear them: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2331720"/>
            <a:ext cx="2468880" cy="914400"/>
          </a:xfrm>
          <a:prstGeom prst="roundRect">
            <a:avLst/>
          </a:prstGeom>
          <a:solidFill>
            <a:srgbClr val="E23C40"/>
          </a:solidFill>
          <a:ln>
            <a:solidFill>
              <a:srgbClr val="E23C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67512" y="2404872"/>
            <a:ext cx="2322576" cy="7680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800" b="1" dirty="0">
                <a:solidFill>
                  <a:srgbClr val="FFFFFF"/>
                </a:solidFill>
                <a:latin typeface="Arial"/>
              </a:rPr>
              <a:t>red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246120" y="2331720"/>
            <a:ext cx="2468880" cy="914400"/>
          </a:xfrm>
          <a:prstGeom prst="roundRect">
            <a:avLst/>
          </a:prstGeom>
          <a:solidFill>
            <a:srgbClr val="F4C026"/>
          </a:solidFill>
          <a:ln>
            <a:solidFill>
              <a:srgbClr val="F4C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319272" y="2404872"/>
            <a:ext cx="2322576" cy="7680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800" b="1" dirty="0">
                <a:solidFill>
                  <a:srgbClr val="263137"/>
                </a:solidFill>
                <a:latin typeface="Arial"/>
              </a:rPr>
              <a:t>yellow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897880" y="2331720"/>
            <a:ext cx="2468880" cy="914400"/>
          </a:xfrm>
          <a:prstGeom prst="roundRect">
            <a:avLst/>
          </a:prstGeom>
          <a:solidFill>
            <a:srgbClr val="4B0082"/>
          </a:solidFill>
          <a:ln>
            <a:solidFill>
              <a:srgbClr val="4B00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971032" y="2404872"/>
            <a:ext cx="2322576" cy="7680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800" b="1" dirty="0">
                <a:solidFill>
                  <a:srgbClr val="FFFFFF"/>
                </a:solidFill>
                <a:latin typeface="Arial"/>
              </a:rPr>
              <a:t>indigo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549640" y="2331720"/>
            <a:ext cx="2468880" cy="914400"/>
          </a:xfrm>
          <a:prstGeom prst="roundRect">
            <a:avLst/>
          </a:prstGeom>
          <a:solidFill>
            <a:srgbClr val="36AA5F"/>
          </a:solidFill>
          <a:ln>
            <a:solidFill>
              <a:srgbClr val="36AA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622792" y="2404872"/>
            <a:ext cx="2322576" cy="7680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800" b="1" dirty="0">
                <a:solidFill>
                  <a:srgbClr val="FFFFFF"/>
                </a:solidFill>
                <a:latin typeface="Arial"/>
              </a:rPr>
              <a:t>green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874519" y="3794760"/>
            <a:ext cx="2468880" cy="914400"/>
          </a:xfrm>
          <a:prstGeom prst="roundRect">
            <a:avLst/>
          </a:prstGeom>
          <a:solidFill>
            <a:srgbClr val="8A2BE2"/>
          </a:solidFill>
          <a:ln>
            <a:solidFill>
              <a:srgbClr val="8A2B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947672" y="3867912"/>
            <a:ext cx="2322576" cy="7680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800" b="1" dirty="0">
                <a:solidFill>
                  <a:srgbClr val="FFFFFF"/>
                </a:solidFill>
                <a:latin typeface="Arial"/>
              </a:rPr>
              <a:t>violet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800600" y="3794760"/>
            <a:ext cx="2468880" cy="914400"/>
          </a:xfrm>
          <a:prstGeom prst="roundRect">
            <a:avLst/>
          </a:prstGeom>
          <a:solidFill>
            <a:srgbClr val="FF8D2B"/>
          </a:solidFill>
          <a:ln>
            <a:solidFill>
              <a:srgbClr val="FF8D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873752" y="3867912"/>
            <a:ext cx="2322576" cy="7680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800" b="1" dirty="0">
                <a:solidFill>
                  <a:srgbClr val="FFFFFF"/>
                </a:solidFill>
                <a:latin typeface="Arial"/>
              </a:rPr>
              <a:t>orange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726679" y="3794760"/>
            <a:ext cx="2468880" cy="914400"/>
          </a:xfrm>
          <a:prstGeom prst="roundRect">
            <a:avLst/>
          </a:prstGeom>
          <a:solidFill>
            <a:srgbClr val="3498DB"/>
          </a:solidFill>
          <a:ln>
            <a:solidFill>
              <a:srgbClr val="3498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799831" y="3867912"/>
            <a:ext cx="2322576" cy="7680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800" b="1" dirty="0">
                <a:solidFill>
                  <a:srgbClr val="FFFFFF"/>
                </a:solidFill>
                <a:latin typeface="Arial"/>
              </a:rPr>
              <a:t>blue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749039" y="5212080"/>
            <a:ext cx="4663440" cy="777240"/>
          </a:xfrm>
          <a:prstGeom prst="roundRect">
            <a:avLst/>
          </a:prstGeom>
          <a:solidFill>
            <a:srgbClr val="E6F7EC"/>
          </a:solidFill>
          <a:ln>
            <a:solidFill>
              <a:srgbClr val="E6F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3803903" y="5239512"/>
            <a:ext cx="4553712" cy="7223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147444"/>
                </a:solidFill>
                <a:latin typeface="Arial"/>
              </a:rPr>
              <a:t>Found all 7?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/>
      <p:bldP spid="11" grpId="0" animBg="1"/>
      <p:bldP spid="12" grpId="0"/>
      <p:bldP spid="13" grpId="0" animBg="1"/>
      <p:bldP spid="14" grpId="0"/>
      <p:bldP spid="15" grpId="0" animBg="1"/>
      <p:bldP spid="16" grpId="0"/>
      <p:bldP spid="17" grpId="0" animBg="1"/>
      <p:bldP spid="18" grpId="0"/>
      <p:bldP spid="19" grpId="0" animBg="1"/>
      <p:bldP spid="20" grpId="0"/>
      <p:bldP spid="21" grpId="0" animBg="1"/>
      <p:bldP spid="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3722F"/>
                </a:solidFill>
                <a:latin typeface="Arial"/>
              </a:rPr>
              <a:t>Write the Colour Names — Part 1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23AB5B"/>
          </a:solidFill>
          <a:ln>
            <a:solidFill>
              <a:srgbClr val="23A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23AB5B"/>
          </a:solidFill>
          <a:ln>
            <a:solidFill>
              <a:srgbClr val="23A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646A6F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325880"/>
            <a:ext cx="105156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7444"/>
                </a:solidFill>
                <a:latin typeface="Arial"/>
              </a:rPr>
              <a:t>Write these in your exercise book: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2331720"/>
            <a:ext cx="3108960" cy="1143000"/>
          </a:xfrm>
          <a:prstGeom prst="roundRect">
            <a:avLst/>
          </a:prstGeom>
          <a:solidFill>
            <a:srgbClr val="E23C40"/>
          </a:solidFill>
          <a:ln>
            <a:solidFill>
              <a:srgbClr val="E23C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04672" y="2404872"/>
            <a:ext cx="2962656" cy="9966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red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26280" y="2331720"/>
            <a:ext cx="3108960" cy="1143000"/>
          </a:xfrm>
          <a:prstGeom prst="roundRect">
            <a:avLst/>
          </a:prstGeom>
          <a:solidFill>
            <a:srgbClr val="F4C026"/>
          </a:solidFill>
          <a:ln>
            <a:solidFill>
              <a:srgbClr val="F4C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99432" y="2404872"/>
            <a:ext cx="2962656" cy="9966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800" b="1">
                <a:solidFill>
                  <a:srgbClr val="263137"/>
                </a:solidFill>
                <a:latin typeface="Arial"/>
              </a:rPr>
              <a:t>yellow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321040" y="2331720"/>
            <a:ext cx="3108960" cy="1143000"/>
          </a:xfrm>
          <a:prstGeom prst="roundRect">
            <a:avLst/>
          </a:prstGeom>
          <a:solidFill>
            <a:srgbClr val="4B0082"/>
          </a:solidFill>
          <a:ln>
            <a:solidFill>
              <a:srgbClr val="4B00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394192" y="2404872"/>
            <a:ext cx="2962656" cy="9966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indigo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26280" y="4251960"/>
            <a:ext cx="3108960" cy="1143000"/>
          </a:xfrm>
          <a:prstGeom prst="roundRect">
            <a:avLst/>
          </a:prstGeom>
          <a:solidFill>
            <a:srgbClr val="36AA5F"/>
          </a:solidFill>
          <a:ln>
            <a:solidFill>
              <a:srgbClr val="36AA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599432" y="4325112"/>
            <a:ext cx="2962656" cy="9966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green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560320" y="5577840"/>
            <a:ext cx="7040880" cy="640080"/>
          </a:xfrm>
          <a:prstGeom prst="roundRect">
            <a:avLst/>
          </a:prstGeom>
          <a:solidFill>
            <a:srgbClr val="FFF9CD"/>
          </a:solidFill>
          <a:ln>
            <a:solidFill>
              <a:srgbClr val="FFF9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2633472" y="5614416"/>
            <a:ext cx="6894576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7444"/>
                </a:solidFill>
                <a:latin typeface="Arial"/>
              </a:rPr>
              <a:t>Read each word after writing.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3722F"/>
                </a:solidFill>
                <a:latin typeface="Arial"/>
              </a:rPr>
              <a:t>Write the Colour Names — Part 2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23AB5B"/>
          </a:solidFill>
          <a:ln>
            <a:solidFill>
              <a:srgbClr val="23A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23AB5B"/>
          </a:solidFill>
          <a:ln>
            <a:solidFill>
              <a:srgbClr val="23A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646A6F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68680" y="1828800"/>
            <a:ext cx="3200400" cy="1234440"/>
          </a:xfrm>
          <a:prstGeom prst="roundRect">
            <a:avLst/>
          </a:prstGeom>
          <a:solidFill>
            <a:srgbClr val="8A2BE2"/>
          </a:solidFill>
          <a:ln>
            <a:solidFill>
              <a:srgbClr val="8A2B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41832" y="1901952"/>
            <a:ext cx="3054096" cy="10881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violet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80560" y="1828800"/>
            <a:ext cx="3200400" cy="1234440"/>
          </a:xfrm>
          <a:prstGeom prst="roundRect">
            <a:avLst/>
          </a:prstGeom>
          <a:solidFill>
            <a:srgbClr val="FF8D2B"/>
          </a:solidFill>
          <a:ln>
            <a:solidFill>
              <a:srgbClr val="FF8D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553712" y="1901952"/>
            <a:ext cx="3054096" cy="10881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orange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92440" y="1828800"/>
            <a:ext cx="3200400" cy="1234440"/>
          </a:xfrm>
          <a:prstGeom prst="roundRect">
            <a:avLst/>
          </a:prstGeom>
          <a:solidFill>
            <a:srgbClr val="3498DB"/>
          </a:solidFill>
          <a:ln>
            <a:solidFill>
              <a:srgbClr val="3498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165592" y="1901952"/>
            <a:ext cx="3054096" cy="10881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blue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4206240"/>
            <a:ext cx="1051560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00" b="1">
                <a:solidFill>
                  <a:srgbClr val="147444"/>
                </a:solidFill>
                <a:latin typeface="Arial"/>
              </a:rPr>
              <a:t>Now read all seven colours aloud.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5257800"/>
            <a:ext cx="10652760" cy="777240"/>
          </a:xfrm>
          <a:prstGeom prst="roundRect">
            <a:avLst/>
          </a:prstGeom>
          <a:solidFill>
            <a:srgbClr val="E6F7EC"/>
          </a:solidFill>
          <a:ln>
            <a:solidFill>
              <a:srgbClr val="E6F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589649" y="5323254"/>
            <a:ext cx="8441319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147444"/>
                </a:solidFill>
                <a:latin typeface="Arial"/>
              </a:rPr>
              <a:t>Great! You can read rainbow </a:t>
            </a:r>
            <a:r>
              <a:rPr sz="3600" b="1" dirty="0" err="1">
                <a:solidFill>
                  <a:srgbClr val="147444"/>
                </a:solidFill>
                <a:latin typeface="Arial"/>
              </a:rPr>
              <a:t>colours</a:t>
            </a:r>
            <a:r>
              <a:rPr sz="3600" b="1" dirty="0">
                <a:solidFill>
                  <a:srgbClr val="147444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3722F"/>
                </a:solidFill>
                <a:latin typeface="Arial"/>
              </a:rPr>
              <a:t>Activity D: Draw a Rainbow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23AB5B"/>
          </a:solidFill>
          <a:ln>
            <a:solidFill>
              <a:srgbClr val="23A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23AB5B"/>
          </a:solidFill>
          <a:ln>
            <a:solidFill>
              <a:srgbClr val="23A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646A6F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554480"/>
            <a:ext cx="4937760" cy="1828800"/>
          </a:xfrm>
          <a:prstGeom prst="roundRect">
            <a:avLst/>
          </a:prstGeom>
          <a:solidFill>
            <a:srgbClr val="E9F5FF"/>
          </a:solidFill>
          <a:ln>
            <a:solidFill>
              <a:srgbClr val="E9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627632"/>
            <a:ext cx="4754880" cy="5120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7444"/>
                </a:solidFill>
                <a:latin typeface="Arial"/>
              </a:rPr>
              <a:t>Step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0976" y="2176272"/>
            <a:ext cx="4681728" cy="11155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63137"/>
                </a:solidFill>
                <a:latin typeface="Arial"/>
              </a:rPr>
              <a:t>Draw a big curved rainbow.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55080" y="1554480"/>
            <a:ext cx="4937760" cy="1828800"/>
          </a:xfrm>
          <a:prstGeom prst="roundRect">
            <a:avLst/>
          </a:prstGeom>
          <a:solidFill>
            <a:srgbClr val="E6F7EC"/>
          </a:solidFill>
          <a:ln>
            <a:solidFill>
              <a:srgbClr val="E6F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46520" y="1627632"/>
            <a:ext cx="4754880" cy="5120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7444"/>
                </a:solidFill>
                <a:latin typeface="Arial"/>
              </a:rPr>
              <a:t>Step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83096" y="2176272"/>
            <a:ext cx="4681728" cy="11155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63137"/>
                </a:solidFill>
                <a:latin typeface="Arial"/>
              </a:rPr>
              <a:t>Make 7 colour bands.</a:t>
            </a:r>
          </a:p>
        </p:txBody>
      </p:sp>
      <p:pic>
        <p:nvPicPr>
          <p:cNvPr id="12" name="Picture 11" descr="rainb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6120" y="3977639"/>
            <a:ext cx="5669280" cy="1828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3722F"/>
                </a:solidFill>
                <a:latin typeface="Arial"/>
              </a:rPr>
              <a:t>Finish Your Rainbow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23AB5B"/>
          </a:solidFill>
          <a:ln>
            <a:solidFill>
              <a:srgbClr val="23A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23AB5B"/>
          </a:solidFill>
          <a:ln>
            <a:solidFill>
              <a:srgbClr val="23A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646A6F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554480"/>
            <a:ext cx="4937760" cy="1828800"/>
          </a:xfrm>
          <a:prstGeom prst="roundRect">
            <a:avLst/>
          </a:prstGeom>
          <a:solidFill>
            <a:srgbClr val="FFF0E5"/>
          </a:solidFill>
          <a:ln>
            <a:solidFill>
              <a:srgbClr val="FFF0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627632"/>
            <a:ext cx="4754880" cy="5120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7444"/>
                </a:solidFill>
                <a:latin typeface="Arial"/>
              </a:rPr>
              <a:t>Step 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0976" y="2176272"/>
            <a:ext cx="4681728" cy="11155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63137"/>
                </a:solidFill>
                <a:latin typeface="Arial"/>
              </a:rPr>
              <a:t>Use all 7 colours.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55080" y="1554480"/>
            <a:ext cx="4937760" cy="1828800"/>
          </a:xfrm>
          <a:prstGeom prst="roundRect">
            <a:avLst/>
          </a:prstGeom>
          <a:solidFill>
            <a:srgbClr val="F2E9FC"/>
          </a:solidFill>
          <a:ln>
            <a:solidFill>
              <a:srgbClr val="F2E9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46520" y="1627632"/>
            <a:ext cx="4754880" cy="5120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7444"/>
                </a:solidFill>
                <a:latin typeface="Arial"/>
              </a:rPr>
              <a:t>Step 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83096" y="2176272"/>
            <a:ext cx="4681728" cy="11155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63137"/>
                </a:solidFill>
                <a:latin typeface="Arial"/>
              </a:rPr>
              <a:t>Write the colour names.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743200" y="4251960"/>
            <a:ext cx="6766560" cy="822960"/>
          </a:xfrm>
          <a:prstGeom prst="roundRect">
            <a:avLst/>
          </a:prstGeom>
          <a:solidFill>
            <a:srgbClr val="FFF9CD"/>
          </a:solidFill>
          <a:ln>
            <a:solidFill>
              <a:srgbClr val="FFF9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2816352" y="4288536"/>
            <a:ext cx="6620256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7444"/>
                </a:solidFill>
                <a:latin typeface="Arial"/>
              </a:rPr>
              <a:t>Colour carefully and enjoy!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5303520"/>
            <a:ext cx="103327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7444"/>
                </a:solidFill>
                <a:latin typeface="Arial"/>
              </a:rPr>
              <a:t>No two rainbows need to look exactly the same.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3722F"/>
                </a:solidFill>
                <a:latin typeface="Arial"/>
              </a:rPr>
              <a:t>Rainbow Gallery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23AB5B"/>
          </a:solidFill>
          <a:ln>
            <a:solidFill>
              <a:srgbClr val="23A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23AB5B"/>
          </a:solidFill>
          <a:ln>
            <a:solidFill>
              <a:srgbClr val="23A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646A6F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417320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>
                <a:solidFill>
                  <a:srgbClr val="147444"/>
                </a:solidFill>
                <a:latin typeface="Arial"/>
              </a:rPr>
              <a:t>Hang your rainbow on the wall.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514600"/>
            <a:ext cx="1051560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800" b="1">
                <a:solidFill>
                  <a:srgbClr val="263137"/>
                </a:solidFill>
                <a:latin typeface="Arial"/>
              </a:rPr>
              <a:t>Walk around and look at your friends' work.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749039"/>
            <a:ext cx="105156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8056B0"/>
                </a:solidFill>
                <a:latin typeface="Arial"/>
              </a:rPr>
              <a:t>Say one kind sentence: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37560" y="4617720"/>
            <a:ext cx="5486400" cy="822960"/>
          </a:xfrm>
          <a:prstGeom prst="roundRect">
            <a:avLst/>
          </a:prstGeom>
          <a:solidFill>
            <a:srgbClr val="E6F7EC"/>
          </a:solidFill>
          <a:ln>
            <a:solidFill>
              <a:srgbClr val="E6F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410712" y="4654296"/>
            <a:ext cx="5340096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7444"/>
                </a:solidFill>
                <a:latin typeface="Arial"/>
              </a:rPr>
              <a:t>I like your rainbow!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3722F"/>
                </a:solidFill>
                <a:latin typeface="Arial"/>
              </a:rPr>
              <a:t>Assessment: Knowledge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23AB5B"/>
          </a:solidFill>
          <a:ln>
            <a:solidFill>
              <a:srgbClr val="23A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23AB5B"/>
          </a:solidFill>
          <a:ln>
            <a:solidFill>
              <a:srgbClr val="23A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646A6F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371600"/>
            <a:ext cx="1051560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>
                <a:solidFill>
                  <a:srgbClr val="147444"/>
                </a:solidFill>
                <a:latin typeface="Arial"/>
              </a:rPr>
              <a:t>Name the 7 colours of a rainbow.</a:t>
            </a:r>
          </a:p>
        </p:txBody>
      </p:sp>
      <p:pic>
        <p:nvPicPr>
          <p:cNvPr id="7" name="Picture 6" descr="rainb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8920" y="2468880"/>
            <a:ext cx="6583680" cy="256032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3703320" y="5074920"/>
            <a:ext cx="4754880" cy="777240"/>
          </a:xfrm>
          <a:prstGeom prst="roundRect">
            <a:avLst/>
          </a:prstGeom>
          <a:solidFill>
            <a:srgbClr val="FFF9CD"/>
          </a:solidFill>
          <a:ln>
            <a:solidFill>
              <a:srgbClr val="FFF9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758183" y="5102352"/>
            <a:ext cx="4645152" cy="7223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7444"/>
                </a:solidFill>
                <a:latin typeface="Arial"/>
              </a:rPr>
              <a:t>Name all seven!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3722F"/>
                </a:solidFill>
                <a:latin typeface="Arial"/>
              </a:rPr>
              <a:t>Assessment: Skill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23AB5B"/>
          </a:solidFill>
          <a:ln>
            <a:solidFill>
              <a:srgbClr val="23A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23AB5B"/>
          </a:solidFill>
          <a:ln>
            <a:solidFill>
              <a:srgbClr val="23A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646A6F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508760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>
                <a:solidFill>
                  <a:srgbClr val="147444"/>
                </a:solidFill>
                <a:latin typeface="Arial"/>
              </a:rPr>
              <a:t>Recite part of the rhyme.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2880360"/>
            <a:ext cx="3383280" cy="822960"/>
          </a:xfrm>
          <a:prstGeom prst="roundRect">
            <a:avLst/>
          </a:prstGeom>
          <a:solidFill>
            <a:srgbClr val="E9F5FF"/>
          </a:solidFill>
          <a:ln>
            <a:solidFill>
              <a:srgbClr val="E9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60" y="2753231"/>
            <a:ext cx="3310128" cy="107721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 dirty="0">
                <a:solidFill>
                  <a:srgbClr val="147444"/>
                </a:solidFill>
                <a:latin typeface="Arial"/>
              </a:rPr>
              <a:t>Clear pronunciation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2880360"/>
            <a:ext cx="3383280" cy="822960"/>
          </a:xfrm>
          <a:prstGeom prst="roundRect">
            <a:avLst/>
          </a:prstGeom>
          <a:solidFill>
            <a:srgbClr val="E6F7EC"/>
          </a:solidFill>
          <a:ln>
            <a:solidFill>
              <a:srgbClr val="E6F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462272" y="2999452"/>
            <a:ext cx="3236976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 dirty="0">
                <a:solidFill>
                  <a:srgbClr val="147444"/>
                </a:solidFill>
                <a:latin typeface="Arial"/>
              </a:rPr>
              <a:t>Correct words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955279" y="2880360"/>
            <a:ext cx="3383280" cy="822960"/>
          </a:xfrm>
          <a:prstGeom prst="roundRect">
            <a:avLst/>
          </a:prstGeom>
          <a:solidFill>
            <a:srgbClr val="FFF0E5"/>
          </a:solidFill>
          <a:ln>
            <a:solidFill>
              <a:srgbClr val="FFF0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028431" y="3030230"/>
            <a:ext cx="3236976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 dirty="0">
                <a:solidFill>
                  <a:srgbClr val="147444"/>
                </a:solidFill>
                <a:latin typeface="Arial"/>
              </a:rPr>
              <a:t>Proper gestures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4754880"/>
            <a:ext cx="103327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8056B0"/>
                </a:solidFill>
                <a:latin typeface="Arial"/>
              </a:rPr>
              <a:t>Try your best — mistakes are okay.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3722F"/>
                </a:solidFill>
                <a:latin typeface="Arial"/>
              </a:rPr>
              <a:t>Assessment: Attitude &amp; Values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23AB5B"/>
          </a:solidFill>
          <a:ln>
            <a:solidFill>
              <a:srgbClr val="23A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23AB5B"/>
          </a:solidFill>
          <a:ln>
            <a:solidFill>
              <a:srgbClr val="23A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646A6F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463040"/>
            <a:ext cx="1051560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00" b="1">
                <a:solidFill>
                  <a:srgbClr val="147444"/>
                </a:solidFill>
                <a:latin typeface="Arial"/>
              </a:rPr>
              <a:t>Did you join the rhyme happily?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920240" y="2743200"/>
            <a:ext cx="3840480" cy="822960"/>
          </a:xfrm>
          <a:prstGeom prst="roundRect">
            <a:avLst/>
          </a:prstGeom>
          <a:solidFill>
            <a:srgbClr val="E6F7EC"/>
          </a:solidFill>
          <a:ln>
            <a:solidFill>
              <a:srgbClr val="E6F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993392" y="2779776"/>
            <a:ext cx="3694176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7444"/>
                </a:solidFill>
                <a:latin typeface="Arial"/>
              </a:rPr>
              <a:t>YES — I joined!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0" y="2743200"/>
            <a:ext cx="3840480" cy="822960"/>
          </a:xfrm>
          <a:prstGeom prst="roundRect">
            <a:avLst/>
          </a:prstGeom>
          <a:solidFill>
            <a:srgbClr val="FFF0E5"/>
          </a:solidFill>
          <a:ln>
            <a:solidFill>
              <a:srgbClr val="FFF0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73952" y="2779776"/>
            <a:ext cx="3694176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7444"/>
                </a:solidFill>
                <a:latin typeface="Arial"/>
              </a:rPr>
              <a:t>I will try again.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4663440"/>
            <a:ext cx="103327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800" b="1" dirty="0">
                <a:solidFill>
                  <a:srgbClr val="8056B0"/>
                </a:solidFill>
                <a:latin typeface="Arial"/>
              </a:rPr>
              <a:t>We learn by participating.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/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3722F"/>
                </a:solidFill>
                <a:latin typeface="Arial"/>
              </a:rPr>
              <a:t>Exit Ticket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23AB5B"/>
          </a:solidFill>
          <a:ln>
            <a:solidFill>
              <a:srgbClr val="23A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23AB5B"/>
          </a:solidFill>
          <a:ln>
            <a:solidFill>
              <a:srgbClr val="23A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646A6F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508760"/>
            <a:ext cx="3383280" cy="1645920"/>
          </a:xfrm>
          <a:prstGeom prst="roundRect">
            <a:avLst/>
          </a:prstGeom>
          <a:solidFill>
            <a:srgbClr val="E9F5FF"/>
          </a:solidFill>
          <a:ln>
            <a:solidFill>
              <a:srgbClr val="E9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1581912"/>
            <a:ext cx="3200400" cy="5120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7444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9536" y="2058287"/>
            <a:ext cx="3127248" cy="107721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0" dirty="0">
                <a:solidFill>
                  <a:srgbClr val="263137"/>
                </a:solidFill>
                <a:latin typeface="Arial"/>
              </a:rPr>
              <a:t>Say one rainbow </a:t>
            </a:r>
            <a:r>
              <a:rPr sz="3200" b="0" dirty="0" err="1">
                <a:solidFill>
                  <a:srgbClr val="263137"/>
                </a:solidFill>
                <a:latin typeface="Arial"/>
              </a:rPr>
              <a:t>colour</a:t>
            </a:r>
            <a:r>
              <a:rPr sz="3200" b="0" dirty="0">
                <a:solidFill>
                  <a:srgbClr val="263137"/>
                </a:solidFill>
                <a:latin typeface="Arial"/>
              </a:rPr>
              <a:t>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1508760"/>
            <a:ext cx="3383280" cy="1645920"/>
          </a:xfrm>
          <a:prstGeom prst="roundRect">
            <a:avLst/>
          </a:prstGeom>
          <a:solidFill>
            <a:srgbClr val="E6F7EC"/>
          </a:solidFill>
          <a:ln>
            <a:solidFill>
              <a:srgbClr val="E6F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480559" y="1581912"/>
            <a:ext cx="3200400" cy="5120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7444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17136" y="2130552"/>
            <a:ext cx="3127248" cy="9326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 dirty="0">
                <a:solidFill>
                  <a:srgbClr val="263137"/>
                </a:solidFill>
                <a:latin typeface="Arial"/>
              </a:rPr>
              <a:t>Recite one line.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20" y="1508760"/>
            <a:ext cx="3383280" cy="1645920"/>
          </a:xfrm>
          <a:prstGeom prst="roundRect">
            <a:avLst/>
          </a:prstGeom>
          <a:solidFill>
            <a:srgbClr val="FFF0E5"/>
          </a:solidFill>
          <a:ln>
            <a:solidFill>
              <a:srgbClr val="FFF0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138160" y="1581912"/>
            <a:ext cx="3200400" cy="5120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7444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74736" y="2130552"/>
            <a:ext cx="3127248" cy="9326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63137"/>
                </a:solidFill>
                <a:latin typeface="Arial"/>
              </a:rPr>
              <a:t>Show one gesture.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880360" y="4389120"/>
            <a:ext cx="6400800" cy="822960"/>
          </a:xfrm>
          <a:prstGeom prst="roundRect">
            <a:avLst/>
          </a:prstGeom>
          <a:solidFill>
            <a:srgbClr val="FFF9CD"/>
          </a:solidFill>
          <a:ln>
            <a:solidFill>
              <a:srgbClr val="FFF9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2953512" y="4425696"/>
            <a:ext cx="6254496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7444"/>
                </a:solidFill>
                <a:latin typeface="Arial"/>
              </a:rPr>
              <a:t>3 out of 3 = Rainbow Star!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3722F"/>
                </a:solidFill>
                <a:latin typeface="Arial"/>
              </a:rPr>
              <a:t>What Have We Learned?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23AB5B"/>
          </a:solidFill>
          <a:ln>
            <a:solidFill>
              <a:srgbClr val="23A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23AB5B"/>
          </a:solidFill>
          <a:ln>
            <a:solidFill>
              <a:srgbClr val="23A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646A6F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1417320"/>
            <a:ext cx="1042416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3600">
                <a:solidFill>
                  <a:srgbClr val="263137"/>
                </a:solidFill>
                <a:latin typeface="Arial"/>
              </a:rPr>
              <a:t>• We named the colours of a rainbow.</a:t>
            </a:r>
          </a:p>
          <a:p>
            <a:pPr>
              <a:spcAft>
                <a:spcPts val="900"/>
              </a:spcAft>
            </a:pPr>
            <a:r>
              <a:rPr sz="3600">
                <a:solidFill>
                  <a:srgbClr val="263137"/>
                </a:solidFill>
                <a:latin typeface="Arial"/>
              </a:rPr>
              <a:t>• We read and recited the rhyme.</a:t>
            </a:r>
          </a:p>
          <a:p>
            <a:pPr>
              <a:spcAft>
                <a:spcPts val="900"/>
              </a:spcAft>
            </a:pPr>
            <a:r>
              <a:rPr sz="3600">
                <a:solidFill>
                  <a:srgbClr val="263137"/>
                </a:solidFill>
                <a:latin typeface="Arial"/>
              </a:rPr>
              <a:t>• We used gestures while reciting.</a:t>
            </a:r>
          </a:p>
          <a:p>
            <a:pPr>
              <a:spcAft>
                <a:spcPts val="900"/>
              </a:spcAft>
            </a:pPr>
            <a:r>
              <a:rPr sz="3600">
                <a:solidFill>
                  <a:srgbClr val="263137"/>
                </a:solidFill>
                <a:latin typeface="Arial"/>
              </a:rPr>
              <a:t>• We drew a rainbow with all the colours.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965960" y="5532120"/>
            <a:ext cx="8229600" cy="685800"/>
          </a:xfrm>
          <a:prstGeom prst="roundRect">
            <a:avLst/>
          </a:prstGeom>
          <a:solidFill>
            <a:srgbClr val="E6F7EC"/>
          </a:solidFill>
          <a:ln>
            <a:solidFill>
              <a:srgbClr val="E6F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814732" y="5551855"/>
            <a:ext cx="8380828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147444"/>
                </a:solidFill>
                <a:latin typeface="Arial"/>
              </a:rPr>
              <a:t>Learning can be </a:t>
            </a:r>
            <a:r>
              <a:rPr sz="3600" b="1" dirty="0" err="1">
                <a:solidFill>
                  <a:srgbClr val="147444"/>
                </a:solidFill>
                <a:latin typeface="Arial"/>
              </a:rPr>
              <a:t>colourful</a:t>
            </a:r>
            <a:r>
              <a:rPr sz="3600" b="1" dirty="0">
                <a:solidFill>
                  <a:srgbClr val="147444"/>
                </a:solidFill>
                <a:latin typeface="Arial"/>
              </a:rPr>
              <a:t> and joyful!</a:t>
            </a: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3722F"/>
                </a:solidFill>
                <a:latin typeface="Arial"/>
              </a:rPr>
              <a:t>Well Done!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23AB5B"/>
          </a:solidFill>
          <a:ln>
            <a:solidFill>
              <a:srgbClr val="23A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23AB5B"/>
          </a:solidFill>
          <a:ln>
            <a:solidFill>
              <a:srgbClr val="23A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646A6F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417320"/>
            <a:ext cx="103327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00" b="1">
                <a:solidFill>
                  <a:srgbClr val="E23C40"/>
                </a:solidFill>
                <a:latin typeface="Arial"/>
              </a:rPr>
              <a:t>You read.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331720"/>
            <a:ext cx="103327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00" b="1">
                <a:solidFill>
                  <a:srgbClr val="36AA5F"/>
                </a:solidFill>
                <a:latin typeface="Arial"/>
              </a:rPr>
              <a:t>You recited.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246120"/>
            <a:ext cx="103327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00" b="1">
                <a:solidFill>
                  <a:srgbClr val="3498DB"/>
                </a:solidFill>
                <a:latin typeface="Arial"/>
              </a:rPr>
              <a:t>You moved.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4160520"/>
            <a:ext cx="103327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600" b="1">
                <a:solidFill>
                  <a:srgbClr val="8A2BE2"/>
                </a:solidFill>
                <a:latin typeface="Arial"/>
              </a:rPr>
              <a:t>You drew a rainbow!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148840" y="5394960"/>
            <a:ext cx="7863840" cy="731520"/>
          </a:xfrm>
          <a:prstGeom prst="roundRect">
            <a:avLst/>
          </a:prstGeom>
          <a:solidFill>
            <a:srgbClr val="FFF9CD"/>
          </a:solidFill>
          <a:ln>
            <a:solidFill>
              <a:srgbClr val="FFF9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2221992" y="5431536"/>
            <a:ext cx="7717536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7444"/>
                </a:solidFill>
                <a:latin typeface="Arial"/>
              </a:rPr>
              <a:t>See you in the next class. Bye!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1403</Words>
  <Application>Microsoft Office PowerPoint</Application>
  <PresentationFormat>Widescreen</PresentationFormat>
  <Paragraphs>222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Julekha_GPS</dc:creator>
  <cp:keywords/>
  <dc:description>generated using python-pptx</dc:description>
  <cp:lastModifiedBy>Julekha_GPS</cp:lastModifiedBy>
  <cp:revision>26</cp:revision>
  <dcterms:created xsi:type="dcterms:W3CDTF">2013-01-27T09:14:16Z</dcterms:created>
  <dcterms:modified xsi:type="dcterms:W3CDTF">2026-10-12T18:09:58Z</dcterms:modified>
  <cp:category/>
</cp:coreProperties>
</file>