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76" r:id="rId2"/>
    <p:sldId id="282" r:id="rId3"/>
    <p:sldId id="277" r:id="rId4"/>
    <p:sldId id="283" r:id="rId5"/>
    <p:sldId id="284" r:id="rId6"/>
    <p:sldId id="285" r:id="rId7"/>
    <p:sldId id="256" r:id="rId8"/>
    <p:sldId id="257" r:id="rId9"/>
    <p:sldId id="258" r:id="rId10"/>
    <p:sldId id="287" r:id="rId11"/>
    <p:sldId id="259" r:id="rId12"/>
    <p:sldId id="288" r:id="rId13"/>
    <p:sldId id="260" r:id="rId14"/>
    <p:sldId id="289" r:id="rId15"/>
    <p:sldId id="261" r:id="rId16"/>
    <p:sldId id="292" r:id="rId17"/>
    <p:sldId id="290" r:id="rId18"/>
    <p:sldId id="262" r:id="rId19"/>
    <p:sldId id="291" r:id="rId20"/>
    <p:sldId id="263" r:id="rId21"/>
    <p:sldId id="278" r:id="rId22"/>
    <p:sldId id="293" r:id="rId23"/>
    <p:sldId id="279" r:id="rId24"/>
    <p:sldId id="264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5F97B4-5CD9-4D50-A5C4-EB24F48C6860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EB497-8205-4206-B29C-02FEF0AFC1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353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AEB497-8205-4206-B29C-02FEF0AFC12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173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3A0038-1BAA-F3F4-1E47-29D9D3D926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9547EB-83A8-6BF2-291E-E8647A5879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67FC7E-D4BE-1248-7AB8-FF7CE9CACA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223B64-586A-1266-2FE2-F9FFE07B33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AEB497-8205-4206-B29C-02FEF0AFC12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627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4124E-0CE8-9E3E-3985-83DBAD024D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06E974-026E-D910-738E-3520EB7161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AD728-7D18-B30E-18F9-E7245C12C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0CB4A-1B98-4DD2-BEC0-8207FDDCCF5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015BD-C7C6-8B93-4E9F-D10605742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7D899D-F7F0-781F-1C1A-94D4EF67B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5022E-7A93-40EB-A4A5-08552B5E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296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3626D-86DF-BBAC-E640-30C0AF8279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9C687-FA9D-3E63-C8B5-CD81FB2409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66830-D53B-F6CB-E134-0D5D23637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0CB4A-1B98-4DD2-BEC0-8207FDDCCF5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C8FB38-A27C-B875-ACC6-CCD82866E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4D541C-B7BE-8528-2DDA-C4B695B67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5022E-7A93-40EB-A4A5-08552B5E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117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87333-C0B1-2BD7-9F12-940BBEA46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A52264-171F-C73B-4A0B-04369A739A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06607-40D9-6642-EE8D-9391BC2D8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0CB4A-1B98-4DD2-BEC0-8207FDDCCF5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3F0D72-B1FE-390E-79B7-91452E965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94FD6-AC26-2977-D58F-C15FE8433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5022E-7A93-40EB-A4A5-08552B5E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8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52524-9041-C6A7-932F-140FBBC83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EF2C3A-F244-4178-A8C4-958DD09DCE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0E7BED-F145-0B65-DF08-CAB9CE72E0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32BD69-97A3-AD98-0380-32DCEFA89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0CB4A-1B98-4DD2-BEC0-8207FDDCCF5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66EE64-6CE9-F693-53BF-E0A1DE71F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51168C-42FF-8902-8539-AD53D762D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5022E-7A93-40EB-A4A5-08552B5E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261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2D430-2FA8-3D26-BE76-69CA07D015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0FC19-8AF3-A8A3-7E1F-19534FB04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2F7BA0-C1C1-3BF7-C8FD-D67D33471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E89876-458F-003D-F071-2FF39AEAD7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D9596F-2006-1EC1-0130-6BA61F0E64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557FCDE-998D-DF2E-8A38-D84675D70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0CB4A-1B98-4DD2-BEC0-8207FDDCCF5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AF6153-E116-34FC-335C-582DEE5C8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B129189-7AFB-933E-2D9C-49AAEDAED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5022E-7A93-40EB-A4A5-08552B5E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9395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D5334-A1B3-7A29-DEEB-023020303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402789-7134-0E3F-235D-453F9E5A3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0CB4A-1B98-4DD2-BEC0-8207FDDCCF5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4C9B00-6E46-6194-8541-1566BC45FF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81FC8A-3A27-EBF5-AD20-85C3D8EDB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5022E-7A93-40EB-A4A5-08552B5E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336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F92C3B-0EF8-6194-94C4-3D25A738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0CB4A-1B98-4DD2-BEC0-8207FDDCCF5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787440-72CF-03C9-9FB5-C1A369868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1292C6-7E31-16FC-A900-7CD6C0630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5022E-7A93-40EB-A4A5-08552B5E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387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1FCD0-2CD6-28A3-E5C4-D62D2BE7D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7AB88-1396-9BA8-30A0-ABF46D08E7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F1A7A3-E0E6-66C7-4296-D19C16EFDB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18C277-D51B-777E-9D3F-1F57154B6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0CB4A-1B98-4DD2-BEC0-8207FDDCCF5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9E2FC8-DB80-DA63-4693-F7E6C73C8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B44AF4-88D7-5108-A25C-C8B2A6728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5022E-7A93-40EB-A4A5-08552B5E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698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B2B1D-5810-FD4F-960F-9FDE01830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C91B75-7AA3-2582-B3F0-55834B5EF6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11C303-7B37-06A5-BC82-5D67917D2F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58D2C8-8BA9-499E-4A75-165F2DC17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0CB4A-1B98-4DD2-BEC0-8207FDDCCF5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AC1B15-67DF-57C3-C134-0ABE83E496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06F895-05FC-3AAE-350E-C61CDD6BF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5022E-7A93-40EB-A4A5-08552B5E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415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D7AED-EF3B-C7B8-2E32-D493438B6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ED9EAA-0BD1-BEF6-9CA0-262DD2216C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2DAA0C-27C7-F29B-7C1F-6F1B9ECB0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0CB4A-1B98-4DD2-BEC0-8207FDDCCF5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2880C-E01A-3F0E-22E0-483CAF7F0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5A1584-3E68-D5E0-2713-8D667F622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5022E-7A93-40EB-A4A5-08552B5E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482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B1F5E6-0DEC-1E34-E91F-4626465938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22C29D-F6DF-689D-1405-83DCAD2629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C7EABF-006A-2064-79EB-FCDAA41C4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C0CB4A-1B98-4DD2-BEC0-8207FDDCCF5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C8786-1AF0-CC63-A4CB-38B07D509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60C41-F095-84B9-09D6-5BBBC0775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75022E-7A93-40EB-A4A5-08552B5E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0864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54DCA4-4FBD-EADB-4B7E-24270F250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4359E8-216A-D244-2357-2206886D82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37CE3-1C90-4AF6-9A10-7AF69F83C3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C0CB4A-1B98-4DD2-BEC0-8207FDDCCF5D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B2875-05D8-6C82-4B40-86B468A316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0B8FD2-BB7D-0E8E-5A49-547F43D15F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75022E-7A93-40EB-A4A5-08552B5EE6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184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7C18118-EE19-24DE-5920-13C233AA43B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9A78ECB-63B9-A134-4928-C8619B339B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  <a:ln w="2286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5E2AB46-BEE3-1D9A-74D2-CAE422149EC4}"/>
                </a:ext>
              </a:extLst>
            </p:cNvPr>
            <p:cNvSpPr txBox="1"/>
            <p:nvPr/>
          </p:nvSpPr>
          <p:spPr>
            <a:xfrm>
              <a:off x="104931" y="1214203"/>
              <a:ext cx="1191718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আজকের</a:t>
              </a:r>
              <a:r>
                <a:rPr lang="en-US" sz="8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80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ক্লাসে</a:t>
              </a:r>
              <a:r>
                <a:rPr lang="en-US" sz="8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80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সবাইকে</a:t>
              </a:r>
              <a:r>
                <a:rPr lang="en-US" sz="8000" b="1" dirty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8000" b="1" dirty="0" err="1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স্বাগতম</a:t>
              </a:r>
              <a:endParaRPr lang="en-US" sz="80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00505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6BD8479-E290-52E0-B93A-9A213CE0DF73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707E156-CB37-9B73-CC3C-2B02BC6CC4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3898EC5-3B31-D84F-70B0-230A3B2BE6ED}"/>
                </a:ext>
              </a:extLst>
            </p:cNvPr>
            <p:cNvSpPr txBox="1"/>
            <p:nvPr/>
          </p:nvSpPr>
          <p:spPr>
            <a:xfrm>
              <a:off x="845127" y="1922989"/>
              <a:ext cx="9989128" cy="22159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40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অর্থায়ন</a:t>
              </a:r>
              <a:r>
                <a:rPr lang="en-US" sz="40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40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</a:t>
              </a:r>
              <a:r>
                <a:rPr lang="en-US" sz="40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40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অর্থায়ন</a:t>
              </a:r>
              <a:endParaRPr lang="en-US" sz="4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3600" b="1" dirty="0" err="1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প্রথম</a:t>
              </a:r>
              <a:r>
                <a:rPr lang="en-US" sz="3600" b="1" dirty="0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</a:t>
              </a:r>
              <a:r>
                <a:rPr lang="en-US" sz="3600" b="1" dirty="0" err="1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ক্লাস</a:t>
              </a:r>
              <a:r>
                <a:rPr lang="en-US" sz="3600" b="1" dirty="0">
                  <a:solidFill>
                    <a:srgbClr val="FF0000"/>
                  </a:solidFill>
                  <a:latin typeface="NikoshBAN" pitchFamily="34" charset="0"/>
                  <a:ea typeface="NikoshBAN" pitchFamily="34" charset="-122"/>
                  <a:cs typeface="NikoshBAN" pitchFamily="34" charset="-120"/>
                </a:rPr>
                <a:t>  •  অংশ-১</a:t>
              </a:r>
              <a:endParaRPr lang="en-US" sz="2800" dirty="0"/>
            </a:p>
            <a:p>
              <a:pPr algn="ctr"/>
              <a:r>
                <a:rPr lang="en-US" sz="2400" b="1" dirty="0">
                  <a:latin typeface="NikoshBAN" panose="02000000000000000000" pitchFamily="2" charset="0"/>
                  <a:cs typeface="NikoshBAN" panose="02000000000000000000" pitchFamily="2" charset="0"/>
                </a:rPr>
                <a:t>          </a:t>
              </a:r>
              <a:r>
                <a:rPr lang="en-US" sz="4000" b="1" dirty="0" err="1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সময়</a:t>
              </a:r>
              <a:r>
                <a:rPr lang="en-US" sz="4000" b="1" dirty="0">
                  <a:highlight>
                    <a:srgbClr val="00FF00"/>
                  </a:highlight>
                  <a:latin typeface="NikoshBAN" panose="02000000000000000000" pitchFamily="2" charset="0"/>
                  <a:cs typeface="NikoshBAN" panose="02000000000000000000" pitchFamily="2" charset="0"/>
                </a:rPr>
                <a:t>: ৫০মিনিট</a:t>
              </a:r>
            </a:p>
            <a:p>
              <a:endParaRPr lang="en-US" sz="1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286418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C85D7FE-5CBE-25E8-D4BB-15D18A0F47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658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90A26C5-1313-4A7D-17DC-CD700EF1C80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49B1401-3C70-BF82-7D21-5A27F1AD5B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14F98AC-57D3-9DD1-A76E-C3A6076C03A8}"/>
                </a:ext>
              </a:extLst>
            </p:cNvPr>
            <p:cNvSpPr txBox="1"/>
            <p:nvPr/>
          </p:nvSpPr>
          <p:spPr>
            <a:xfrm>
              <a:off x="2863122" y="164891"/>
              <a:ext cx="867930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b="1" dirty="0" err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ছবিগুলো</a:t>
              </a:r>
              <a:r>
                <a:rPr lang="en-US" sz="6000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6000" b="1" dirty="0" err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ভালোভাবে</a:t>
              </a:r>
              <a:r>
                <a:rPr lang="en-US" sz="6000" b="1" dirty="0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6000" b="1" dirty="0" err="1">
                  <a:ln w="12700">
                    <a:solidFill>
                      <a:schemeClr val="accent1"/>
                    </a:solidFill>
                    <a:prstDash val="solid"/>
                  </a:ln>
                  <a:pattFill prst="pct50">
                    <a:fgClr>
                      <a:schemeClr val="accent1"/>
                    </a:fgClr>
                    <a:bgClr>
                      <a:schemeClr val="accent1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দেখো</a:t>
              </a:r>
              <a:endParaRPr lang="en-US" sz="6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0279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AFDFE-B42F-C6C7-8521-107F01D3F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799F2AFF-2A48-DEC2-DD79-BC7F64D3509C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C2A7986-D1BE-C675-E0C1-034C60796A92}"/>
                </a:ext>
              </a:extLst>
            </p:cNvPr>
            <p:cNvSpPr/>
            <p:nvPr/>
          </p:nvSpPr>
          <p:spPr>
            <a:xfrm>
              <a:off x="0" y="0"/>
              <a:ext cx="614597" cy="6858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CCC21D6-3A63-98F9-438B-628D1974D00F}"/>
                </a:ext>
              </a:extLst>
            </p:cNvPr>
            <p:cNvSpPr/>
            <p:nvPr/>
          </p:nvSpPr>
          <p:spPr>
            <a:xfrm>
              <a:off x="11577403" y="0"/>
              <a:ext cx="614597" cy="6858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D7D44536-F267-6951-85A1-D2177153FAE6}"/>
                </a:ext>
              </a:extLst>
            </p:cNvPr>
            <p:cNvSpPr/>
            <p:nvPr/>
          </p:nvSpPr>
          <p:spPr>
            <a:xfrm rot="5400000">
              <a:off x="359764" y="254833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1876B2B4-E4FE-A958-611C-D0409D3FFE1F}"/>
                </a:ext>
              </a:extLst>
            </p:cNvPr>
            <p:cNvSpPr/>
            <p:nvPr/>
          </p:nvSpPr>
          <p:spPr>
            <a:xfrm rot="10800000">
              <a:off x="10143345" y="14992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92347E14-0A69-B071-E824-F72635AC5CEF}"/>
                </a:ext>
              </a:extLst>
            </p:cNvPr>
            <p:cNvSpPr/>
            <p:nvPr/>
          </p:nvSpPr>
          <p:spPr>
            <a:xfrm>
              <a:off x="614596" y="5904984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738528D6-EC8F-CEF4-7C76-27792214CEC8}"/>
                </a:ext>
              </a:extLst>
            </p:cNvPr>
            <p:cNvSpPr/>
            <p:nvPr/>
          </p:nvSpPr>
          <p:spPr>
            <a:xfrm rot="16200000">
              <a:off x="10383185" y="5650151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C0EDD7E2-17B5-C227-6988-389C94828EF8}"/>
              </a:ext>
            </a:extLst>
          </p:cNvPr>
          <p:cNvSpPr txBox="1"/>
          <p:nvPr/>
        </p:nvSpPr>
        <p:spPr>
          <a:xfrm>
            <a:off x="2758518" y="423476"/>
            <a:ext cx="66677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পূর্ব</a:t>
            </a:r>
            <a:r>
              <a:rPr lang="en-US" sz="40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জ্ঞান</a:t>
            </a:r>
            <a:r>
              <a:rPr lang="en-US" sz="40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যাচাই</a:t>
            </a:r>
            <a:r>
              <a:rPr lang="en-US" sz="40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			</a:t>
            </a:r>
            <a:r>
              <a:rPr lang="en-US" sz="4000" b="1" dirty="0">
                <a:solidFill>
                  <a:srgbClr val="FF000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৩মিনিট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 3">
            <a:extLst>
              <a:ext uri="{FF2B5EF4-FFF2-40B4-BE49-F238E27FC236}">
                <a16:creationId xmlns:a16="http://schemas.microsoft.com/office/drawing/2014/main" id="{5FC0F0C9-ACB0-8435-D0B5-04F89D5744AB}"/>
              </a:ext>
            </a:extLst>
          </p:cNvPr>
          <p:cNvSpPr/>
          <p:nvPr/>
        </p:nvSpPr>
        <p:spPr>
          <a:xfrm>
            <a:off x="767994" y="708695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07571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ক্লাস ১ · অর্থায়ন ও ব্যবসায় অর্থায়ন</a:t>
            </a:r>
            <a:endParaRPr lang="en-US" sz="1100" dirty="0"/>
          </a:p>
        </p:txBody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2B0F9364-E815-427A-5F70-EA13666F7C47}"/>
              </a:ext>
            </a:extLst>
          </p:cNvPr>
          <p:cNvSpPr/>
          <p:nvPr/>
        </p:nvSpPr>
        <p:spPr>
          <a:xfrm>
            <a:off x="11130889" y="7086958"/>
            <a:ext cx="731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707571"/>
                </a:solidFill>
                <a:latin typeface="FreeSans" pitchFamily="34" charset="0"/>
                <a:ea typeface="FreeSans" pitchFamily="34" charset="-122"/>
                <a:cs typeface="FreeSans" pitchFamily="34" charset="-120"/>
              </a:rPr>
              <a:t>02</a:t>
            </a:r>
            <a:endParaRPr lang="en-US" sz="1100" dirty="0"/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CFCC69FF-4A25-704A-1797-151B23E9E596}"/>
              </a:ext>
            </a:extLst>
          </p:cNvPr>
          <p:cNvSpPr/>
          <p:nvPr/>
        </p:nvSpPr>
        <p:spPr>
          <a:xfrm>
            <a:off x="767994" y="1554838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dirty="0">
                <a:solidFill>
                  <a:srgbClr val="3A4140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আজকের ক্লাস শুরু করার আগে চলো চিন্তা করি—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CEF2828-ADC0-E33E-7A6F-C2D28ADDE440}"/>
              </a:ext>
            </a:extLst>
          </p:cNvPr>
          <p:cNvGrpSpPr/>
          <p:nvPr/>
        </p:nvGrpSpPr>
        <p:grpSpPr>
          <a:xfrm>
            <a:off x="843196" y="2194918"/>
            <a:ext cx="3219889" cy="2926080"/>
            <a:chOff x="548640" y="1554480"/>
            <a:chExt cx="3566160" cy="2926080"/>
          </a:xfrm>
          <a:solidFill>
            <a:schemeClr val="bg1">
              <a:lumMod val="75000"/>
            </a:schemeClr>
          </a:solidFill>
        </p:grpSpPr>
        <p:sp>
          <p:nvSpPr>
            <p:cNvPr id="18" name="Shape 6">
              <a:extLst>
                <a:ext uri="{FF2B5EF4-FFF2-40B4-BE49-F238E27FC236}">
                  <a16:creationId xmlns:a16="http://schemas.microsoft.com/office/drawing/2014/main" id="{7B5F13D3-61E9-0A37-7376-0F153ED8A7C6}"/>
                </a:ext>
              </a:extLst>
            </p:cNvPr>
            <p:cNvSpPr/>
            <p:nvPr/>
          </p:nvSpPr>
          <p:spPr>
            <a:xfrm>
              <a:off x="548640" y="1554480"/>
              <a:ext cx="3566160" cy="2926080"/>
            </a:xfrm>
            <a:prstGeom prst="roundRect">
              <a:avLst>
                <a:gd name="adj" fmla="val 4688"/>
              </a:avLst>
            </a:prstGeom>
            <a:grpFill/>
            <a:ln/>
            <a:effectLst>
              <a:outerShdw blurRad="101600" dist="38100" dir="16200000" algn="bl" rotWithShape="0">
                <a:srgbClr val="000000">
                  <a:alpha val="8000"/>
                </a:srgbClr>
              </a:outerShdw>
            </a:effectLst>
          </p:spPr>
        </p:sp>
        <p:sp>
          <p:nvSpPr>
            <p:cNvPr id="19" name="Shape 7">
              <a:extLst>
                <a:ext uri="{FF2B5EF4-FFF2-40B4-BE49-F238E27FC236}">
                  <a16:creationId xmlns:a16="http://schemas.microsoft.com/office/drawing/2014/main" id="{4FC45188-4326-5A4B-ACD2-9C418A939752}"/>
                </a:ext>
              </a:extLst>
            </p:cNvPr>
            <p:cNvSpPr/>
            <p:nvPr/>
          </p:nvSpPr>
          <p:spPr>
            <a:xfrm>
              <a:off x="1874520" y="1828800"/>
              <a:ext cx="914400" cy="914400"/>
            </a:xfrm>
            <a:prstGeom prst="ellipse">
              <a:avLst/>
            </a:prstGeom>
            <a:grpFill/>
            <a:ln/>
          </p:spPr>
        </p:sp>
        <p:sp>
          <p:nvSpPr>
            <p:cNvPr id="20" name="Text 8">
              <a:extLst>
                <a:ext uri="{FF2B5EF4-FFF2-40B4-BE49-F238E27FC236}">
                  <a16:creationId xmlns:a16="http://schemas.microsoft.com/office/drawing/2014/main" id="{EEA0D8ED-8AAA-E064-D4A4-7FEE0BE0E9E9}"/>
                </a:ext>
              </a:extLst>
            </p:cNvPr>
            <p:cNvSpPr/>
            <p:nvPr/>
          </p:nvSpPr>
          <p:spPr>
            <a:xfrm>
              <a:off x="1874520" y="1965960"/>
              <a:ext cx="914400" cy="640080"/>
            </a:xfrm>
            <a:prstGeom prst="rect">
              <a:avLst/>
            </a:prstGeom>
            <a:solidFill>
              <a:schemeClr val="accent6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1" name="Text 9">
              <a:extLst>
                <a:ext uri="{FF2B5EF4-FFF2-40B4-BE49-F238E27FC236}">
                  <a16:creationId xmlns:a16="http://schemas.microsoft.com/office/drawing/2014/main" id="{01BFE8BC-A69F-8574-0EA3-3F2260CE8F52}"/>
                </a:ext>
              </a:extLst>
            </p:cNvPr>
            <p:cNvSpPr/>
            <p:nvPr/>
          </p:nvSpPr>
          <p:spPr>
            <a:xfrm>
              <a:off x="810125" y="2715826"/>
              <a:ext cx="3108960" cy="118872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buNone/>
              </a:pP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তোমার পরিবারে টাকা কোথা থেকে আসে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algn="ctr"/>
              <a:r>
                <a:rPr lang="en-US" sz="28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এবং</a:t>
              </a: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কোথায়</a:t>
              </a: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খরচ</a:t>
              </a: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হয়</a:t>
              </a: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?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91DEDA8E-3EF2-C4F9-3A13-19CA399D6CC0}"/>
              </a:ext>
            </a:extLst>
          </p:cNvPr>
          <p:cNvGrpSpPr/>
          <p:nvPr/>
        </p:nvGrpSpPr>
        <p:grpSpPr>
          <a:xfrm>
            <a:off x="4562754" y="2194918"/>
            <a:ext cx="3219889" cy="2926080"/>
            <a:chOff x="4343400" y="1554480"/>
            <a:chExt cx="3566160" cy="2926080"/>
          </a:xfrm>
          <a:solidFill>
            <a:schemeClr val="accent6">
              <a:lumMod val="60000"/>
              <a:lumOff val="40000"/>
            </a:schemeClr>
          </a:solidFill>
        </p:grpSpPr>
        <p:sp>
          <p:nvSpPr>
            <p:cNvPr id="23" name="Shape 10">
              <a:extLst>
                <a:ext uri="{FF2B5EF4-FFF2-40B4-BE49-F238E27FC236}">
                  <a16:creationId xmlns:a16="http://schemas.microsoft.com/office/drawing/2014/main" id="{C6D91653-CAF2-F719-62AC-6131EBFBF16F}"/>
                </a:ext>
              </a:extLst>
            </p:cNvPr>
            <p:cNvSpPr/>
            <p:nvPr/>
          </p:nvSpPr>
          <p:spPr>
            <a:xfrm>
              <a:off x="4343400" y="1554480"/>
              <a:ext cx="3566160" cy="2926080"/>
            </a:xfrm>
            <a:prstGeom prst="roundRect">
              <a:avLst>
                <a:gd name="adj" fmla="val 4688"/>
              </a:avLst>
            </a:prstGeom>
            <a:grpFill/>
            <a:ln/>
            <a:effectLst>
              <a:outerShdw blurRad="101600" dist="38100" dir="16200000" algn="bl" rotWithShape="0">
                <a:srgbClr val="000000">
                  <a:alpha val="8000"/>
                </a:srgbClr>
              </a:outerShdw>
            </a:effectLst>
          </p:spPr>
        </p:sp>
        <p:sp>
          <p:nvSpPr>
            <p:cNvPr id="24" name="Shape 11">
              <a:extLst>
                <a:ext uri="{FF2B5EF4-FFF2-40B4-BE49-F238E27FC236}">
                  <a16:creationId xmlns:a16="http://schemas.microsoft.com/office/drawing/2014/main" id="{80CD8448-4E7D-5A9F-5166-20244D55D8FD}"/>
                </a:ext>
              </a:extLst>
            </p:cNvPr>
            <p:cNvSpPr/>
            <p:nvPr/>
          </p:nvSpPr>
          <p:spPr>
            <a:xfrm>
              <a:off x="5669280" y="1828800"/>
              <a:ext cx="914400" cy="914400"/>
            </a:xfrm>
            <a:prstGeom prst="ellipse">
              <a:avLst/>
            </a:prstGeom>
            <a:grpFill/>
            <a:ln/>
          </p:spPr>
        </p:sp>
        <p:sp>
          <p:nvSpPr>
            <p:cNvPr id="25" name="Text 12">
              <a:extLst>
                <a:ext uri="{FF2B5EF4-FFF2-40B4-BE49-F238E27FC236}">
                  <a16:creationId xmlns:a16="http://schemas.microsoft.com/office/drawing/2014/main" id="{0147D894-A0F0-699B-11C9-FEC75D700A14}"/>
                </a:ext>
              </a:extLst>
            </p:cNvPr>
            <p:cNvSpPr/>
            <p:nvPr/>
          </p:nvSpPr>
          <p:spPr>
            <a:xfrm>
              <a:off x="5669280" y="1965960"/>
              <a:ext cx="914400" cy="640080"/>
            </a:xfrm>
            <a:prstGeom prst="rect">
              <a:avLst/>
            </a:prstGeom>
            <a:solidFill>
              <a:schemeClr val="tx2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২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6" name="Text 13">
              <a:extLst>
                <a:ext uri="{FF2B5EF4-FFF2-40B4-BE49-F238E27FC236}">
                  <a16:creationId xmlns:a16="http://schemas.microsoft.com/office/drawing/2014/main" id="{571AA045-3287-1B41-693A-7CF583E3918B}"/>
                </a:ext>
              </a:extLst>
            </p:cNvPr>
            <p:cNvSpPr/>
            <p:nvPr/>
          </p:nvSpPr>
          <p:spPr>
            <a:xfrm>
              <a:off x="4572000" y="2796398"/>
              <a:ext cx="3108960" cy="118872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t"/>
            <a:lstStyle/>
            <a:p>
              <a:pPr marL="0" indent="0" algn="ctr">
                <a:buNone/>
              </a:pP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দোকানদার </a:t>
              </a:r>
              <a:r>
                <a:rPr lang="en-US" sz="28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কীভাবে</a:t>
              </a: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ব্যবসায়ের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জন্য </a:t>
              </a:r>
              <a:r>
                <a:rPr lang="en-US" sz="28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টাকা</a:t>
              </a: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জোগাড়</a:t>
              </a: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করে?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20B18C6-43C4-AFC4-FE3B-5F5B3B980C78}"/>
              </a:ext>
            </a:extLst>
          </p:cNvPr>
          <p:cNvGrpSpPr/>
          <p:nvPr/>
        </p:nvGrpSpPr>
        <p:grpSpPr>
          <a:xfrm>
            <a:off x="8173280" y="2194918"/>
            <a:ext cx="3013486" cy="2926080"/>
            <a:chOff x="8138160" y="1554480"/>
            <a:chExt cx="3566160" cy="2926080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28" name="Shape 14">
              <a:extLst>
                <a:ext uri="{FF2B5EF4-FFF2-40B4-BE49-F238E27FC236}">
                  <a16:creationId xmlns:a16="http://schemas.microsoft.com/office/drawing/2014/main" id="{1DC1E936-B04D-B437-6BF9-796C4E84C20B}"/>
                </a:ext>
              </a:extLst>
            </p:cNvPr>
            <p:cNvSpPr/>
            <p:nvPr/>
          </p:nvSpPr>
          <p:spPr>
            <a:xfrm>
              <a:off x="8138160" y="1554480"/>
              <a:ext cx="3566160" cy="2926080"/>
            </a:xfrm>
            <a:prstGeom prst="roundRect">
              <a:avLst>
                <a:gd name="adj" fmla="val 4688"/>
              </a:avLst>
            </a:prstGeom>
            <a:grpFill/>
            <a:ln/>
            <a:effectLst>
              <a:outerShdw blurRad="101600" dist="38100" dir="16200000" algn="bl" rotWithShape="0">
                <a:srgbClr val="000000">
                  <a:alpha val="8000"/>
                </a:srgbClr>
              </a:outerShdw>
            </a:effectLst>
          </p:spPr>
        </p:sp>
        <p:sp>
          <p:nvSpPr>
            <p:cNvPr id="29" name="Shape 15">
              <a:extLst>
                <a:ext uri="{FF2B5EF4-FFF2-40B4-BE49-F238E27FC236}">
                  <a16:creationId xmlns:a16="http://schemas.microsoft.com/office/drawing/2014/main" id="{20EEC8C6-9603-372A-4B4E-D22D388573E9}"/>
                </a:ext>
              </a:extLst>
            </p:cNvPr>
            <p:cNvSpPr/>
            <p:nvPr/>
          </p:nvSpPr>
          <p:spPr>
            <a:xfrm>
              <a:off x="9464040" y="1828800"/>
              <a:ext cx="914400" cy="914400"/>
            </a:xfrm>
            <a:prstGeom prst="ellipse">
              <a:avLst/>
            </a:prstGeom>
            <a:grpFill/>
            <a:ln/>
          </p:spPr>
        </p:sp>
        <p:sp>
          <p:nvSpPr>
            <p:cNvPr id="30" name="Text 16">
              <a:extLst>
                <a:ext uri="{FF2B5EF4-FFF2-40B4-BE49-F238E27FC236}">
                  <a16:creationId xmlns:a16="http://schemas.microsoft.com/office/drawing/2014/main" id="{6134C196-C030-4E89-3BF6-D7F21478C323}"/>
                </a:ext>
              </a:extLst>
            </p:cNvPr>
            <p:cNvSpPr/>
            <p:nvPr/>
          </p:nvSpPr>
          <p:spPr>
            <a:xfrm>
              <a:off x="9464040" y="1965960"/>
              <a:ext cx="914400" cy="640080"/>
            </a:xfrm>
            <a:prstGeom prst="rect">
              <a:avLst/>
            </a:prstGeom>
            <a:solidFill>
              <a:schemeClr val="accent2"/>
            </a:solidFill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8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৩</a:t>
              </a:r>
              <a:endParaRPr lang="en-US" sz="4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1" name="Text 17">
              <a:extLst>
                <a:ext uri="{FF2B5EF4-FFF2-40B4-BE49-F238E27FC236}">
                  <a16:creationId xmlns:a16="http://schemas.microsoft.com/office/drawing/2014/main" id="{6C3F0BD7-925A-374A-EC1B-4EF2C02EAB2B}"/>
                </a:ext>
              </a:extLst>
            </p:cNvPr>
            <p:cNvSpPr/>
            <p:nvPr/>
          </p:nvSpPr>
          <p:spPr>
            <a:xfrm>
              <a:off x="8384236" y="2823772"/>
              <a:ext cx="3108960" cy="1188720"/>
            </a:xfrm>
            <a:prstGeom prst="rect">
              <a:avLst/>
            </a:prstGeom>
            <a:grpFill/>
            <a:ln/>
          </p:spPr>
          <p:txBody>
            <a:bodyPr wrap="square" lIns="0" tIns="0" rIns="0" bIns="0" rtlCol="0" anchor="t"/>
            <a:lstStyle/>
            <a:p>
              <a:pPr algn="ctr"/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ব্যাংক ও </a:t>
              </a:r>
              <a:r>
                <a:rPr lang="en-US" sz="28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</a:t>
              </a: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প্রতিষ্ঠানের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মধ্যে অর্থের সম্পর্ক কী?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32" name="Text 18">
            <a:extLst>
              <a:ext uri="{FF2B5EF4-FFF2-40B4-BE49-F238E27FC236}">
                <a16:creationId xmlns:a16="http://schemas.microsoft.com/office/drawing/2014/main" id="{0EF22C59-2EE6-B2EC-A2E8-DED589086E1C}"/>
              </a:ext>
            </a:extLst>
          </p:cNvPr>
          <p:cNvSpPr/>
          <p:nvPr/>
        </p:nvSpPr>
        <p:spPr>
          <a:xfrm>
            <a:off x="767994" y="5395318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 err="1">
                <a:solidFill>
                  <a:srgbClr val="70757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1300" i="1" dirty="0">
                <a:solidFill>
                  <a:srgbClr val="70757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1300" i="1" dirty="0" err="1">
                <a:solidFill>
                  <a:srgbClr val="70757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13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8168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B99095-A0FB-661B-DC6D-A84E7B9603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179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BE6ED3E6-6D7B-894C-8BA1-4C0BBED218E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0383B7F2-B83E-6615-B0EA-9827C5FD4A6F}"/>
                </a:ext>
              </a:extLst>
            </p:cNvPr>
            <p:cNvSpPr/>
            <p:nvPr/>
          </p:nvSpPr>
          <p:spPr>
            <a:xfrm>
              <a:off x="0" y="0"/>
              <a:ext cx="614597" cy="6858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1328E329-0858-D158-33D6-00CC9801B5BD}"/>
                </a:ext>
              </a:extLst>
            </p:cNvPr>
            <p:cNvSpPr/>
            <p:nvPr/>
          </p:nvSpPr>
          <p:spPr>
            <a:xfrm>
              <a:off x="11577403" y="0"/>
              <a:ext cx="614597" cy="6858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43AA1D81-3CED-55A4-97C5-B2BC1B72F5A9}"/>
                </a:ext>
              </a:extLst>
            </p:cNvPr>
            <p:cNvSpPr/>
            <p:nvPr/>
          </p:nvSpPr>
          <p:spPr>
            <a:xfrm rot="5400000">
              <a:off x="359764" y="254833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AD73189C-9557-8FF3-D506-A8B7917B6033}"/>
                </a:ext>
              </a:extLst>
            </p:cNvPr>
            <p:cNvSpPr/>
            <p:nvPr/>
          </p:nvSpPr>
          <p:spPr>
            <a:xfrm rot="10800000">
              <a:off x="10143345" y="14992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314081C1-8D5D-D026-B5B1-3555AF6DB12B}"/>
                </a:ext>
              </a:extLst>
            </p:cNvPr>
            <p:cNvSpPr/>
            <p:nvPr/>
          </p:nvSpPr>
          <p:spPr>
            <a:xfrm>
              <a:off x="614596" y="5904984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22F6425F-8809-4423-B46C-C85C29B00FA8}"/>
                </a:ext>
              </a:extLst>
            </p:cNvPr>
            <p:cNvSpPr/>
            <p:nvPr/>
          </p:nvSpPr>
          <p:spPr>
            <a:xfrm rot="16200000">
              <a:off x="10383185" y="5650151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 7">
            <a:extLst>
              <a:ext uri="{FF2B5EF4-FFF2-40B4-BE49-F238E27FC236}">
                <a16:creationId xmlns:a16="http://schemas.microsoft.com/office/drawing/2014/main" id="{1097538E-3083-58EC-2C4D-CF02CE099AC7}"/>
              </a:ext>
            </a:extLst>
          </p:cNvPr>
          <p:cNvSpPr/>
          <p:nvPr/>
        </p:nvSpPr>
        <p:spPr>
          <a:xfrm>
            <a:off x="1239997" y="2581422"/>
            <a:ext cx="1033272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তোমার এলাকার একজন দর্জি কল্পনা করো। তার দোকানে সেলাই মেশিন, সূতা, বোতাম,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কাঁচি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এ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সব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দরকার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শুরুতে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তিনি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নিজের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টাকায়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মেশিন কিনলেন। মাঝে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মাঝে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আত্মীয়দের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কাছ থেকে ঋণও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নিলেন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মাসের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শেষে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কাপড়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সেলাইয়ের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আয়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থেকে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ভাড়া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, বিদ্যুৎ বিল, কর্মচারীর বেতন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মেটান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যদি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সূতা কেনার টাকা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না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থাকে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খরিদ্দার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চলে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যায়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 পুরনো মেশিন বদলানোর টাকা না থাকলে ব্যবসা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বন্ধ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হয়ে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যেতে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পারে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
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সুতরাং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কখন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কোন খাতে কত টাকা লাগবে এবং কোথা থেকে সেই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টাকা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আসবে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এই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পরিকল্পনাই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অর্থায়ন</a:t>
            </a:r>
            <a:r>
              <a:rPr lang="en-US" sz="2400" b="1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A85397A-DD0B-E0AA-2C33-72B2EFF78D19}"/>
              </a:ext>
            </a:extLst>
          </p:cNvPr>
          <p:cNvSpPr txBox="1"/>
          <p:nvPr/>
        </p:nvSpPr>
        <p:spPr>
          <a:xfrm>
            <a:off x="4072930" y="1163118"/>
            <a:ext cx="46668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দর্জির</a:t>
            </a:r>
            <a:r>
              <a:rPr lang="en-US" sz="40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দোকানের</a:t>
            </a:r>
            <a:r>
              <a:rPr lang="en-US" sz="40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গল্প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7158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15A7F-0229-393C-C0F0-7C117B837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D2BF1E7-4EF1-4488-DF79-FA1F9A526866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3DCB9647-92A7-CD6F-9568-0BED2535826F}"/>
                </a:ext>
              </a:extLst>
            </p:cNvPr>
            <p:cNvSpPr/>
            <p:nvPr/>
          </p:nvSpPr>
          <p:spPr>
            <a:xfrm>
              <a:off x="0" y="0"/>
              <a:ext cx="614597" cy="6858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9A009FD-9E00-70E4-6CE2-490BBFEFAA78}"/>
                </a:ext>
              </a:extLst>
            </p:cNvPr>
            <p:cNvSpPr/>
            <p:nvPr/>
          </p:nvSpPr>
          <p:spPr>
            <a:xfrm>
              <a:off x="11577403" y="0"/>
              <a:ext cx="614597" cy="6858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37A37318-C338-1B40-8209-CF44D04AD8A1}"/>
                </a:ext>
              </a:extLst>
            </p:cNvPr>
            <p:cNvSpPr/>
            <p:nvPr/>
          </p:nvSpPr>
          <p:spPr>
            <a:xfrm rot="5400000">
              <a:off x="359764" y="254833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6A715240-D61C-417A-C2DA-AA06A663CE42}"/>
                </a:ext>
              </a:extLst>
            </p:cNvPr>
            <p:cNvSpPr/>
            <p:nvPr/>
          </p:nvSpPr>
          <p:spPr>
            <a:xfrm rot="10800000">
              <a:off x="10143345" y="14992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BE2E5532-B69A-CD41-2D78-3E7C6D9A8EA1}"/>
                </a:ext>
              </a:extLst>
            </p:cNvPr>
            <p:cNvSpPr/>
            <p:nvPr/>
          </p:nvSpPr>
          <p:spPr>
            <a:xfrm>
              <a:off x="614596" y="5904984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C3E6F6F3-5370-DA04-101D-9661ADC57D3C}"/>
                </a:ext>
              </a:extLst>
            </p:cNvPr>
            <p:cNvSpPr/>
            <p:nvPr/>
          </p:nvSpPr>
          <p:spPr>
            <a:xfrm rot="16200000">
              <a:off x="10383185" y="5650151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6">
            <a:extLst>
              <a:ext uri="{FF2B5EF4-FFF2-40B4-BE49-F238E27FC236}">
                <a16:creationId xmlns:a16="http://schemas.microsoft.com/office/drawing/2014/main" id="{1E8FCCC8-7F04-1B99-F40D-E493799D562E}"/>
              </a:ext>
            </a:extLst>
          </p:cNvPr>
          <p:cNvSpPr/>
          <p:nvPr/>
        </p:nvSpPr>
        <p:spPr>
          <a:xfrm>
            <a:off x="2195045" y="4574333"/>
            <a:ext cx="8084458" cy="91040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ধারণা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•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ক্রমবিকাশ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•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শ্রেণি</a:t>
            </a:r>
            <a:r>
              <a:rPr lang="en-US" sz="4000" b="1" dirty="0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বিভাগ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08FA60A-09C3-301C-FFA3-3A29D52E6FCF}"/>
              </a:ext>
            </a:extLst>
          </p:cNvPr>
          <p:cNvGrpSpPr/>
          <p:nvPr/>
        </p:nvGrpSpPr>
        <p:grpSpPr>
          <a:xfrm>
            <a:off x="679790" y="1353850"/>
            <a:ext cx="10972800" cy="2919894"/>
            <a:chOff x="640080" y="1280160"/>
            <a:chExt cx="10972800" cy="2919894"/>
          </a:xfrm>
        </p:grpSpPr>
        <p:sp>
          <p:nvSpPr>
            <p:cNvPr id="11" name="Text 1">
              <a:extLst>
                <a:ext uri="{FF2B5EF4-FFF2-40B4-BE49-F238E27FC236}">
                  <a16:creationId xmlns:a16="http://schemas.microsoft.com/office/drawing/2014/main" id="{DCB4A02C-0444-A2E9-2138-D0A4D1B76919}"/>
                </a:ext>
              </a:extLst>
            </p:cNvPr>
            <p:cNvSpPr/>
            <p:nvPr/>
          </p:nvSpPr>
          <p:spPr>
            <a:xfrm>
              <a:off x="640080" y="1280160"/>
              <a:ext cx="109728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n-US" sz="4400" b="1" dirty="0" err="1">
                  <a:solidFill>
                    <a:schemeClr val="bg2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ফিন্যান্স</a:t>
              </a:r>
              <a:r>
                <a:rPr lang="en-US" sz="4400" b="1" dirty="0">
                  <a:solidFill>
                    <a:schemeClr val="bg2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solidFill>
                    <a:schemeClr val="bg2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এন্ড</a:t>
              </a:r>
              <a:r>
                <a:rPr lang="en-US" sz="4400" b="1" dirty="0">
                  <a:solidFill>
                    <a:schemeClr val="bg2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solidFill>
                    <a:schemeClr val="bg2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ব্যাংকিং</a:t>
              </a:r>
              <a:r>
                <a:rPr lang="en-US" sz="4400" b="1" dirty="0">
                  <a:solidFill>
                    <a:schemeClr val="bg2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| </a:t>
              </a:r>
              <a:r>
                <a:rPr lang="en-US" sz="4400" b="1" dirty="0" err="1">
                  <a:solidFill>
                    <a:schemeClr val="bg2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নবম-দশম</a:t>
              </a:r>
              <a:r>
                <a:rPr lang="en-US" sz="4400" b="1" dirty="0">
                  <a:solidFill>
                    <a:schemeClr val="bg2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solidFill>
                    <a:schemeClr val="bg2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শ্রেণি</a:t>
              </a:r>
              <a:endParaRPr lang="en-US" sz="4400" b="1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Text 2">
              <a:extLst>
                <a:ext uri="{FF2B5EF4-FFF2-40B4-BE49-F238E27FC236}">
                  <a16:creationId xmlns:a16="http://schemas.microsoft.com/office/drawing/2014/main" id="{605E4751-6822-7436-2C59-3C4DD7AD2907}"/>
                </a:ext>
              </a:extLst>
            </p:cNvPr>
            <p:cNvSpPr/>
            <p:nvPr/>
          </p:nvSpPr>
          <p:spPr>
            <a:xfrm>
              <a:off x="640080" y="1828800"/>
              <a:ext cx="1097280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 err="1">
                  <a:solidFill>
                    <a:schemeClr val="bg2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প্রথম</a:t>
              </a:r>
              <a:r>
                <a:rPr lang="en-US" sz="3200" b="1" dirty="0">
                  <a:solidFill>
                    <a:schemeClr val="bg2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অধ্যায়</a:t>
              </a:r>
              <a:endParaRPr lang="en-US" sz="3200" b="1" dirty="0">
                <a:solidFill>
                  <a:schemeClr val="bg2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Text 3">
              <a:extLst>
                <a:ext uri="{FF2B5EF4-FFF2-40B4-BE49-F238E27FC236}">
                  <a16:creationId xmlns:a16="http://schemas.microsoft.com/office/drawing/2014/main" id="{0630481D-D960-03EB-B9CE-11B4BBADE716}"/>
                </a:ext>
              </a:extLst>
            </p:cNvPr>
            <p:cNvSpPr/>
            <p:nvPr/>
          </p:nvSpPr>
          <p:spPr>
            <a:xfrm>
              <a:off x="2888343" y="2304288"/>
              <a:ext cx="6995886" cy="681589"/>
            </a:xfrm>
            <a:prstGeom prst="rect">
              <a:avLst/>
            </a:prstGeom>
            <a:ln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অর্থায়ন</a:t>
              </a:r>
              <a:r>
                <a:rPr lang="en-US" sz="4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4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</a:t>
              </a:r>
              <a:r>
                <a:rPr lang="en-US" sz="4400" b="1" dirty="0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4400" b="1" dirty="0" err="1">
                  <a:solidFill>
                    <a:srgbClr val="1A1A1A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অর্থায়ন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4" name="Shape 5">
              <a:extLst>
                <a:ext uri="{FF2B5EF4-FFF2-40B4-BE49-F238E27FC236}">
                  <a16:creationId xmlns:a16="http://schemas.microsoft.com/office/drawing/2014/main" id="{27E9321E-50A9-48A4-1F45-A49A2B0B08C8}"/>
                </a:ext>
              </a:extLst>
            </p:cNvPr>
            <p:cNvSpPr/>
            <p:nvPr/>
          </p:nvSpPr>
          <p:spPr>
            <a:xfrm>
              <a:off x="2454365" y="4041559"/>
              <a:ext cx="6646091" cy="158495"/>
            </a:xfrm>
            <a:prstGeom prst="rect">
              <a:avLst/>
            </a:prstGeom>
            <a:solidFill>
              <a:srgbClr val="00B050"/>
            </a:solidFill>
            <a:ln/>
          </p:spPr>
        </p:sp>
        <p:sp>
          <p:nvSpPr>
            <p:cNvPr id="15" name="Text 4">
              <a:extLst>
                <a:ext uri="{FF2B5EF4-FFF2-40B4-BE49-F238E27FC236}">
                  <a16:creationId xmlns:a16="http://schemas.microsoft.com/office/drawing/2014/main" id="{FE45F175-1ACB-0E41-2CB8-D6052B5ACD5B}"/>
                </a:ext>
              </a:extLst>
            </p:cNvPr>
            <p:cNvSpPr/>
            <p:nvPr/>
          </p:nvSpPr>
          <p:spPr>
            <a:xfrm>
              <a:off x="1676664" y="3375210"/>
              <a:ext cx="91440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প্রথম ক্লাস  •  অংশ-১</a:t>
              </a:r>
              <a:endParaRPr lang="en-US" sz="28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DE41A759-B15E-2BF8-9131-648380873373}"/>
              </a:ext>
            </a:extLst>
          </p:cNvPr>
          <p:cNvSpPr txBox="1"/>
          <p:nvPr/>
        </p:nvSpPr>
        <p:spPr>
          <a:xfrm>
            <a:off x="2494075" y="464695"/>
            <a:ext cx="66460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শিরোনাম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431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80540-7196-A788-9DDD-2AAB724E5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465209A-FDFF-4CAF-2FF4-EC067F87B69B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67EB533-291F-D656-2E24-F8885E9681E8}"/>
                </a:ext>
              </a:extLst>
            </p:cNvPr>
            <p:cNvSpPr/>
            <p:nvPr/>
          </p:nvSpPr>
          <p:spPr>
            <a:xfrm>
              <a:off x="0" y="0"/>
              <a:ext cx="614597" cy="6858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158B8CC-B95D-2669-ADAD-45903A115E27}"/>
                </a:ext>
              </a:extLst>
            </p:cNvPr>
            <p:cNvSpPr/>
            <p:nvPr/>
          </p:nvSpPr>
          <p:spPr>
            <a:xfrm>
              <a:off x="11577403" y="0"/>
              <a:ext cx="614597" cy="6858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E430A2EC-3EC1-AE79-0960-898DDD90CA2C}"/>
                </a:ext>
              </a:extLst>
            </p:cNvPr>
            <p:cNvSpPr/>
            <p:nvPr/>
          </p:nvSpPr>
          <p:spPr>
            <a:xfrm rot="5400000">
              <a:off x="359764" y="254833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6A7A135A-3A13-5F9A-DDD9-48E72FE9112E}"/>
                </a:ext>
              </a:extLst>
            </p:cNvPr>
            <p:cNvSpPr/>
            <p:nvPr/>
          </p:nvSpPr>
          <p:spPr>
            <a:xfrm rot="10800000">
              <a:off x="10143345" y="14992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394E8F39-F2D6-1E1E-7133-6E5D48299A7E}"/>
                </a:ext>
              </a:extLst>
            </p:cNvPr>
            <p:cNvSpPr/>
            <p:nvPr/>
          </p:nvSpPr>
          <p:spPr>
            <a:xfrm>
              <a:off x="614596" y="5904984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50501B86-73BD-8369-5934-D46D916861FD}"/>
                </a:ext>
              </a:extLst>
            </p:cNvPr>
            <p:cNvSpPr/>
            <p:nvPr/>
          </p:nvSpPr>
          <p:spPr>
            <a:xfrm rot="16200000">
              <a:off x="10383185" y="5650151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 5">
            <a:extLst>
              <a:ext uri="{FF2B5EF4-FFF2-40B4-BE49-F238E27FC236}">
                <a16:creationId xmlns:a16="http://schemas.microsoft.com/office/drawing/2014/main" id="{FD1D502A-F9C2-0A92-79E7-2FEB1132F0FC}"/>
              </a:ext>
            </a:extLst>
          </p:cNvPr>
          <p:cNvSpPr/>
          <p:nvPr/>
        </p:nvSpPr>
        <p:spPr>
          <a:xfrm>
            <a:off x="1908749" y="112471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600" b="1" kern="0" spc="100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শিখনফল</a:t>
            </a:r>
            <a:r>
              <a:rPr lang="en-US" sz="3600" b="1" kern="0" spc="100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(Learning Outcomes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 11">
            <a:extLst>
              <a:ext uri="{FF2B5EF4-FFF2-40B4-BE49-F238E27FC236}">
                <a16:creationId xmlns:a16="http://schemas.microsoft.com/office/drawing/2014/main" id="{AD6B4662-6D83-B56E-485A-18316D95CFCD}"/>
              </a:ext>
            </a:extLst>
          </p:cNvPr>
          <p:cNvSpPr/>
          <p:nvPr/>
        </p:nvSpPr>
        <p:spPr>
          <a:xfrm>
            <a:off x="1828800" y="205740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১.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অর্থায়ন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কী এবং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কেন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প্রয়োজন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তা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বর্ণনা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করতে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পারবে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,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 17">
            <a:extLst>
              <a:ext uri="{FF2B5EF4-FFF2-40B4-BE49-F238E27FC236}">
                <a16:creationId xmlns:a16="http://schemas.microsoft.com/office/drawing/2014/main" id="{DAD79944-8C54-8461-58FB-0677BFC4DF4E}"/>
              </a:ext>
            </a:extLst>
          </p:cNvPr>
          <p:cNvSpPr/>
          <p:nvPr/>
        </p:nvSpPr>
        <p:spPr>
          <a:xfrm>
            <a:off x="1828800" y="278434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২.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অর্থায়নের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ঐতিহাসিক বিকাশের ধারা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বর্ণনা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করতে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পারবে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,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8" name="Text 23">
            <a:extLst>
              <a:ext uri="{FF2B5EF4-FFF2-40B4-BE49-F238E27FC236}">
                <a16:creationId xmlns:a16="http://schemas.microsoft.com/office/drawing/2014/main" id="{FAC4A5DD-F42B-D491-53F2-3E9F05B75CE5}"/>
              </a:ext>
            </a:extLst>
          </p:cNvPr>
          <p:cNvSpPr/>
          <p:nvPr/>
        </p:nvSpPr>
        <p:spPr>
          <a:xfrm>
            <a:off x="1828800" y="3421131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৩.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অর্থায়নের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বিভিন্ন প্রকারভেদ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বিশ্লেষণ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করতে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পারবে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। 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2830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AE9B9B-B2E2-9FC6-3495-A2946CD3F6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659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A63E6-793C-D1CA-6734-25979B16A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2698384-9846-485D-FEE5-9CF9F94AF91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B1F850E-5393-83C4-EFC3-80C6EFB47CB0}"/>
                </a:ext>
              </a:extLst>
            </p:cNvPr>
            <p:cNvSpPr/>
            <p:nvPr/>
          </p:nvSpPr>
          <p:spPr>
            <a:xfrm>
              <a:off x="0" y="0"/>
              <a:ext cx="614597" cy="6858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773A688-6899-D48D-3640-3881524524CF}"/>
                </a:ext>
              </a:extLst>
            </p:cNvPr>
            <p:cNvSpPr/>
            <p:nvPr/>
          </p:nvSpPr>
          <p:spPr>
            <a:xfrm>
              <a:off x="11577403" y="0"/>
              <a:ext cx="614597" cy="6858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8B170375-0948-D913-37CD-9D3B765A1050}"/>
                </a:ext>
              </a:extLst>
            </p:cNvPr>
            <p:cNvSpPr/>
            <p:nvPr/>
          </p:nvSpPr>
          <p:spPr>
            <a:xfrm rot="5400000">
              <a:off x="359764" y="254833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90497845-736B-53A8-E463-BB155886F1BB}"/>
                </a:ext>
              </a:extLst>
            </p:cNvPr>
            <p:cNvSpPr/>
            <p:nvPr/>
          </p:nvSpPr>
          <p:spPr>
            <a:xfrm rot="10800000">
              <a:off x="10143345" y="14992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0D890C03-A6DB-F85B-B991-F139AC094BEE}"/>
                </a:ext>
              </a:extLst>
            </p:cNvPr>
            <p:cNvSpPr/>
            <p:nvPr/>
          </p:nvSpPr>
          <p:spPr>
            <a:xfrm>
              <a:off x="614596" y="5904984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FD8E6AD3-4888-334C-FDEC-6ED505D99ADE}"/>
                </a:ext>
              </a:extLst>
            </p:cNvPr>
            <p:cNvSpPr/>
            <p:nvPr/>
          </p:nvSpPr>
          <p:spPr>
            <a:xfrm rot="16200000">
              <a:off x="10383185" y="5650151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Text 3">
            <a:extLst>
              <a:ext uri="{FF2B5EF4-FFF2-40B4-BE49-F238E27FC236}">
                <a16:creationId xmlns:a16="http://schemas.microsoft.com/office/drawing/2014/main" id="{88CEE24D-DD67-7029-3431-C9B35BB2BA1D}"/>
              </a:ext>
            </a:extLst>
          </p:cNvPr>
          <p:cNvSpPr/>
          <p:nvPr/>
        </p:nvSpPr>
        <p:spPr>
          <a:xfrm>
            <a:off x="2346960" y="611484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70757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ক্লাস ১ · অর্থায়ন ও ব্যবসায় অর্থায়ন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 5">
            <a:extLst>
              <a:ext uri="{FF2B5EF4-FFF2-40B4-BE49-F238E27FC236}">
                <a16:creationId xmlns:a16="http://schemas.microsoft.com/office/drawing/2014/main" id="{25C59123-F132-46C2-9166-6167B3E3644C}"/>
              </a:ext>
            </a:extLst>
          </p:cNvPr>
          <p:cNvSpPr/>
          <p:nvPr/>
        </p:nvSpPr>
        <p:spPr>
          <a:xfrm>
            <a:off x="469942" y="432451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অর্থায়ন</a:t>
            </a:r>
            <a:r>
              <a:rPr lang="en-US" sz="40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ধারণা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F89FEAE-5010-9E1F-3223-D87890A54AB6}"/>
              </a:ext>
            </a:extLst>
          </p:cNvPr>
          <p:cNvGrpSpPr/>
          <p:nvPr/>
        </p:nvGrpSpPr>
        <p:grpSpPr>
          <a:xfrm>
            <a:off x="920287" y="1115567"/>
            <a:ext cx="10522456" cy="1816239"/>
            <a:chOff x="518160" y="1115567"/>
            <a:chExt cx="11064240" cy="1816239"/>
          </a:xfrm>
        </p:grpSpPr>
        <p:sp>
          <p:nvSpPr>
            <p:cNvPr id="16" name="Shape 6">
              <a:extLst>
                <a:ext uri="{FF2B5EF4-FFF2-40B4-BE49-F238E27FC236}">
                  <a16:creationId xmlns:a16="http://schemas.microsoft.com/office/drawing/2014/main" id="{ACEEF1B6-35CB-A242-6612-DA94757E85A9}"/>
                </a:ext>
              </a:extLst>
            </p:cNvPr>
            <p:cNvSpPr/>
            <p:nvPr/>
          </p:nvSpPr>
          <p:spPr>
            <a:xfrm>
              <a:off x="518160" y="1115567"/>
              <a:ext cx="11064240" cy="1816239"/>
            </a:xfrm>
            <a:prstGeom prst="roundRect">
              <a:avLst>
                <a:gd name="adj" fmla="val 8000"/>
              </a:avLst>
            </a:prstGeom>
            <a:solidFill>
              <a:srgbClr val="E8F4F8"/>
            </a:solidFill>
            <a:ln/>
          </p:spPr>
        </p:sp>
        <p:sp>
          <p:nvSpPr>
            <p:cNvPr id="18" name="Text 7">
              <a:extLst>
                <a:ext uri="{FF2B5EF4-FFF2-40B4-BE49-F238E27FC236}">
                  <a16:creationId xmlns:a16="http://schemas.microsoft.com/office/drawing/2014/main" id="{C420D72F-DCEA-02B6-CC9A-C9E8944DF588}"/>
                </a:ext>
              </a:extLst>
            </p:cNvPr>
            <p:cNvSpPr/>
            <p:nvPr/>
          </p:nvSpPr>
          <p:spPr>
            <a:xfrm>
              <a:off x="792480" y="1298448"/>
              <a:ext cx="10515600" cy="1097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অর্থায়ন</a:t>
              </a:r>
              <a:r>
                <a:rPr lang="en-US" sz="32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হলো তহবিল সংগ্রহ ও তার সঠিক ব্যবহার </a:t>
              </a:r>
              <a:r>
                <a:rPr lang="en-US" sz="32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সংক্রান্ত</a:t>
              </a:r>
              <a:r>
                <a:rPr lang="en-US" sz="32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প্রক্রিয়া</a:t>
              </a:r>
              <a:r>
                <a:rPr lang="en-US" sz="32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। কোন উৎস থেকে কী পরিমাণ তহবিল সংগ্রহ </a:t>
              </a:r>
              <a:r>
                <a:rPr lang="en-US" sz="32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করে</a:t>
              </a:r>
              <a:r>
                <a:rPr lang="en-US" sz="32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কোথায়</a:t>
              </a:r>
              <a:r>
                <a:rPr lang="en-US" sz="32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32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কীভাবে</a:t>
              </a:r>
              <a:r>
                <a:rPr lang="en-US" sz="32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বিনিয়োগ</a:t>
              </a:r>
              <a:r>
                <a:rPr lang="en-US" sz="32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করলে সর্বোচ্চ </a:t>
              </a:r>
              <a:r>
                <a:rPr lang="en-US" sz="32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মুনাফা</a:t>
              </a:r>
              <a:r>
                <a:rPr lang="en-US" sz="32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হবে</a:t>
              </a:r>
              <a:r>
                <a:rPr lang="en-US" sz="32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- </a:t>
              </a:r>
              <a:r>
                <a:rPr lang="en-US" sz="32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এই</a:t>
              </a:r>
              <a:r>
                <a:rPr lang="en-US" sz="32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পরিকল্পনা</a:t>
              </a:r>
              <a:r>
                <a:rPr lang="en-US" sz="32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প্রণয়ন</a:t>
              </a:r>
              <a:r>
                <a:rPr lang="en-US" sz="32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</a:t>
              </a:r>
              <a:r>
                <a:rPr lang="en-US" sz="32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বাস্তবায়নই</a:t>
              </a:r>
              <a:r>
                <a:rPr lang="en-US" sz="32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অর্থায়ন</a:t>
              </a:r>
              <a:r>
                <a:rPr lang="en-US" sz="32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।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6975000-3307-41EE-823E-1DEA10D63EB8}"/>
              </a:ext>
            </a:extLst>
          </p:cNvPr>
          <p:cNvGrpSpPr/>
          <p:nvPr/>
        </p:nvGrpSpPr>
        <p:grpSpPr>
          <a:xfrm>
            <a:off x="749258" y="3350031"/>
            <a:ext cx="3335062" cy="2286000"/>
            <a:chOff x="518160" y="2761488"/>
            <a:chExt cx="3566160" cy="2286000"/>
          </a:xfrm>
        </p:grpSpPr>
        <p:sp>
          <p:nvSpPr>
            <p:cNvPr id="20" name="Shape 8">
              <a:extLst>
                <a:ext uri="{FF2B5EF4-FFF2-40B4-BE49-F238E27FC236}">
                  <a16:creationId xmlns:a16="http://schemas.microsoft.com/office/drawing/2014/main" id="{E60F5D40-E520-3C15-51B3-B13535F3FF34}"/>
                </a:ext>
              </a:extLst>
            </p:cNvPr>
            <p:cNvSpPr/>
            <p:nvPr/>
          </p:nvSpPr>
          <p:spPr>
            <a:xfrm>
              <a:off x="518160" y="2761488"/>
              <a:ext cx="3566160" cy="2286000"/>
            </a:xfrm>
            <a:prstGeom prst="roundRect">
              <a:avLst>
                <a:gd name="adj" fmla="val 4800"/>
              </a:avLst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22" name="Shape 9">
              <a:extLst>
                <a:ext uri="{FF2B5EF4-FFF2-40B4-BE49-F238E27FC236}">
                  <a16:creationId xmlns:a16="http://schemas.microsoft.com/office/drawing/2014/main" id="{8F3D6CD2-54AC-17C1-3D6B-6C7315C3986C}"/>
                </a:ext>
              </a:extLst>
            </p:cNvPr>
            <p:cNvSpPr/>
            <p:nvPr/>
          </p:nvSpPr>
          <p:spPr>
            <a:xfrm>
              <a:off x="518160" y="2761488"/>
              <a:ext cx="3566160" cy="109728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24" name="Text 10">
              <a:extLst>
                <a:ext uri="{FF2B5EF4-FFF2-40B4-BE49-F238E27FC236}">
                  <a16:creationId xmlns:a16="http://schemas.microsoft.com/office/drawing/2014/main" id="{F5797533-39C7-A0CC-AC0A-39A5EEB78057}"/>
                </a:ext>
              </a:extLst>
            </p:cNvPr>
            <p:cNvSpPr/>
            <p:nvPr/>
          </p:nvSpPr>
          <p:spPr>
            <a:xfrm>
              <a:off x="701040" y="3127248"/>
              <a:ext cx="3200400" cy="45720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তহবিল সংগ্রহ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6" name="Text 11">
              <a:extLst>
                <a:ext uri="{FF2B5EF4-FFF2-40B4-BE49-F238E27FC236}">
                  <a16:creationId xmlns:a16="http://schemas.microsoft.com/office/drawing/2014/main" id="{4A66D351-F3F4-ECFD-A084-E7C11ED79D6C}"/>
                </a:ext>
              </a:extLst>
            </p:cNvPr>
            <p:cNvSpPr/>
            <p:nvPr/>
          </p:nvSpPr>
          <p:spPr>
            <a:xfrm>
              <a:off x="701040" y="3767328"/>
              <a:ext cx="3200400" cy="1005840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নিজস্ব মূলধন, ঋণ,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dirty="0" err="1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শেয়ার</a:t>
              </a:r>
              <a:r>
                <a:rPr lang="en-US" sz="28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বিক্রয়</a:t>
              </a:r>
              <a:r>
                <a:rPr lang="en-US" sz="28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ইত্যাদি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9EE322D-73B4-D841-9ACF-62BA541B5465}"/>
              </a:ext>
            </a:extLst>
          </p:cNvPr>
          <p:cNvGrpSpPr/>
          <p:nvPr/>
        </p:nvGrpSpPr>
        <p:grpSpPr>
          <a:xfrm>
            <a:off x="4353643" y="3295167"/>
            <a:ext cx="3335062" cy="2286000"/>
            <a:chOff x="4312920" y="2761488"/>
            <a:chExt cx="3566160" cy="2286000"/>
          </a:xfrm>
        </p:grpSpPr>
        <p:sp>
          <p:nvSpPr>
            <p:cNvPr id="28" name="Shape 12">
              <a:extLst>
                <a:ext uri="{FF2B5EF4-FFF2-40B4-BE49-F238E27FC236}">
                  <a16:creationId xmlns:a16="http://schemas.microsoft.com/office/drawing/2014/main" id="{14273010-EC25-26F0-8BCA-DB55CCC0CAC1}"/>
                </a:ext>
              </a:extLst>
            </p:cNvPr>
            <p:cNvSpPr/>
            <p:nvPr/>
          </p:nvSpPr>
          <p:spPr>
            <a:xfrm>
              <a:off x="4312920" y="2761488"/>
              <a:ext cx="3566160" cy="2286000"/>
            </a:xfrm>
            <a:prstGeom prst="roundRect">
              <a:avLst>
                <a:gd name="adj" fmla="val 4800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30" name="Shape 13">
              <a:extLst>
                <a:ext uri="{FF2B5EF4-FFF2-40B4-BE49-F238E27FC236}">
                  <a16:creationId xmlns:a16="http://schemas.microsoft.com/office/drawing/2014/main" id="{02B0ECAB-6F4E-6E6D-F1C9-299283B14850}"/>
                </a:ext>
              </a:extLst>
            </p:cNvPr>
            <p:cNvSpPr/>
            <p:nvPr/>
          </p:nvSpPr>
          <p:spPr>
            <a:xfrm>
              <a:off x="4312920" y="2761488"/>
              <a:ext cx="3566160" cy="109728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32" name="Text 14">
              <a:extLst>
                <a:ext uri="{FF2B5EF4-FFF2-40B4-BE49-F238E27FC236}">
                  <a16:creationId xmlns:a16="http://schemas.microsoft.com/office/drawing/2014/main" id="{297431AA-907D-F765-30E6-C869FEC123BC}"/>
                </a:ext>
              </a:extLst>
            </p:cNvPr>
            <p:cNvSpPr/>
            <p:nvPr/>
          </p:nvSpPr>
          <p:spPr>
            <a:xfrm>
              <a:off x="4495800" y="3127248"/>
              <a:ext cx="3200400" cy="45720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তহবিল</a:t>
              </a:r>
              <a:r>
                <a:rPr lang="en-US" sz="36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6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বিনিয়োগ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4" name="Text 15">
              <a:extLst>
                <a:ext uri="{FF2B5EF4-FFF2-40B4-BE49-F238E27FC236}">
                  <a16:creationId xmlns:a16="http://schemas.microsoft.com/office/drawing/2014/main" id="{7DC689BD-2F01-35D3-77C6-17DE946B6727}"/>
                </a:ext>
              </a:extLst>
            </p:cNvPr>
            <p:cNvSpPr/>
            <p:nvPr/>
          </p:nvSpPr>
          <p:spPr>
            <a:xfrm>
              <a:off x="4495800" y="3767328"/>
              <a:ext cx="3200400" cy="1005840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মেশিন, কাঁচামাল,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dirty="0" err="1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চলতি</a:t>
              </a:r>
              <a:r>
                <a:rPr lang="en-US" sz="28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ব্যয়</a:t>
              </a:r>
              <a:r>
                <a:rPr lang="en-US" sz="28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ইত্যাদি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DF7543D-893A-1749-4740-9E67F007ED96}"/>
              </a:ext>
            </a:extLst>
          </p:cNvPr>
          <p:cNvGrpSpPr/>
          <p:nvPr/>
        </p:nvGrpSpPr>
        <p:grpSpPr>
          <a:xfrm>
            <a:off x="8107680" y="3298165"/>
            <a:ext cx="3335062" cy="2286000"/>
            <a:chOff x="8107680" y="2761488"/>
            <a:chExt cx="3566160" cy="2286000"/>
          </a:xfrm>
        </p:grpSpPr>
        <p:sp>
          <p:nvSpPr>
            <p:cNvPr id="36" name="Shape 16">
              <a:extLst>
                <a:ext uri="{FF2B5EF4-FFF2-40B4-BE49-F238E27FC236}">
                  <a16:creationId xmlns:a16="http://schemas.microsoft.com/office/drawing/2014/main" id="{363D9C6E-5851-3F1E-67F9-FEA6B7F74712}"/>
                </a:ext>
              </a:extLst>
            </p:cNvPr>
            <p:cNvSpPr/>
            <p:nvPr/>
          </p:nvSpPr>
          <p:spPr>
            <a:xfrm>
              <a:off x="8107680" y="2761488"/>
              <a:ext cx="3566160" cy="2286000"/>
            </a:xfrm>
            <a:prstGeom prst="roundRect">
              <a:avLst>
                <a:gd name="adj" fmla="val 4800"/>
              </a:avLst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38" name="Shape 17">
              <a:extLst>
                <a:ext uri="{FF2B5EF4-FFF2-40B4-BE49-F238E27FC236}">
                  <a16:creationId xmlns:a16="http://schemas.microsoft.com/office/drawing/2014/main" id="{D999CF14-340B-830E-5477-CE63B6BB82C5}"/>
                </a:ext>
              </a:extLst>
            </p:cNvPr>
            <p:cNvSpPr/>
            <p:nvPr/>
          </p:nvSpPr>
          <p:spPr>
            <a:xfrm>
              <a:off x="8107680" y="2761488"/>
              <a:ext cx="3566160" cy="109728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40" name="Text 18">
              <a:extLst>
                <a:ext uri="{FF2B5EF4-FFF2-40B4-BE49-F238E27FC236}">
                  <a16:creationId xmlns:a16="http://schemas.microsoft.com/office/drawing/2014/main" id="{111C91A7-1821-BC78-740B-9A0D96716A6A}"/>
                </a:ext>
              </a:extLst>
            </p:cNvPr>
            <p:cNvSpPr/>
            <p:nvPr/>
          </p:nvSpPr>
          <p:spPr>
            <a:xfrm>
              <a:off x="8290560" y="3127248"/>
              <a:ext cx="3200400" cy="457200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মুনাফা সর্বোচ্চকরণ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2" name="Text 19">
              <a:extLst>
                <a:ext uri="{FF2B5EF4-FFF2-40B4-BE49-F238E27FC236}">
                  <a16:creationId xmlns:a16="http://schemas.microsoft.com/office/drawing/2014/main" id="{A89A9020-ED98-AF68-FAA8-7CBB37AF3F69}"/>
                </a:ext>
              </a:extLst>
            </p:cNvPr>
            <p:cNvSpPr/>
            <p:nvPr/>
          </p:nvSpPr>
          <p:spPr>
            <a:xfrm>
              <a:off x="8290560" y="3767328"/>
              <a:ext cx="3200400" cy="1005840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dirty="0" err="1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সঠিক</a:t>
              </a:r>
              <a:r>
                <a:rPr lang="en-US" sz="28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পরিকল্পনায়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8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সর্বোচ্চ লাভ নিশ্চিত করা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1132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BAF9FD-D904-2207-1A43-FF63CB550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7576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C2335-E1FE-6B66-7E5E-B5C0548ED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C6CDF08-476E-AE2B-BAC9-3C22D11C3D9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C5C1ECF2-B9BC-0ECC-12FA-C8018EFD8E9B}"/>
                </a:ext>
              </a:extLst>
            </p:cNvPr>
            <p:cNvSpPr/>
            <p:nvPr/>
          </p:nvSpPr>
          <p:spPr>
            <a:xfrm>
              <a:off x="0" y="0"/>
              <a:ext cx="614597" cy="6858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471515F2-2454-811F-58E6-089E1ECC0469}"/>
                </a:ext>
              </a:extLst>
            </p:cNvPr>
            <p:cNvSpPr/>
            <p:nvPr/>
          </p:nvSpPr>
          <p:spPr>
            <a:xfrm>
              <a:off x="11577403" y="0"/>
              <a:ext cx="614597" cy="6858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188C49EF-270B-E841-1FAC-6BF11FB1DC95}"/>
                </a:ext>
              </a:extLst>
            </p:cNvPr>
            <p:cNvSpPr/>
            <p:nvPr/>
          </p:nvSpPr>
          <p:spPr>
            <a:xfrm rot="5400000">
              <a:off x="359764" y="254833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BCFD84C2-735B-E5C0-5145-E206FACED670}"/>
                </a:ext>
              </a:extLst>
            </p:cNvPr>
            <p:cNvSpPr/>
            <p:nvPr/>
          </p:nvSpPr>
          <p:spPr>
            <a:xfrm rot="10800000">
              <a:off x="10143345" y="14992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F542F018-2CD7-752C-B2AA-D27E19284B8A}"/>
                </a:ext>
              </a:extLst>
            </p:cNvPr>
            <p:cNvSpPr/>
            <p:nvPr/>
          </p:nvSpPr>
          <p:spPr>
            <a:xfrm>
              <a:off x="614596" y="5904984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2851B5FB-FEC1-FE8F-5FBD-B4B79FCD4E8D}"/>
                </a:ext>
              </a:extLst>
            </p:cNvPr>
            <p:cNvSpPr/>
            <p:nvPr/>
          </p:nvSpPr>
          <p:spPr>
            <a:xfrm rot="16200000">
              <a:off x="10383185" y="5650151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3">
            <a:extLst>
              <a:ext uri="{FF2B5EF4-FFF2-40B4-BE49-F238E27FC236}">
                <a16:creationId xmlns:a16="http://schemas.microsoft.com/office/drawing/2014/main" id="{2BBD2DF9-A2A5-77C4-0B57-D0EC92E68D06}"/>
              </a:ext>
            </a:extLst>
          </p:cNvPr>
          <p:cNvSpPr/>
          <p:nvPr/>
        </p:nvSpPr>
        <p:spPr>
          <a:xfrm>
            <a:off x="2319482" y="6095359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>
                <a:solidFill>
                  <a:srgbClr val="70757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ক্লাস ১ · অর্থায়ন ও ব্যবসায় অর্থায়ন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 5">
            <a:extLst>
              <a:ext uri="{FF2B5EF4-FFF2-40B4-BE49-F238E27FC236}">
                <a16:creationId xmlns:a16="http://schemas.microsoft.com/office/drawing/2014/main" id="{65974024-17E6-C636-62E5-B3D176ACF3F2}"/>
              </a:ext>
            </a:extLst>
          </p:cNvPr>
          <p:cNvSpPr/>
          <p:nvPr/>
        </p:nvSpPr>
        <p:spPr>
          <a:xfrm>
            <a:off x="624592" y="753436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অর্থায়ন</a:t>
            </a:r>
            <a:r>
              <a:rPr lang="en-US" sz="44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শুধু</a:t>
            </a:r>
            <a:r>
              <a:rPr lang="en-US" sz="44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ব্যবসায়ে</a:t>
            </a:r>
            <a:r>
              <a:rPr lang="en-US" sz="44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নয়</a:t>
            </a:r>
            <a:r>
              <a:rPr lang="en-US" sz="44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সর্বত্রই</a:t>
            </a:r>
            <a:r>
              <a:rPr lang="en-US" sz="44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4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এর</a:t>
            </a:r>
            <a:r>
              <a:rPr lang="en-US" sz="44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 </a:t>
            </a:r>
            <a:r>
              <a:rPr lang="en-US" sz="44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প্রয়োজন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523EE6D-68C1-D0A5-FDC9-1393356DFFBA}"/>
              </a:ext>
            </a:extLst>
          </p:cNvPr>
          <p:cNvGrpSpPr/>
          <p:nvPr/>
        </p:nvGrpSpPr>
        <p:grpSpPr>
          <a:xfrm>
            <a:off x="815503" y="1751779"/>
            <a:ext cx="3347556" cy="3931920"/>
            <a:chOff x="548640" y="1417320"/>
            <a:chExt cx="3566160" cy="3931920"/>
          </a:xfrm>
        </p:grpSpPr>
        <p:sp>
          <p:nvSpPr>
            <p:cNvPr id="12" name="Shape 6">
              <a:extLst>
                <a:ext uri="{FF2B5EF4-FFF2-40B4-BE49-F238E27FC236}">
                  <a16:creationId xmlns:a16="http://schemas.microsoft.com/office/drawing/2014/main" id="{F52FE5CC-D816-37EC-F0F9-8133AACB70BB}"/>
                </a:ext>
              </a:extLst>
            </p:cNvPr>
            <p:cNvSpPr/>
            <p:nvPr/>
          </p:nvSpPr>
          <p:spPr>
            <a:xfrm>
              <a:off x="548640" y="1417320"/>
              <a:ext cx="3566160" cy="3931920"/>
            </a:xfrm>
            <a:prstGeom prst="roundRect">
              <a:avLst>
                <a:gd name="adj" fmla="val 3077"/>
              </a:avLst>
            </a:prstGeom>
            <a:solidFill>
              <a:srgbClr val="FFFFFF"/>
            </a:solidFill>
            <a:ln/>
            <a:effectLst>
              <a:outerShdw blurRad="76200" dist="25400" dir="162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3" name="Shape 7">
              <a:extLst>
                <a:ext uri="{FF2B5EF4-FFF2-40B4-BE49-F238E27FC236}">
                  <a16:creationId xmlns:a16="http://schemas.microsoft.com/office/drawing/2014/main" id="{0AE115A6-7D5C-AA4E-F3C5-3590C56A2E5C}"/>
                </a:ext>
              </a:extLst>
            </p:cNvPr>
            <p:cNvSpPr/>
            <p:nvPr/>
          </p:nvSpPr>
          <p:spPr>
            <a:xfrm>
              <a:off x="548640" y="1417320"/>
              <a:ext cx="3566160" cy="640080"/>
            </a:xfrm>
            <a:prstGeom prst="roundRect">
              <a:avLst>
                <a:gd name="adj" fmla="val 17143"/>
              </a:avLst>
            </a:prstGeom>
            <a:solidFill>
              <a:srgbClr val="2A6F7F"/>
            </a:solidFill>
            <a:ln/>
          </p:spPr>
        </p:sp>
        <p:sp>
          <p:nvSpPr>
            <p:cNvPr id="14" name="Text 8">
              <a:extLst>
                <a:ext uri="{FF2B5EF4-FFF2-40B4-BE49-F238E27FC236}">
                  <a16:creationId xmlns:a16="http://schemas.microsoft.com/office/drawing/2014/main" id="{277E22F3-83CB-919F-14A2-9BCBB8672FCF}"/>
                </a:ext>
              </a:extLst>
            </p:cNvPr>
            <p:cNvSpPr/>
            <p:nvPr/>
          </p:nvSpPr>
          <p:spPr>
            <a:xfrm>
              <a:off x="548640" y="1508760"/>
              <a:ext cx="356616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পরিবার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5" name="Text 9">
              <a:extLst>
                <a:ext uri="{FF2B5EF4-FFF2-40B4-BE49-F238E27FC236}">
                  <a16:creationId xmlns:a16="http://schemas.microsoft.com/office/drawing/2014/main" id="{ED6818FB-B723-9A1D-3924-77568CB8014A}"/>
                </a:ext>
              </a:extLst>
            </p:cNvPr>
            <p:cNvSpPr/>
            <p:nvPr/>
          </p:nvSpPr>
          <p:spPr>
            <a:xfrm>
              <a:off x="822960" y="2286000"/>
              <a:ext cx="3017520" cy="2743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</a:t>
              </a:r>
              <a:r>
                <a:rPr lang="en-US" sz="36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আয়ের</a:t>
              </a:r>
              <a:r>
                <a:rPr lang="en-US" sz="36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উৎস নির্ধারণ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36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</a:t>
              </a:r>
              <a:r>
                <a:rPr lang="en-US" sz="36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দৈনন্দিন</a:t>
              </a:r>
              <a:r>
                <a:rPr lang="en-US" sz="36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6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ব্যয়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36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</a:t>
              </a:r>
              <a:r>
                <a:rPr lang="en-US" sz="36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সঞ্চয়</a:t>
              </a:r>
              <a:r>
                <a:rPr lang="en-US" sz="36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ঋণ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36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ভবিষ্যৎ পরিকল্পনা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F3644C7-0418-90F9-CEC6-A39E2B5A1142}"/>
              </a:ext>
            </a:extLst>
          </p:cNvPr>
          <p:cNvGrpSpPr/>
          <p:nvPr/>
        </p:nvGrpSpPr>
        <p:grpSpPr>
          <a:xfrm>
            <a:off x="4465073" y="1794679"/>
            <a:ext cx="3520440" cy="3931920"/>
            <a:chOff x="4343400" y="1417320"/>
            <a:chExt cx="3566160" cy="3931920"/>
          </a:xfrm>
        </p:grpSpPr>
        <p:sp>
          <p:nvSpPr>
            <p:cNvPr id="17" name="Shape 10">
              <a:extLst>
                <a:ext uri="{FF2B5EF4-FFF2-40B4-BE49-F238E27FC236}">
                  <a16:creationId xmlns:a16="http://schemas.microsoft.com/office/drawing/2014/main" id="{228437DB-FE47-E0EA-9E6B-722B50D015D8}"/>
                </a:ext>
              </a:extLst>
            </p:cNvPr>
            <p:cNvSpPr/>
            <p:nvPr/>
          </p:nvSpPr>
          <p:spPr>
            <a:xfrm>
              <a:off x="4343400" y="1417320"/>
              <a:ext cx="3566160" cy="3931920"/>
            </a:xfrm>
            <a:prstGeom prst="roundRect">
              <a:avLst>
                <a:gd name="adj" fmla="val 3077"/>
              </a:avLst>
            </a:prstGeom>
            <a:solidFill>
              <a:srgbClr val="FFFFFF"/>
            </a:solidFill>
            <a:ln/>
            <a:effectLst>
              <a:outerShdw blurRad="76200" dist="25400" dir="162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18" name="Shape 11">
              <a:extLst>
                <a:ext uri="{FF2B5EF4-FFF2-40B4-BE49-F238E27FC236}">
                  <a16:creationId xmlns:a16="http://schemas.microsoft.com/office/drawing/2014/main" id="{7D50328E-0145-A83E-A824-FBB8BFE32472}"/>
                </a:ext>
              </a:extLst>
            </p:cNvPr>
            <p:cNvSpPr/>
            <p:nvPr/>
          </p:nvSpPr>
          <p:spPr>
            <a:xfrm>
              <a:off x="4343400" y="1417320"/>
              <a:ext cx="3566160" cy="640080"/>
            </a:xfrm>
            <a:prstGeom prst="roundRect">
              <a:avLst>
                <a:gd name="adj" fmla="val 17143"/>
              </a:avLst>
            </a:prstGeom>
            <a:solidFill>
              <a:srgbClr val="E5A23B"/>
            </a:solidFill>
            <a:ln/>
          </p:spPr>
        </p:sp>
        <p:sp>
          <p:nvSpPr>
            <p:cNvPr id="19" name="Text 12">
              <a:extLst>
                <a:ext uri="{FF2B5EF4-FFF2-40B4-BE49-F238E27FC236}">
                  <a16:creationId xmlns:a16="http://schemas.microsoft.com/office/drawing/2014/main" id="{DFEC150B-B543-65B5-8F53-01498A44F176}"/>
                </a:ext>
              </a:extLst>
            </p:cNvPr>
            <p:cNvSpPr/>
            <p:nvPr/>
          </p:nvSpPr>
          <p:spPr>
            <a:xfrm>
              <a:off x="4343400" y="1508760"/>
              <a:ext cx="356616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400" b="1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বিদ্যালয়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Text 13">
              <a:extLst>
                <a:ext uri="{FF2B5EF4-FFF2-40B4-BE49-F238E27FC236}">
                  <a16:creationId xmlns:a16="http://schemas.microsoft.com/office/drawing/2014/main" id="{1372CBCD-9847-8630-EE03-6A0226C7E34A}"/>
                </a:ext>
              </a:extLst>
            </p:cNvPr>
            <p:cNvSpPr/>
            <p:nvPr/>
          </p:nvSpPr>
          <p:spPr>
            <a:xfrm>
              <a:off x="4617720" y="2286000"/>
              <a:ext cx="3017520" cy="2743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বেতন, ফি সংগ্রহ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36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শিক্ষক-কর্মচারী বেতন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36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অবকাঠামো খরচ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36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অলাভজনক উদ্দেশ্য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9FCF090-837D-A08A-A075-20729F092DA0}"/>
              </a:ext>
            </a:extLst>
          </p:cNvPr>
          <p:cNvGrpSpPr/>
          <p:nvPr/>
        </p:nvGrpSpPr>
        <p:grpSpPr>
          <a:xfrm>
            <a:off x="8171908" y="1794679"/>
            <a:ext cx="3134692" cy="3931920"/>
            <a:chOff x="8138160" y="1417320"/>
            <a:chExt cx="3566160" cy="3931920"/>
          </a:xfrm>
        </p:grpSpPr>
        <p:sp>
          <p:nvSpPr>
            <p:cNvPr id="22" name="Shape 14">
              <a:extLst>
                <a:ext uri="{FF2B5EF4-FFF2-40B4-BE49-F238E27FC236}">
                  <a16:creationId xmlns:a16="http://schemas.microsoft.com/office/drawing/2014/main" id="{B4D93078-FAAE-EB61-CB8C-FCE9F5EDEB02}"/>
                </a:ext>
              </a:extLst>
            </p:cNvPr>
            <p:cNvSpPr/>
            <p:nvPr/>
          </p:nvSpPr>
          <p:spPr>
            <a:xfrm>
              <a:off x="8138160" y="1417320"/>
              <a:ext cx="3566160" cy="3931920"/>
            </a:xfrm>
            <a:prstGeom prst="roundRect">
              <a:avLst>
                <a:gd name="adj" fmla="val 3077"/>
              </a:avLst>
            </a:prstGeom>
            <a:solidFill>
              <a:srgbClr val="FFFFFF"/>
            </a:solidFill>
            <a:ln/>
            <a:effectLst>
              <a:outerShdw blurRad="76200" dist="25400" dir="16200000" algn="bl" rotWithShape="0">
                <a:srgbClr val="000000">
                  <a:alpha val="7000"/>
                </a:srgbClr>
              </a:outerShdw>
            </a:effectLst>
          </p:spPr>
        </p:sp>
        <p:sp>
          <p:nvSpPr>
            <p:cNvPr id="23" name="Shape 15">
              <a:extLst>
                <a:ext uri="{FF2B5EF4-FFF2-40B4-BE49-F238E27FC236}">
                  <a16:creationId xmlns:a16="http://schemas.microsoft.com/office/drawing/2014/main" id="{30CF561D-4BA2-7EE2-D774-1CB7D031B5E2}"/>
                </a:ext>
              </a:extLst>
            </p:cNvPr>
            <p:cNvSpPr/>
            <p:nvPr/>
          </p:nvSpPr>
          <p:spPr>
            <a:xfrm>
              <a:off x="8138160" y="1417320"/>
              <a:ext cx="3566160" cy="640080"/>
            </a:xfrm>
            <a:prstGeom prst="roundRect">
              <a:avLst>
                <a:gd name="adj" fmla="val 17143"/>
              </a:avLst>
            </a:prstGeom>
            <a:solidFill>
              <a:srgbClr val="2F5D3F"/>
            </a:solidFill>
            <a:ln/>
          </p:spPr>
        </p:sp>
        <p:sp>
          <p:nvSpPr>
            <p:cNvPr id="24" name="Text 16">
              <a:extLst>
                <a:ext uri="{FF2B5EF4-FFF2-40B4-BE49-F238E27FC236}">
                  <a16:creationId xmlns:a16="http://schemas.microsoft.com/office/drawing/2014/main" id="{A8A59726-886E-E000-0910-828FADC2E0AA}"/>
                </a:ext>
              </a:extLst>
            </p:cNvPr>
            <p:cNvSpPr/>
            <p:nvPr/>
          </p:nvSpPr>
          <p:spPr>
            <a:xfrm>
              <a:off x="8138160" y="1508760"/>
              <a:ext cx="356616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400" b="1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5" name="Text 17">
              <a:extLst>
                <a:ext uri="{FF2B5EF4-FFF2-40B4-BE49-F238E27FC236}">
                  <a16:creationId xmlns:a16="http://schemas.microsoft.com/office/drawing/2014/main" id="{F74929D1-AF07-E450-50B5-A6A8085E089D}"/>
                </a:ext>
              </a:extLst>
            </p:cNvPr>
            <p:cNvSpPr/>
            <p:nvPr/>
          </p:nvSpPr>
          <p:spPr>
            <a:xfrm>
              <a:off x="8412480" y="2286000"/>
              <a:ext cx="3017520" cy="2743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মূলধন সংগ্রহ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36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</a:t>
              </a:r>
              <a:r>
                <a:rPr lang="en-US" sz="36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বিনিয়োগ</a:t>
              </a:r>
              <a:r>
                <a:rPr lang="en-US" sz="36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সিদ্ধান্ত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36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মুনাফা অর্জন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36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ঝুঁকি ব্যবস্থাপনা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1988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C727FD-7047-DD32-7FBA-12D15F4813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5853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43A51-2ACA-2D72-10F7-538CCA491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F352CF3-08D7-DD34-6E05-CF9C26B8E6E4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1E3E2E6-6381-6E67-EBCF-AEDDB2D0F37A}"/>
                </a:ext>
              </a:extLst>
            </p:cNvPr>
            <p:cNvSpPr/>
            <p:nvPr/>
          </p:nvSpPr>
          <p:spPr>
            <a:xfrm>
              <a:off x="0" y="0"/>
              <a:ext cx="614597" cy="6858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7228684D-82B7-02B3-D470-4FAEF832E9EC}"/>
                </a:ext>
              </a:extLst>
            </p:cNvPr>
            <p:cNvSpPr/>
            <p:nvPr/>
          </p:nvSpPr>
          <p:spPr>
            <a:xfrm>
              <a:off x="11577403" y="0"/>
              <a:ext cx="614597" cy="6858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948ED23E-402A-5F1C-BB4B-3688A04F100F}"/>
                </a:ext>
              </a:extLst>
            </p:cNvPr>
            <p:cNvSpPr/>
            <p:nvPr/>
          </p:nvSpPr>
          <p:spPr>
            <a:xfrm rot="5400000">
              <a:off x="359764" y="254833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EC93C661-2AE0-85AF-C316-192656D6011F}"/>
                </a:ext>
              </a:extLst>
            </p:cNvPr>
            <p:cNvSpPr/>
            <p:nvPr/>
          </p:nvSpPr>
          <p:spPr>
            <a:xfrm rot="10800000">
              <a:off x="10143345" y="14992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0497EE83-7E25-67FC-EA17-B5138665D90C}"/>
                </a:ext>
              </a:extLst>
            </p:cNvPr>
            <p:cNvSpPr/>
            <p:nvPr/>
          </p:nvSpPr>
          <p:spPr>
            <a:xfrm>
              <a:off x="614596" y="5904984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448B497E-FE9C-E417-02A2-CB67487FCEBA}"/>
                </a:ext>
              </a:extLst>
            </p:cNvPr>
            <p:cNvSpPr/>
            <p:nvPr/>
          </p:nvSpPr>
          <p:spPr>
            <a:xfrm rot="16200000">
              <a:off x="10383185" y="5650151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0">
            <a:extLst>
              <a:ext uri="{FF2B5EF4-FFF2-40B4-BE49-F238E27FC236}">
                <a16:creationId xmlns:a16="http://schemas.microsoft.com/office/drawing/2014/main" id="{1D5980C7-A90A-1EB1-A6FD-33A22409F6CB}"/>
              </a:ext>
            </a:extLst>
          </p:cNvPr>
          <p:cNvSpPr/>
          <p:nvPr/>
        </p:nvSpPr>
        <p:spPr>
          <a:xfrm>
            <a:off x="886418" y="408183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kern="0" spc="100" dirty="0">
                <a:solidFill>
                  <a:srgbClr val="70757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kern="0" spc="100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অর্থায়নের</a:t>
            </a:r>
            <a:r>
              <a:rPr lang="en-US" sz="2800" b="1" kern="0" spc="100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ক্রমবিকাশ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F63AC8AF-62D6-2F5E-6D7D-33E107B24132}"/>
              </a:ext>
            </a:extLst>
          </p:cNvPr>
          <p:cNvSpPr/>
          <p:nvPr/>
        </p:nvSpPr>
        <p:spPr>
          <a:xfrm flipV="1">
            <a:off x="1543987" y="728223"/>
            <a:ext cx="9006089" cy="64008"/>
          </a:xfrm>
          <a:prstGeom prst="line">
            <a:avLst/>
          </a:prstGeom>
          <a:noFill/>
          <a:ln w="12700">
            <a:solidFill>
              <a:srgbClr val="B8B0A0"/>
            </a:solidFill>
            <a:prstDash val="solid"/>
          </a:ln>
        </p:spPr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653AC819-9551-46D5-4298-957BFCF71F7E}"/>
              </a:ext>
            </a:extLst>
          </p:cNvPr>
          <p:cNvSpPr/>
          <p:nvPr/>
        </p:nvSpPr>
        <p:spPr>
          <a:xfrm>
            <a:off x="2698978" y="6369679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 err="1">
                <a:solidFill>
                  <a:srgbClr val="70757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dirty="0">
                <a:solidFill>
                  <a:srgbClr val="70757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70757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358D1013-6404-C754-FD8E-B6E7449DF140}"/>
              </a:ext>
            </a:extLst>
          </p:cNvPr>
          <p:cNvSpPr/>
          <p:nvPr/>
        </p:nvSpPr>
        <p:spPr>
          <a:xfrm>
            <a:off x="886418" y="975111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অর্থায়নের</a:t>
            </a:r>
            <a:r>
              <a:rPr lang="en-US" sz="40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ক্রমোন্নয়নের</a:t>
            </a:r>
            <a:r>
              <a:rPr lang="en-US" sz="40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ধারা (যুক্তরাষ্ট্র ভিত্তিক)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10E5F6-D071-54C6-5726-0F268259EB4F}"/>
              </a:ext>
            </a:extLst>
          </p:cNvPr>
          <p:cNvGrpSpPr/>
          <p:nvPr/>
        </p:nvGrpSpPr>
        <p:grpSpPr>
          <a:xfrm>
            <a:off x="801285" y="1386591"/>
            <a:ext cx="2337467" cy="2103120"/>
            <a:chOff x="457200" y="1280160"/>
            <a:chExt cx="2743200" cy="2103120"/>
          </a:xfrm>
        </p:grpSpPr>
        <p:sp>
          <p:nvSpPr>
            <p:cNvPr id="14" name="Shape 6">
              <a:extLst>
                <a:ext uri="{FF2B5EF4-FFF2-40B4-BE49-F238E27FC236}">
                  <a16:creationId xmlns:a16="http://schemas.microsoft.com/office/drawing/2014/main" id="{B6DB4B8F-8838-47DA-37C2-0BFD0E41F531}"/>
                </a:ext>
              </a:extLst>
            </p:cNvPr>
            <p:cNvSpPr/>
            <p:nvPr/>
          </p:nvSpPr>
          <p:spPr>
            <a:xfrm>
              <a:off x="457200" y="1280160"/>
              <a:ext cx="2743200" cy="2103120"/>
            </a:xfrm>
            <a:prstGeom prst="roundRect">
              <a:avLst>
                <a:gd name="adj" fmla="val 4348"/>
              </a:avLst>
            </a:prstGeom>
            <a:solidFill>
              <a:srgbClr val="FFFFFF"/>
            </a:solidFill>
            <a:ln/>
            <a:effectLst>
              <a:outerShdw blurRad="63500" dist="25400" dir="162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15" name="Shape 7">
              <a:extLst>
                <a:ext uri="{FF2B5EF4-FFF2-40B4-BE49-F238E27FC236}">
                  <a16:creationId xmlns:a16="http://schemas.microsoft.com/office/drawing/2014/main" id="{B7FD864E-086A-C720-C33A-99A2AA32666C}"/>
                </a:ext>
              </a:extLst>
            </p:cNvPr>
            <p:cNvSpPr/>
            <p:nvPr/>
          </p:nvSpPr>
          <p:spPr>
            <a:xfrm>
              <a:off x="457200" y="1280160"/>
              <a:ext cx="2743200" cy="457200"/>
            </a:xfrm>
            <a:prstGeom prst="roundRect">
              <a:avLst>
                <a:gd name="adj" fmla="val 20000"/>
              </a:avLst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6" name="Text 8">
              <a:extLst>
                <a:ext uri="{FF2B5EF4-FFF2-40B4-BE49-F238E27FC236}">
                  <a16:creationId xmlns:a16="http://schemas.microsoft.com/office/drawing/2014/main" id="{38C1EA2A-FDF2-AF82-3895-D75BF4BD6FB3}"/>
                </a:ext>
              </a:extLst>
            </p:cNvPr>
            <p:cNvSpPr/>
            <p:nvPr/>
          </p:nvSpPr>
          <p:spPr>
            <a:xfrm>
              <a:off x="457200" y="1325880"/>
              <a:ext cx="2743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১৯৩০ পূর্ব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7" name="Text 9">
              <a:extLst>
                <a:ext uri="{FF2B5EF4-FFF2-40B4-BE49-F238E27FC236}">
                  <a16:creationId xmlns:a16="http://schemas.microsoft.com/office/drawing/2014/main" id="{4C1895F3-887A-DC84-60B0-48ABD5BF09E8}"/>
                </a:ext>
              </a:extLst>
            </p:cNvPr>
            <p:cNvSpPr/>
            <p:nvPr/>
          </p:nvSpPr>
          <p:spPr>
            <a:xfrm>
              <a:off x="594360" y="1874520"/>
              <a:ext cx="2468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2A6F7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একত্রীকরণ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8" name="Text 10">
              <a:extLst>
                <a:ext uri="{FF2B5EF4-FFF2-40B4-BE49-F238E27FC236}">
                  <a16:creationId xmlns:a16="http://schemas.microsoft.com/office/drawing/2014/main" id="{C04B653C-F8DF-4B7C-FD5A-A9452E085AC2}"/>
                </a:ext>
              </a:extLst>
            </p:cNvPr>
            <p:cNvSpPr/>
            <p:nvPr/>
          </p:nvSpPr>
          <p:spPr>
            <a:xfrm>
              <a:off x="594360" y="2331720"/>
              <a:ext cx="2468880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কোম্পানি একত্রীকরণ</a:t>
              </a:r>
              <a:endParaRPr lang="en-US" sz="2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0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ও আর্থিক বিবরণী</a:t>
              </a:r>
              <a:endParaRPr lang="en-US" sz="2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1FCBDB6-CCD6-F72D-003B-0706D7C4F6AD}"/>
              </a:ext>
            </a:extLst>
          </p:cNvPr>
          <p:cNvGrpSpPr/>
          <p:nvPr/>
        </p:nvGrpSpPr>
        <p:grpSpPr>
          <a:xfrm>
            <a:off x="3414821" y="1446944"/>
            <a:ext cx="2337467" cy="2103120"/>
            <a:chOff x="3383280" y="1280160"/>
            <a:chExt cx="2743200" cy="2103120"/>
          </a:xfrm>
        </p:grpSpPr>
        <p:sp>
          <p:nvSpPr>
            <p:cNvPr id="20" name="Shape 11">
              <a:extLst>
                <a:ext uri="{FF2B5EF4-FFF2-40B4-BE49-F238E27FC236}">
                  <a16:creationId xmlns:a16="http://schemas.microsoft.com/office/drawing/2014/main" id="{72F6AC99-AE7A-D21C-9DA0-A5361265C0C4}"/>
                </a:ext>
              </a:extLst>
            </p:cNvPr>
            <p:cNvSpPr/>
            <p:nvPr/>
          </p:nvSpPr>
          <p:spPr>
            <a:xfrm>
              <a:off x="3383280" y="1280160"/>
              <a:ext cx="2743200" cy="2103120"/>
            </a:xfrm>
            <a:prstGeom prst="roundRect">
              <a:avLst>
                <a:gd name="adj" fmla="val 4348"/>
              </a:avLst>
            </a:prstGeom>
            <a:solidFill>
              <a:srgbClr val="FFFFFF"/>
            </a:solidFill>
            <a:ln/>
            <a:effectLst>
              <a:outerShdw blurRad="63500" dist="25400" dir="162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21" name="Shape 12">
              <a:extLst>
                <a:ext uri="{FF2B5EF4-FFF2-40B4-BE49-F238E27FC236}">
                  <a16:creationId xmlns:a16="http://schemas.microsoft.com/office/drawing/2014/main" id="{4909493C-B020-D262-5299-41B2B69CCDE6}"/>
                </a:ext>
              </a:extLst>
            </p:cNvPr>
            <p:cNvSpPr/>
            <p:nvPr/>
          </p:nvSpPr>
          <p:spPr>
            <a:xfrm>
              <a:off x="3383280" y="1280160"/>
              <a:ext cx="2743200" cy="457200"/>
            </a:xfrm>
            <a:prstGeom prst="roundRect">
              <a:avLst>
                <a:gd name="adj" fmla="val 20000"/>
              </a:avLst>
            </a:prstGeom>
            <a:solidFill>
              <a:srgbClr val="1B3A4B"/>
            </a:solidFill>
            <a:ln/>
          </p:spPr>
        </p:sp>
        <p:sp>
          <p:nvSpPr>
            <p:cNvPr id="22" name="Text 13">
              <a:extLst>
                <a:ext uri="{FF2B5EF4-FFF2-40B4-BE49-F238E27FC236}">
                  <a16:creationId xmlns:a16="http://schemas.microsoft.com/office/drawing/2014/main" id="{D0DB6CEA-5BF5-48FD-BBB6-931FE24D9372}"/>
                </a:ext>
              </a:extLst>
            </p:cNvPr>
            <p:cNvSpPr/>
            <p:nvPr/>
          </p:nvSpPr>
          <p:spPr>
            <a:xfrm>
              <a:off x="3383280" y="1325880"/>
              <a:ext cx="2743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১৯৩০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Text 14">
              <a:extLst>
                <a:ext uri="{FF2B5EF4-FFF2-40B4-BE49-F238E27FC236}">
                  <a16:creationId xmlns:a16="http://schemas.microsoft.com/office/drawing/2014/main" id="{1C52F557-0753-59D7-D421-9817C1C02A5F}"/>
                </a:ext>
              </a:extLst>
            </p:cNvPr>
            <p:cNvSpPr/>
            <p:nvPr/>
          </p:nvSpPr>
          <p:spPr>
            <a:xfrm>
              <a:off x="3520440" y="1874520"/>
              <a:ext cx="2468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2A6F7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পুনর্গঠন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4" name="Text 15">
              <a:extLst>
                <a:ext uri="{FF2B5EF4-FFF2-40B4-BE49-F238E27FC236}">
                  <a16:creationId xmlns:a16="http://schemas.microsoft.com/office/drawing/2014/main" id="{1183B3A4-0DCA-4FFC-0C64-7EC04073ECA1}"/>
                </a:ext>
              </a:extLst>
            </p:cNvPr>
            <p:cNvSpPr/>
            <p:nvPr/>
          </p:nvSpPr>
          <p:spPr>
            <a:xfrm>
              <a:off x="3520440" y="2331720"/>
              <a:ext cx="2468880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মন্দা ও </a:t>
              </a:r>
              <a:r>
                <a:rPr lang="en-US" sz="2000" dirty="0" err="1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দেউলিয়াত্ব</a:t>
              </a:r>
              <a:endParaRPr lang="en-US" sz="2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0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থেকে রক্ষা</a:t>
              </a:r>
              <a:endParaRPr lang="en-US" sz="2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8A26705-EF6A-E8BD-FB65-79DFE59AF122}"/>
              </a:ext>
            </a:extLst>
          </p:cNvPr>
          <p:cNvGrpSpPr/>
          <p:nvPr/>
        </p:nvGrpSpPr>
        <p:grpSpPr>
          <a:xfrm>
            <a:off x="6178320" y="1473927"/>
            <a:ext cx="2337467" cy="2103120"/>
            <a:chOff x="6309360" y="1280160"/>
            <a:chExt cx="2743200" cy="2103120"/>
          </a:xfrm>
        </p:grpSpPr>
        <p:sp>
          <p:nvSpPr>
            <p:cNvPr id="26" name="Shape 16">
              <a:extLst>
                <a:ext uri="{FF2B5EF4-FFF2-40B4-BE49-F238E27FC236}">
                  <a16:creationId xmlns:a16="http://schemas.microsoft.com/office/drawing/2014/main" id="{17F4E09E-55AF-76D4-DED6-C7E2EC0CA14C}"/>
                </a:ext>
              </a:extLst>
            </p:cNvPr>
            <p:cNvSpPr/>
            <p:nvPr/>
          </p:nvSpPr>
          <p:spPr>
            <a:xfrm>
              <a:off x="6309360" y="1280160"/>
              <a:ext cx="2743200" cy="2103120"/>
            </a:xfrm>
            <a:prstGeom prst="roundRect">
              <a:avLst>
                <a:gd name="adj" fmla="val 4348"/>
              </a:avLst>
            </a:prstGeom>
            <a:solidFill>
              <a:srgbClr val="FFFFFF"/>
            </a:solidFill>
            <a:ln/>
            <a:effectLst>
              <a:outerShdw blurRad="63500" dist="25400" dir="162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27" name="Shape 17">
              <a:extLst>
                <a:ext uri="{FF2B5EF4-FFF2-40B4-BE49-F238E27FC236}">
                  <a16:creationId xmlns:a16="http://schemas.microsoft.com/office/drawing/2014/main" id="{A0D36273-76F7-9469-F64F-CAC41D3D7ECD}"/>
                </a:ext>
              </a:extLst>
            </p:cNvPr>
            <p:cNvSpPr/>
            <p:nvPr/>
          </p:nvSpPr>
          <p:spPr>
            <a:xfrm>
              <a:off x="6309360" y="1280160"/>
              <a:ext cx="2743200" cy="457200"/>
            </a:xfrm>
            <a:prstGeom prst="roundRect">
              <a:avLst>
                <a:gd name="adj" fmla="val 20000"/>
              </a:avLst>
            </a:prstGeom>
            <a:ln/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sp>
        <p:sp>
          <p:nvSpPr>
            <p:cNvPr id="28" name="Text 18">
              <a:extLst>
                <a:ext uri="{FF2B5EF4-FFF2-40B4-BE49-F238E27FC236}">
                  <a16:creationId xmlns:a16="http://schemas.microsoft.com/office/drawing/2014/main" id="{148978C9-2D8F-419E-9CF9-3D15A99F21FF}"/>
                </a:ext>
              </a:extLst>
            </p:cNvPr>
            <p:cNvSpPr/>
            <p:nvPr/>
          </p:nvSpPr>
          <p:spPr>
            <a:xfrm>
              <a:off x="6309360" y="1325880"/>
              <a:ext cx="2743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১৯৪০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9" name="Text 19">
              <a:extLst>
                <a:ext uri="{FF2B5EF4-FFF2-40B4-BE49-F238E27FC236}">
                  <a16:creationId xmlns:a16="http://schemas.microsoft.com/office/drawing/2014/main" id="{37D74400-FF5C-48B2-AA51-BBF8FDDCC625}"/>
                </a:ext>
              </a:extLst>
            </p:cNvPr>
            <p:cNvSpPr/>
            <p:nvPr/>
          </p:nvSpPr>
          <p:spPr>
            <a:xfrm>
              <a:off x="6446520" y="1874520"/>
              <a:ext cx="2468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2A6F7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তারল্য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0" name="Text 20">
              <a:extLst>
                <a:ext uri="{FF2B5EF4-FFF2-40B4-BE49-F238E27FC236}">
                  <a16:creationId xmlns:a16="http://schemas.microsoft.com/office/drawing/2014/main" id="{C357D1A2-4890-2146-2485-5D0FCE58177E}"/>
                </a:ext>
              </a:extLst>
            </p:cNvPr>
            <p:cNvSpPr/>
            <p:nvPr/>
          </p:nvSpPr>
          <p:spPr>
            <a:xfrm>
              <a:off x="6446520" y="2331720"/>
              <a:ext cx="2468880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নগদ প্রবাহ বাজেট</a:t>
              </a:r>
              <a:endParaRPr lang="en-US" sz="2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0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ও তারল্য ব্যবস্থাপনা</a:t>
              </a:r>
              <a:endParaRPr lang="en-US" sz="2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FC360C3-B9C8-21F4-01A0-EDE6406B4347}"/>
              </a:ext>
            </a:extLst>
          </p:cNvPr>
          <p:cNvGrpSpPr/>
          <p:nvPr/>
        </p:nvGrpSpPr>
        <p:grpSpPr>
          <a:xfrm>
            <a:off x="8991849" y="1446944"/>
            <a:ext cx="2268262" cy="2103120"/>
            <a:chOff x="9235440" y="1280160"/>
            <a:chExt cx="2743200" cy="2103120"/>
          </a:xfrm>
        </p:grpSpPr>
        <p:sp>
          <p:nvSpPr>
            <p:cNvPr id="32" name="Shape 21">
              <a:extLst>
                <a:ext uri="{FF2B5EF4-FFF2-40B4-BE49-F238E27FC236}">
                  <a16:creationId xmlns:a16="http://schemas.microsoft.com/office/drawing/2014/main" id="{51B6E70C-8DDB-9107-C44B-632F62F2810C}"/>
                </a:ext>
              </a:extLst>
            </p:cNvPr>
            <p:cNvSpPr/>
            <p:nvPr/>
          </p:nvSpPr>
          <p:spPr>
            <a:xfrm>
              <a:off x="9235440" y="1280160"/>
              <a:ext cx="2743200" cy="2103120"/>
            </a:xfrm>
            <a:prstGeom prst="roundRect">
              <a:avLst>
                <a:gd name="adj" fmla="val 4348"/>
              </a:avLst>
            </a:prstGeom>
            <a:solidFill>
              <a:srgbClr val="FFFFFF"/>
            </a:solidFill>
            <a:ln/>
            <a:effectLst>
              <a:outerShdw blurRad="63500" dist="25400" dir="162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33" name="Shape 22">
              <a:extLst>
                <a:ext uri="{FF2B5EF4-FFF2-40B4-BE49-F238E27FC236}">
                  <a16:creationId xmlns:a16="http://schemas.microsoft.com/office/drawing/2014/main" id="{A45AE39F-CD8B-4125-60D9-6ABABCC25A48}"/>
                </a:ext>
              </a:extLst>
            </p:cNvPr>
            <p:cNvSpPr/>
            <p:nvPr/>
          </p:nvSpPr>
          <p:spPr>
            <a:xfrm>
              <a:off x="9235440" y="1280160"/>
              <a:ext cx="2743200" cy="457200"/>
            </a:xfrm>
            <a:prstGeom prst="roundRect">
              <a:avLst>
                <a:gd name="adj" fmla="val 20000"/>
              </a:avLst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Text 23">
              <a:extLst>
                <a:ext uri="{FF2B5EF4-FFF2-40B4-BE49-F238E27FC236}">
                  <a16:creationId xmlns:a16="http://schemas.microsoft.com/office/drawing/2014/main" id="{FB621DEF-DDB0-FD47-7D97-B5C5F9E7D025}"/>
                </a:ext>
              </a:extLst>
            </p:cNvPr>
            <p:cNvSpPr/>
            <p:nvPr/>
          </p:nvSpPr>
          <p:spPr>
            <a:xfrm>
              <a:off x="9235440" y="1325880"/>
              <a:ext cx="2743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১৯৫০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5" name="Text 24">
              <a:extLst>
                <a:ext uri="{FF2B5EF4-FFF2-40B4-BE49-F238E27FC236}">
                  <a16:creationId xmlns:a16="http://schemas.microsoft.com/office/drawing/2014/main" id="{693ED463-60F5-FA95-5E91-A4CCB3F49A82}"/>
                </a:ext>
              </a:extLst>
            </p:cNvPr>
            <p:cNvSpPr/>
            <p:nvPr/>
          </p:nvSpPr>
          <p:spPr>
            <a:xfrm>
              <a:off x="9372600" y="1874520"/>
              <a:ext cx="2468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2A6F7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সনাতন ধারা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6" name="Text 25">
              <a:extLst>
                <a:ext uri="{FF2B5EF4-FFF2-40B4-BE49-F238E27FC236}">
                  <a16:creationId xmlns:a16="http://schemas.microsoft.com/office/drawing/2014/main" id="{1B6CB9FE-8E37-90B1-CC50-0BF1270CB6B6}"/>
                </a:ext>
              </a:extLst>
            </p:cNvPr>
            <p:cNvSpPr/>
            <p:nvPr/>
          </p:nvSpPr>
          <p:spPr>
            <a:xfrm>
              <a:off x="9372600" y="2331720"/>
              <a:ext cx="2468880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dirty="0" err="1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বিনিয়োগ</a:t>
              </a:r>
              <a:r>
                <a:rPr lang="en-US" sz="20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প্রকল্প</a:t>
              </a:r>
              <a:endParaRPr lang="en-US" sz="2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000" dirty="0" err="1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মূল্যায়ন</a:t>
              </a:r>
              <a:endParaRPr lang="en-US" sz="2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8BA2DEA-AF68-7EBD-E769-BBC04161619E}"/>
              </a:ext>
            </a:extLst>
          </p:cNvPr>
          <p:cNvGrpSpPr/>
          <p:nvPr/>
        </p:nvGrpSpPr>
        <p:grpSpPr>
          <a:xfrm>
            <a:off x="794978" y="3809751"/>
            <a:ext cx="2337467" cy="2103120"/>
            <a:chOff x="457200" y="3657600"/>
            <a:chExt cx="2743200" cy="2103120"/>
          </a:xfrm>
        </p:grpSpPr>
        <p:sp>
          <p:nvSpPr>
            <p:cNvPr id="38" name="Shape 26">
              <a:extLst>
                <a:ext uri="{FF2B5EF4-FFF2-40B4-BE49-F238E27FC236}">
                  <a16:creationId xmlns:a16="http://schemas.microsoft.com/office/drawing/2014/main" id="{7770925F-D522-B3E3-1496-E3ECEC541412}"/>
                </a:ext>
              </a:extLst>
            </p:cNvPr>
            <p:cNvSpPr/>
            <p:nvPr/>
          </p:nvSpPr>
          <p:spPr>
            <a:xfrm>
              <a:off x="457200" y="3657600"/>
              <a:ext cx="2743200" cy="2103120"/>
            </a:xfrm>
            <a:prstGeom prst="roundRect">
              <a:avLst>
                <a:gd name="adj" fmla="val 4348"/>
              </a:avLst>
            </a:prstGeom>
            <a:solidFill>
              <a:srgbClr val="FFFFFF"/>
            </a:solidFill>
            <a:ln/>
            <a:effectLst>
              <a:outerShdw blurRad="63500" dist="25400" dir="162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39" name="Shape 27">
              <a:extLst>
                <a:ext uri="{FF2B5EF4-FFF2-40B4-BE49-F238E27FC236}">
                  <a16:creationId xmlns:a16="http://schemas.microsoft.com/office/drawing/2014/main" id="{8D12AA6C-5327-667B-2F4E-82CFB8DA5F5A}"/>
                </a:ext>
              </a:extLst>
            </p:cNvPr>
            <p:cNvSpPr/>
            <p:nvPr/>
          </p:nvSpPr>
          <p:spPr>
            <a:xfrm>
              <a:off x="457200" y="3657600"/>
              <a:ext cx="2743200" cy="457200"/>
            </a:xfrm>
            <a:prstGeom prst="roundRect">
              <a:avLst>
                <a:gd name="adj" fmla="val 20000"/>
              </a:avLst>
            </a:prstGeom>
            <a:ln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</p:sp>
        <p:sp>
          <p:nvSpPr>
            <p:cNvPr id="40" name="Text 28">
              <a:extLst>
                <a:ext uri="{FF2B5EF4-FFF2-40B4-BE49-F238E27FC236}">
                  <a16:creationId xmlns:a16="http://schemas.microsoft.com/office/drawing/2014/main" id="{739C7831-5116-8542-B3C1-3E05FEE0B366}"/>
                </a:ext>
              </a:extLst>
            </p:cNvPr>
            <p:cNvSpPr/>
            <p:nvPr/>
          </p:nvSpPr>
          <p:spPr>
            <a:xfrm>
              <a:off x="457200" y="3703320"/>
              <a:ext cx="2743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১৯৬০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1" name="Text 29">
              <a:extLst>
                <a:ext uri="{FF2B5EF4-FFF2-40B4-BE49-F238E27FC236}">
                  <a16:creationId xmlns:a16="http://schemas.microsoft.com/office/drawing/2014/main" id="{C45918F6-A585-4EB4-767C-65BC2A163E15}"/>
                </a:ext>
              </a:extLst>
            </p:cNvPr>
            <p:cNvSpPr/>
            <p:nvPr/>
          </p:nvSpPr>
          <p:spPr>
            <a:xfrm>
              <a:off x="594360" y="4251960"/>
              <a:ext cx="2468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B3A4B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আধুনিক যাত্রা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2" name="Text 30">
              <a:extLst>
                <a:ext uri="{FF2B5EF4-FFF2-40B4-BE49-F238E27FC236}">
                  <a16:creationId xmlns:a16="http://schemas.microsoft.com/office/drawing/2014/main" id="{3E0AC46E-F504-AB61-25B7-6282D5DD2F5C}"/>
                </a:ext>
              </a:extLst>
            </p:cNvPr>
            <p:cNvSpPr/>
            <p:nvPr/>
          </p:nvSpPr>
          <p:spPr>
            <a:xfrm>
              <a:off x="594360" y="4709160"/>
              <a:ext cx="2468880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dirty="0" err="1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শেয়ারহোল্ডার</a:t>
              </a:r>
              <a:r>
                <a:rPr lang="en-US" sz="20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সম্পদ</a:t>
              </a:r>
              <a:endParaRPr lang="en-US" sz="2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0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সর্বোচ্চকরণ</a:t>
              </a:r>
              <a:endParaRPr lang="en-US" sz="2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7EA9FE2-443A-3674-FF74-3666DEE6C284}"/>
              </a:ext>
            </a:extLst>
          </p:cNvPr>
          <p:cNvGrpSpPr/>
          <p:nvPr/>
        </p:nvGrpSpPr>
        <p:grpSpPr>
          <a:xfrm>
            <a:off x="3414821" y="3809751"/>
            <a:ext cx="2337467" cy="2103120"/>
            <a:chOff x="3383280" y="3657600"/>
            <a:chExt cx="2743200" cy="2103120"/>
          </a:xfrm>
        </p:grpSpPr>
        <p:sp>
          <p:nvSpPr>
            <p:cNvPr id="44" name="Shape 31">
              <a:extLst>
                <a:ext uri="{FF2B5EF4-FFF2-40B4-BE49-F238E27FC236}">
                  <a16:creationId xmlns:a16="http://schemas.microsoft.com/office/drawing/2014/main" id="{2A38D303-4C7A-375B-C706-BEE5FC9D5FD3}"/>
                </a:ext>
              </a:extLst>
            </p:cNvPr>
            <p:cNvSpPr/>
            <p:nvPr/>
          </p:nvSpPr>
          <p:spPr>
            <a:xfrm>
              <a:off x="3383280" y="3657600"/>
              <a:ext cx="2743200" cy="2103120"/>
            </a:xfrm>
            <a:prstGeom prst="roundRect">
              <a:avLst>
                <a:gd name="adj" fmla="val 4348"/>
              </a:avLst>
            </a:prstGeom>
            <a:solidFill>
              <a:srgbClr val="FFFFFF"/>
            </a:solidFill>
            <a:ln/>
            <a:effectLst>
              <a:outerShdw blurRad="63500" dist="25400" dir="162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45" name="Shape 32">
              <a:extLst>
                <a:ext uri="{FF2B5EF4-FFF2-40B4-BE49-F238E27FC236}">
                  <a16:creationId xmlns:a16="http://schemas.microsoft.com/office/drawing/2014/main" id="{DB1FCB90-3E02-B9B9-61E6-1B48F1557675}"/>
                </a:ext>
              </a:extLst>
            </p:cNvPr>
            <p:cNvSpPr/>
            <p:nvPr/>
          </p:nvSpPr>
          <p:spPr>
            <a:xfrm>
              <a:off x="3383280" y="3657600"/>
              <a:ext cx="2743200" cy="457200"/>
            </a:xfrm>
            <a:prstGeom prst="roundRect">
              <a:avLst>
                <a:gd name="adj" fmla="val 20000"/>
              </a:avLst>
            </a:prstGeom>
            <a:ln/>
          </p:spPr>
          <p:style>
            <a:lnRef idx="3">
              <a:schemeClr val="lt1"/>
            </a:lnRef>
            <a:fillRef idx="1">
              <a:schemeClr val="accent4"/>
            </a:fillRef>
            <a:effectRef idx="1">
              <a:schemeClr val="accent4"/>
            </a:effectRef>
            <a:fontRef idx="minor">
              <a:schemeClr val="lt1"/>
            </a:fontRef>
          </p:style>
        </p:sp>
        <p:sp>
          <p:nvSpPr>
            <p:cNvPr id="46" name="Text 33">
              <a:extLst>
                <a:ext uri="{FF2B5EF4-FFF2-40B4-BE49-F238E27FC236}">
                  <a16:creationId xmlns:a16="http://schemas.microsoft.com/office/drawing/2014/main" id="{4A0900D8-FBDD-2528-93FC-BDCA1C87C511}"/>
                </a:ext>
              </a:extLst>
            </p:cNvPr>
            <p:cNvSpPr/>
            <p:nvPr/>
          </p:nvSpPr>
          <p:spPr>
            <a:xfrm>
              <a:off x="3383280" y="3703320"/>
              <a:ext cx="2743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১৯৭০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7" name="Text 34">
              <a:extLst>
                <a:ext uri="{FF2B5EF4-FFF2-40B4-BE49-F238E27FC236}">
                  <a16:creationId xmlns:a16="http://schemas.microsoft.com/office/drawing/2014/main" id="{8FEF467D-A48C-EA07-62EC-43490CAF9F98}"/>
                </a:ext>
              </a:extLst>
            </p:cNvPr>
            <p:cNvSpPr/>
            <p:nvPr/>
          </p:nvSpPr>
          <p:spPr>
            <a:xfrm>
              <a:off x="3520440" y="4251960"/>
              <a:ext cx="2468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B3A4B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কম্পিউটার যুগ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8" name="Text 35">
              <a:extLst>
                <a:ext uri="{FF2B5EF4-FFF2-40B4-BE49-F238E27FC236}">
                  <a16:creationId xmlns:a16="http://schemas.microsoft.com/office/drawing/2014/main" id="{B89E0359-0FD4-E4FF-D0E2-CA660E1D012F}"/>
                </a:ext>
              </a:extLst>
            </p:cNvPr>
            <p:cNvSpPr/>
            <p:nvPr/>
          </p:nvSpPr>
          <p:spPr>
            <a:xfrm>
              <a:off x="3520440" y="4709160"/>
              <a:ext cx="2468880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অঙ্কনির্ভর সিদ্ধান্ত</a:t>
              </a:r>
              <a:endParaRPr lang="en-US" sz="2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0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ও নোবেল তত্ত্ব</a:t>
              </a:r>
              <a:endParaRPr lang="en-US" sz="2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95817202-CBBC-3FF5-D7A2-0DB167722376}"/>
              </a:ext>
            </a:extLst>
          </p:cNvPr>
          <p:cNvGrpSpPr/>
          <p:nvPr/>
        </p:nvGrpSpPr>
        <p:grpSpPr>
          <a:xfrm>
            <a:off x="6194061" y="3809751"/>
            <a:ext cx="2337467" cy="2103120"/>
            <a:chOff x="6309360" y="3657600"/>
            <a:chExt cx="2743200" cy="2103120"/>
          </a:xfrm>
        </p:grpSpPr>
        <p:sp>
          <p:nvSpPr>
            <p:cNvPr id="50" name="Shape 36">
              <a:extLst>
                <a:ext uri="{FF2B5EF4-FFF2-40B4-BE49-F238E27FC236}">
                  <a16:creationId xmlns:a16="http://schemas.microsoft.com/office/drawing/2014/main" id="{B378C065-71E3-2D15-D8F2-07DF32524A18}"/>
                </a:ext>
              </a:extLst>
            </p:cNvPr>
            <p:cNvSpPr/>
            <p:nvPr/>
          </p:nvSpPr>
          <p:spPr>
            <a:xfrm>
              <a:off x="6309360" y="3657600"/>
              <a:ext cx="2743200" cy="2103120"/>
            </a:xfrm>
            <a:prstGeom prst="roundRect">
              <a:avLst>
                <a:gd name="adj" fmla="val 4348"/>
              </a:avLst>
            </a:prstGeom>
            <a:solidFill>
              <a:srgbClr val="FFFFFF"/>
            </a:solidFill>
            <a:ln/>
            <a:effectLst>
              <a:outerShdw blurRad="63500" dist="25400" dir="162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51" name="Shape 37">
              <a:extLst>
                <a:ext uri="{FF2B5EF4-FFF2-40B4-BE49-F238E27FC236}">
                  <a16:creationId xmlns:a16="http://schemas.microsoft.com/office/drawing/2014/main" id="{20CD4846-B711-96D8-A5BE-597690FA728C}"/>
                </a:ext>
              </a:extLst>
            </p:cNvPr>
            <p:cNvSpPr/>
            <p:nvPr/>
          </p:nvSpPr>
          <p:spPr>
            <a:xfrm>
              <a:off x="6309360" y="3657600"/>
              <a:ext cx="2743200" cy="457200"/>
            </a:xfrm>
            <a:prstGeom prst="roundRect">
              <a:avLst>
                <a:gd name="adj" fmla="val 20000"/>
              </a:avLst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52" name="Text 38">
              <a:extLst>
                <a:ext uri="{FF2B5EF4-FFF2-40B4-BE49-F238E27FC236}">
                  <a16:creationId xmlns:a16="http://schemas.microsoft.com/office/drawing/2014/main" id="{6850C63D-26BC-EF34-68E6-86AEA9E2FE6D}"/>
                </a:ext>
              </a:extLst>
            </p:cNvPr>
            <p:cNvSpPr/>
            <p:nvPr/>
          </p:nvSpPr>
          <p:spPr>
            <a:xfrm>
              <a:off x="6309360" y="3703320"/>
              <a:ext cx="2743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১৯৮০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3" name="Text 39">
              <a:extLst>
                <a:ext uri="{FF2B5EF4-FFF2-40B4-BE49-F238E27FC236}">
                  <a16:creationId xmlns:a16="http://schemas.microsoft.com/office/drawing/2014/main" id="{B24692AB-5220-7733-8DB5-18FFAFDEFCDB}"/>
                </a:ext>
              </a:extLst>
            </p:cNvPr>
            <p:cNvSpPr/>
            <p:nvPr/>
          </p:nvSpPr>
          <p:spPr>
            <a:xfrm>
              <a:off x="6446520" y="4251960"/>
              <a:ext cx="2468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B3A4B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প্রকল্প বণ্টন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4" name="Text 40">
              <a:extLst>
                <a:ext uri="{FF2B5EF4-FFF2-40B4-BE49-F238E27FC236}">
                  <a16:creationId xmlns:a16="http://schemas.microsoft.com/office/drawing/2014/main" id="{38E8611F-975C-5F22-3BB9-83B33A6626ED}"/>
                </a:ext>
              </a:extLst>
            </p:cNvPr>
            <p:cNvSpPr/>
            <p:nvPr/>
          </p:nvSpPr>
          <p:spPr>
            <a:xfrm>
              <a:off x="6446520" y="4709160"/>
              <a:ext cx="2468880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মূলধনের সুদক্ষ</a:t>
              </a:r>
              <a:endParaRPr lang="en-US" sz="2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0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বণ্টন ও বিশ্লেষণ</a:t>
              </a:r>
              <a:endParaRPr lang="en-US" sz="2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BA721DDE-C1A1-BC2A-C5C9-D5FAB55E457F}"/>
              </a:ext>
            </a:extLst>
          </p:cNvPr>
          <p:cNvGrpSpPr/>
          <p:nvPr/>
        </p:nvGrpSpPr>
        <p:grpSpPr>
          <a:xfrm>
            <a:off x="8973301" y="3824350"/>
            <a:ext cx="2423721" cy="2103120"/>
            <a:chOff x="9235440" y="3657600"/>
            <a:chExt cx="2743200" cy="2103120"/>
          </a:xfrm>
        </p:grpSpPr>
        <p:sp>
          <p:nvSpPr>
            <p:cNvPr id="56" name="Shape 41">
              <a:extLst>
                <a:ext uri="{FF2B5EF4-FFF2-40B4-BE49-F238E27FC236}">
                  <a16:creationId xmlns:a16="http://schemas.microsoft.com/office/drawing/2014/main" id="{79195EB0-C06B-E741-584E-DED2380618D8}"/>
                </a:ext>
              </a:extLst>
            </p:cNvPr>
            <p:cNvSpPr/>
            <p:nvPr/>
          </p:nvSpPr>
          <p:spPr>
            <a:xfrm>
              <a:off x="9235440" y="3657600"/>
              <a:ext cx="2743200" cy="2103120"/>
            </a:xfrm>
            <a:prstGeom prst="roundRect">
              <a:avLst>
                <a:gd name="adj" fmla="val 4348"/>
              </a:avLst>
            </a:prstGeom>
            <a:solidFill>
              <a:srgbClr val="FFFFFF"/>
            </a:solidFill>
            <a:ln/>
            <a:effectLst>
              <a:outerShdw blurRad="63500" dist="25400" dir="162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57" name="Shape 42">
              <a:extLst>
                <a:ext uri="{FF2B5EF4-FFF2-40B4-BE49-F238E27FC236}">
                  <a16:creationId xmlns:a16="http://schemas.microsoft.com/office/drawing/2014/main" id="{9633E3A5-445F-4DF0-D560-F4B34D807A31}"/>
                </a:ext>
              </a:extLst>
            </p:cNvPr>
            <p:cNvSpPr/>
            <p:nvPr/>
          </p:nvSpPr>
          <p:spPr>
            <a:xfrm>
              <a:off x="9235440" y="3657600"/>
              <a:ext cx="2743200" cy="457200"/>
            </a:xfrm>
            <a:prstGeom prst="roundRect">
              <a:avLst>
                <a:gd name="adj" fmla="val 20000"/>
              </a:avLst>
            </a:prstGeom>
            <a:solidFill>
              <a:srgbClr val="2A6F7F"/>
            </a:solidFill>
            <a:ln/>
          </p:spPr>
        </p:sp>
        <p:sp>
          <p:nvSpPr>
            <p:cNvPr id="58" name="Text 43">
              <a:extLst>
                <a:ext uri="{FF2B5EF4-FFF2-40B4-BE49-F238E27FC236}">
                  <a16:creationId xmlns:a16="http://schemas.microsoft.com/office/drawing/2014/main" id="{41758390-F08F-431E-E731-43FCEA29AAC3}"/>
                </a:ext>
              </a:extLst>
            </p:cNvPr>
            <p:cNvSpPr/>
            <p:nvPr/>
          </p:nvSpPr>
          <p:spPr>
            <a:xfrm>
              <a:off x="9235440" y="3703320"/>
              <a:ext cx="2743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১৯৯০+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9" name="Text 44">
              <a:extLst>
                <a:ext uri="{FF2B5EF4-FFF2-40B4-BE49-F238E27FC236}">
                  <a16:creationId xmlns:a16="http://schemas.microsoft.com/office/drawing/2014/main" id="{411D6E49-BC00-B0A1-F80F-A6277696AE05}"/>
                </a:ext>
              </a:extLst>
            </p:cNvPr>
            <p:cNvSpPr/>
            <p:nvPr/>
          </p:nvSpPr>
          <p:spPr>
            <a:xfrm>
              <a:off x="9372600" y="4251960"/>
              <a:ext cx="2468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>
                  <a:solidFill>
                    <a:srgbClr val="1B3A4B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আন্তর্জাতিক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0" name="Text 45">
              <a:extLst>
                <a:ext uri="{FF2B5EF4-FFF2-40B4-BE49-F238E27FC236}">
                  <a16:creationId xmlns:a16="http://schemas.microsoft.com/office/drawing/2014/main" id="{AE00A778-5AAA-4FB5-1345-A7693BB119C7}"/>
                </a:ext>
              </a:extLst>
            </p:cNvPr>
            <p:cNvSpPr/>
            <p:nvPr/>
          </p:nvSpPr>
          <p:spPr>
            <a:xfrm>
              <a:off x="9372600" y="4709160"/>
              <a:ext cx="2468880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0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বিশ্ব বাণিজ্য ও</a:t>
              </a:r>
              <a:endParaRPr lang="en-US" sz="2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000" dirty="0" err="1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গ্লোবাল</a:t>
              </a:r>
              <a:r>
                <a:rPr lang="en-US" sz="20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000" dirty="0" err="1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অর্থায়ন</a:t>
              </a:r>
              <a:endParaRPr lang="en-US" sz="20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47284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892EC-A121-8A9E-1D74-7491CF35C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055842D-A977-39D0-E543-2136A39B8672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709319C-6054-5E31-B60C-F75EAA631EBE}"/>
                </a:ext>
              </a:extLst>
            </p:cNvPr>
            <p:cNvSpPr/>
            <p:nvPr/>
          </p:nvSpPr>
          <p:spPr>
            <a:xfrm>
              <a:off x="0" y="0"/>
              <a:ext cx="614597" cy="6858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EE1CC3D-55E6-42AC-FBC0-199992A01EC8}"/>
                </a:ext>
              </a:extLst>
            </p:cNvPr>
            <p:cNvSpPr/>
            <p:nvPr/>
          </p:nvSpPr>
          <p:spPr>
            <a:xfrm>
              <a:off x="11577403" y="0"/>
              <a:ext cx="614597" cy="6858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71A211EE-A308-71D4-18F1-A271CA39473E}"/>
                </a:ext>
              </a:extLst>
            </p:cNvPr>
            <p:cNvSpPr/>
            <p:nvPr/>
          </p:nvSpPr>
          <p:spPr>
            <a:xfrm rot="5400000">
              <a:off x="359764" y="254833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C6EA6343-BC72-0725-500B-EBF7B9208C5C}"/>
                </a:ext>
              </a:extLst>
            </p:cNvPr>
            <p:cNvSpPr/>
            <p:nvPr/>
          </p:nvSpPr>
          <p:spPr>
            <a:xfrm rot="10800000">
              <a:off x="10143345" y="14992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345B71EF-2BA2-6986-82CC-FBB35E06AF2D}"/>
                </a:ext>
              </a:extLst>
            </p:cNvPr>
            <p:cNvSpPr/>
            <p:nvPr/>
          </p:nvSpPr>
          <p:spPr>
            <a:xfrm>
              <a:off x="614596" y="5904984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B3BB3352-8AC4-CB50-3227-82687B047789}"/>
                </a:ext>
              </a:extLst>
            </p:cNvPr>
            <p:cNvSpPr/>
            <p:nvPr/>
          </p:nvSpPr>
          <p:spPr>
            <a:xfrm rot="16200000">
              <a:off x="10383185" y="5650151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ext 0">
            <a:extLst>
              <a:ext uri="{FF2B5EF4-FFF2-40B4-BE49-F238E27FC236}">
                <a16:creationId xmlns:a16="http://schemas.microsoft.com/office/drawing/2014/main" id="{D6CD243D-16E6-1634-57D3-88F9530A0F6F}"/>
              </a:ext>
            </a:extLst>
          </p:cNvPr>
          <p:cNvSpPr/>
          <p:nvPr/>
        </p:nvSpPr>
        <p:spPr>
          <a:xfrm>
            <a:off x="886418" y="408183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kern="0" spc="100" dirty="0">
                <a:solidFill>
                  <a:srgbClr val="70757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kern="0" spc="100" dirty="0" err="1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অর্থায়নের</a:t>
            </a:r>
            <a:r>
              <a:rPr lang="en-US" sz="2800" b="1" kern="0" spc="100" dirty="0">
                <a:solidFill>
                  <a:srgbClr val="1A1F1C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ক্রমবিকাশ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F5ACFE85-6EE1-9187-6B41-148F43E0644F}"/>
              </a:ext>
            </a:extLst>
          </p:cNvPr>
          <p:cNvSpPr/>
          <p:nvPr/>
        </p:nvSpPr>
        <p:spPr>
          <a:xfrm flipV="1">
            <a:off x="1543987" y="728223"/>
            <a:ext cx="9006089" cy="64008"/>
          </a:xfrm>
          <a:prstGeom prst="line">
            <a:avLst/>
          </a:prstGeom>
          <a:noFill/>
          <a:ln w="12700">
            <a:solidFill>
              <a:srgbClr val="B8B0A0"/>
            </a:solidFill>
            <a:prstDash val="solid"/>
          </a:ln>
        </p:spPr>
      </p:sp>
      <p:sp>
        <p:nvSpPr>
          <p:cNvPr id="11" name="Text 3">
            <a:extLst>
              <a:ext uri="{FF2B5EF4-FFF2-40B4-BE49-F238E27FC236}">
                <a16:creationId xmlns:a16="http://schemas.microsoft.com/office/drawing/2014/main" id="{5252DD82-1A15-1ED4-4ED4-AC1EAC9EE313}"/>
              </a:ext>
            </a:extLst>
          </p:cNvPr>
          <p:cNvSpPr/>
          <p:nvPr/>
        </p:nvSpPr>
        <p:spPr>
          <a:xfrm>
            <a:off x="2698978" y="6369679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dirty="0" err="1">
                <a:solidFill>
                  <a:srgbClr val="70757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400" dirty="0">
                <a:solidFill>
                  <a:srgbClr val="70757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dirty="0" err="1">
                <a:solidFill>
                  <a:srgbClr val="70757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ACA3D623-940E-143F-6027-3EE949B574C7}"/>
              </a:ext>
            </a:extLst>
          </p:cNvPr>
          <p:cNvSpPr/>
          <p:nvPr/>
        </p:nvSpPr>
        <p:spPr>
          <a:xfrm>
            <a:off x="886418" y="975111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অর্থায়নের</a:t>
            </a:r>
            <a:r>
              <a:rPr lang="en-US" sz="40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ক্রমোন্নয়নের</a:t>
            </a:r>
            <a:r>
              <a:rPr lang="en-US" sz="40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ধারা</a:t>
            </a:r>
            <a:r>
              <a:rPr lang="en-US" sz="40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(</a:t>
            </a:r>
            <a:r>
              <a:rPr lang="en-US" sz="40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বাংলাদেশ</a:t>
            </a:r>
            <a:r>
              <a:rPr lang="en-US" sz="40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)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4B6D6F7-E6F7-6245-5DFD-1A625A6ABE8F}"/>
              </a:ext>
            </a:extLst>
          </p:cNvPr>
          <p:cNvGrpSpPr/>
          <p:nvPr/>
        </p:nvGrpSpPr>
        <p:grpSpPr>
          <a:xfrm>
            <a:off x="2545027" y="1880144"/>
            <a:ext cx="2581609" cy="1778598"/>
            <a:chOff x="457200" y="1280160"/>
            <a:chExt cx="2743200" cy="2103120"/>
          </a:xfrm>
        </p:grpSpPr>
        <p:sp>
          <p:nvSpPr>
            <p:cNvPr id="14" name="Shape 6">
              <a:extLst>
                <a:ext uri="{FF2B5EF4-FFF2-40B4-BE49-F238E27FC236}">
                  <a16:creationId xmlns:a16="http://schemas.microsoft.com/office/drawing/2014/main" id="{11098490-5BA3-7E85-4315-062AB2412FD6}"/>
                </a:ext>
              </a:extLst>
            </p:cNvPr>
            <p:cNvSpPr/>
            <p:nvPr/>
          </p:nvSpPr>
          <p:spPr>
            <a:xfrm>
              <a:off x="457200" y="1280160"/>
              <a:ext cx="2743200" cy="2103120"/>
            </a:xfrm>
            <a:prstGeom prst="roundRect">
              <a:avLst>
                <a:gd name="adj" fmla="val 4348"/>
              </a:avLst>
            </a:prstGeom>
            <a:solidFill>
              <a:srgbClr val="FFFFFF"/>
            </a:solidFill>
            <a:ln/>
            <a:effectLst>
              <a:outerShdw blurRad="63500" dist="25400" dir="162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15" name="Shape 7">
              <a:extLst>
                <a:ext uri="{FF2B5EF4-FFF2-40B4-BE49-F238E27FC236}">
                  <a16:creationId xmlns:a16="http://schemas.microsoft.com/office/drawing/2014/main" id="{BE1E8A87-6968-4CB6-254E-3A529E16D943}"/>
                </a:ext>
              </a:extLst>
            </p:cNvPr>
            <p:cNvSpPr/>
            <p:nvPr/>
          </p:nvSpPr>
          <p:spPr>
            <a:xfrm>
              <a:off x="457200" y="1280160"/>
              <a:ext cx="2743200" cy="457200"/>
            </a:xfrm>
            <a:prstGeom prst="roundRect">
              <a:avLst>
                <a:gd name="adj" fmla="val 20000"/>
              </a:avLst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</p:sp>
        <p:sp>
          <p:nvSpPr>
            <p:cNvPr id="16" name="Text 8">
              <a:extLst>
                <a:ext uri="{FF2B5EF4-FFF2-40B4-BE49-F238E27FC236}">
                  <a16:creationId xmlns:a16="http://schemas.microsoft.com/office/drawing/2014/main" id="{4B008EBE-4480-1067-8878-03F2904E3A23}"/>
                </a:ext>
              </a:extLst>
            </p:cNvPr>
            <p:cNvSpPr/>
            <p:nvPr/>
          </p:nvSpPr>
          <p:spPr>
            <a:xfrm>
              <a:off x="457200" y="1325880"/>
              <a:ext cx="2743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১৯৭১ </a:t>
              </a:r>
              <a:r>
                <a:rPr lang="en-US" sz="2400" b="1" dirty="0" err="1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পরবর্তী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7" name="Text 9">
              <a:extLst>
                <a:ext uri="{FF2B5EF4-FFF2-40B4-BE49-F238E27FC236}">
                  <a16:creationId xmlns:a16="http://schemas.microsoft.com/office/drawing/2014/main" id="{CC4B69EA-7462-15F9-79FA-9322BC7F76E7}"/>
                </a:ext>
              </a:extLst>
            </p:cNvPr>
            <p:cNvSpPr/>
            <p:nvPr/>
          </p:nvSpPr>
          <p:spPr>
            <a:xfrm>
              <a:off x="594360" y="1874520"/>
              <a:ext cx="2468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lvl="0"/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ব্যাংক</a:t>
              </a:r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জাতীয়করণ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E20BBB5-C0CC-9283-515F-561926F85144}"/>
              </a:ext>
            </a:extLst>
          </p:cNvPr>
          <p:cNvGrpSpPr/>
          <p:nvPr/>
        </p:nvGrpSpPr>
        <p:grpSpPr>
          <a:xfrm>
            <a:off x="6336091" y="1749232"/>
            <a:ext cx="2337467" cy="2103120"/>
            <a:chOff x="3383280" y="1280160"/>
            <a:chExt cx="2743200" cy="2103120"/>
          </a:xfrm>
        </p:grpSpPr>
        <p:sp>
          <p:nvSpPr>
            <p:cNvPr id="20" name="Shape 11">
              <a:extLst>
                <a:ext uri="{FF2B5EF4-FFF2-40B4-BE49-F238E27FC236}">
                  <a16:creationId xmlns:a16="http://schemas.microsoft.com/office/drawing/2014/main" id="{FE012071-EBBD-C2A5-CA9B-A92321E61987}"/>
                </a:ext>
              </a:extLst>
            </p:cNvPr>
            <p:cNvSpPr/>
            <p:nvPr/>
          </p:nvSpPr>
          <p:spPr>
            <a:xfrm>
              <a:off x="3383280" y="1280160"/>
              <a:ext cx="2743200" cy="2103120"/>
            </a:xfrm>
            <a:prstGeom prst="roundRect">
              <a:avLst>
                <a:gd name="adj" fmla="val 4348"/>
              </a:avLst>
            </a:prstGeom>
            <a:solidFill>
              <a:srgbClr val="FFFFFF"/>
            </a:solidFill>
            <a:ln/>
            <a:effectLst>
              <a:outerShdw blurRad="63500" dist="25400" dir="162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21" name="Shape 12">
              <a:extLst>
                <a:ext uri="{FF2B5EF4-FFF2-40B4-BE49-F238E27FC236}">
                  <a16:creationId xmlns:a16="http://schemas.microsoft.com/office/drawing/2014/main" id="{15789761-566B-67E6-DCCA-41AD65BC75DE}"/>
                </a:ext>
              </a:extLst>
            </p:cNvPr>
            <p:cNvSpPr/>
            <p:nvPr/>
          </p:nvSpPr>
          <p:spPr>
            <a:xfrm>
              <a:off x="3383280" y="1280160"/>
              <a:ext cx="2743200" cy="457200"/>
            </a:xfrm>
            <a:prstGeom prst="roundRect">
              <a:avLst>
                <a:gd name="adj" fmla="val 20000"/>
              </a:avLst>
            </a:prstGeom>
            <a:solidFill>
              <a:srgbClr val="1B3A4B"/>
            </a:solidFill>
            <a:ln/>
          </p:spPr>
        </p:sp>
        <p:sp>
          <p:nvSpPr>
            <p:cNvPr id="22" name="Text 13">
              <a:extLst>
                <a:ext uri="{FF2B5EF4-FFF2-40B4-BE49-F238E27FC236}">
                  <a16:creationId xmlns:a16="http://schemas.microsoft.com/office/drawing/2014/main" id="{C59AC31A-8285-62CB-A4F3-7390F22DC555}"/>
                </a:ext>
              </a:extLst>
            </p:cNvPr>
            <p:cNvSpPr/>
            <p:nvPr/>
          </p:nvSpPr>
          <p:spPr>
            <a:xfrm>
              <a:off x="3383280" y="1325880"/>
              <a:ext cx="2743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১৯৮০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3" name="Text 14">
              <a:extLst>
                <a:ext uri="{FF2B5EF4-FFF2-40B4-BE49-F238E27FC236}">
                  <a16:creationId xmlns:a16="http://schemas.microsoft.com/office/drawing/2014/main" id="{4F413E20-9F39-D448-E8BC-134F3E0272CA}"/>
                </a:ext>
              </a:extLst>
            </p:cNvPr>
            <p:cNvSpPr/>
            <p:nvPr/>
          </p:nvSpPr>
          <p:spPr>
            <a:xfrm>
              <a:off x="3520440" y="1874520"/>
              <a:ext cx="2468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lvl="0"/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বেসরকারি</a:t>
              </a:r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ব্যাংক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7517FE5-1F4F-07BD-8F70-EE6B6C6E3EDB}"/>
              </a:ext>
            </a:extLst>
          </p:cNvPr>
          <p:cNvGrpSpPr/>
          <p:nvPr/>
        </p:nvGrpSpPr>
        <p:grpSpPr>
          <a:xfrm>
            <a:off x="2465755" y="3962650"/>
            <a:ext cx="2337467" cy="2103120"/>
            <a:chOff x="6309360" y="1280160"/>
            <a:chExt cx="2743200" cy="2103120"/>
          </a:xfrm>
        </p:grpSpPr>
        <p:sp>
          <p:nvSpPr>
            <p:cNvPr id="26" name="Shape 16">
              <a:extLst>
                <a:ext uri="{FF2B5EF4-FFF2-40B4-BE49-F238E27FC236}">
                  <a16:creationId xmlns:a16="http://schemas.microsoft.com/office/drawing/2014/main" id="{D2D4EB5F-B2A2-95A4-528C-6F65B0B3AE21}"/>
                </a:ext>
              </a:extLst>
            </p:cNvPr>
            <p:cNvSpPr/>
            <p:nvPr/>
          </p:nvSpPr>
          <p:spPr>
            <a:xfrm>
              <a:off x="6309360" y="1280160"/>
              <a:ext cx="2743200" cy="2103120"/>
            </a:xfrm>
            <a:prstGeom prst="roundRect">
              <a:avLst>
                <a:gd name="adj" fmla="val 4348"/>
              </a:avLst>
            </a:prstGeom>
            <a:solidFill>
              <a:srgbClr val="FFFFFF"/>
            </a:solidFill>
            <a:ln/>
            <a:effectLst>
              <a:outerShdw blurRad="63500" dist="25400" dir="162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27" name="Shape 17">
              <a:extLst>
                <a:ext uri="{FF2B5EF4-FFF2-40B4-BE49-F238E27FC236}">
                  <a16:creationId xmlns:a16="http://schemas.microsoft.com/office/drawing/2014/main" id="{4F0F3C08-F481-1931-BF3B-C0D3FBB3E926}"/>
                </a:ext>
              </a:extLst>
            </p:cNvPr>
            <p:cNvSpPr/>
            <p:nvPr/>
          </p:nvSpPr>
          <p:spPr>
            <a:xfrm>
              <a:off x="6309360" y="1280160"/>
              <a:ext cx="2743200" cy="457200"/>
            </a:xfrm>
            <a:prstGeom prst="roundRect">
              <a:avLst>
                <a:gd name="adj" fmla="val 20000"/>
              </a:avLst>
            </a:prstGeom>
            <a:ln/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</p:sp>
        <p:sp>
          <p:nvSpPr>
            <p:cNvPr id="28" name="Text 18">
              <a:extLst>
                <a:ext uri="{FF2B5EF4-FFF2-40B4-BE49-F238E27FC236}">
                  <a16:creationId xmlns:a16="http://schemas.microsoft.com/office/drawing/2014/main" id="{96FF57CC-F673-A68D-B5D2-B5D53128DD0B}"/>
                </a:ext>
              </a:extLst>
            </p:cNvPr>
            <p:cNvSpPr/>
            <p:nvPr/>
          </p:nvSpPr>
          <p:spPr>
            <a:xfrm>
              <a:off x="6309360" y="1325880"/>
              <a:ext cx="2743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১৯৮৩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9" name="Text 19">
              <a:extLst>
                <a:ext uri="{FF2B5EF4-FFF2-40B4-BE49-F238E27FC236}">
                  <a16:creationId xmlns:a16="http://schemas.microsoft.com/office/drawing/2014/main" id="{0916AEC9-43AC-E22E-D587-3F6A4D9C5B1E}"/>
                </a:ext>
              </a:extLst>
            </p:cNvPr>
            <p:cNvSpPr/>
            <p:nvPr/>
          </p:nvSpPr>
          <p:spPr>
            <a:xfrm>
              <a:off x="6539553" y="2317853"/>
              <a:ext cx="2468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lvl="0" algn="ctr"/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গ্রামীণ</a:t>
              </a:r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ব্যাংক</a:t>
              </a:r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  <a:p>
              <a:pPr lvl="0" algn="ctr"/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ও</a:t>
              </a:r>
            </a:p>
            <a:p>
              <a:pPr lvl="0" algn="ctr"/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মাইক্রোক্রেডিট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0806D63-BF6E-E205-AB04-E397DE10A7E7}"/>
              </a:ext>
            </a:extLst>
          </p:cNvPr>
          <p:cNvGrpSpPr/>
          <p:nvPr/>
        </p:nvGrpSpPr>
        <p:grpSpPr>
          <a:xfrm>
            <a:off x="7056181" y="3824350"/>
            <a:ext cx="2268262" cy="2103120"/>
            <a:chOff x="9235440" y="1280160"/>
            <a:chExt cx="2743200" cy="2103120"/>
          </a:xfrm>
        </p:grpSpPr>
        <p:sp>
          <p:nvSpPr>
            <p:cNvPr id="32" name="Shape 21">
              <a:extLst>
                <a:ext uri="{FF2B5EF4-FFF2-40B4-BE49-F238E27FC236}">
                  <a16:creationId xmlns:a16="http://schemas.microsoft.com/office/drawing/2014/main" id="{6A32C4E5-B23D-3D27-CA19-4123CE08D808}"/>
                </a:ext>
              </a:extLst>
            </p:cNvPr>
            <p:cNvSpPr/>
            <p:nvPr/>
          </p:nvSpPr>
          <p:spPr>
            <a:xfrm>
              <a:off x="9235440" y="1280160"/>
              <a:ext cx="2743200" cy="2103120"/>
            </a:xfrm>
            <a:prstGeom prst="roundRect">
              <a:avLst>
                <a:gd name="adj" fmla="val 4348"/>
              </a:avLst>
            </a:prstGeom>
            <a:solidFill>
              <a:srgbClr val="FFFFFF"/>
            </a:solidFill>
            <a:ln/>
            <a:effectLst>
              <a:outerShdw blurRad="63500" dist="25400" dir="16200000" algn="bl" rotWithShape="0">
                <a:srgbClr val="000000">
                  <a:alpha val="6000"/>
                </a:srgbClr>
              </a:outerShdw>
            </a:effec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Shape 22">
              <a:extLst>
                <a:ext uri="{FF2B5EF4-FFF2-40B4-BE49-F238E27FC236}">
                  <a16:creationId xmlns:a16="http://schemas.microsoft.com/office/drawing/2014/main" id="{DE33045B-9D1F-C2A5-28B1-A94A2A0C5ACA}"/>
                </a:ext>
              </a:extLst>
            </p:cNvPr>
            <p:cNvSpPr/>
            <p:nvPr/>
          </p:nvSpPr>
          <p:spPr>
            <a:xfrm>
              <a:off x="9235440" y="1280160"/>
              <a:ext cx="2743200" cy="457200"/>
            </a:xfrm>
            <a:prstGeom prst="roundRect">
              <a:avLst>
                <a:gd name="adj" fmla="val 20000"/>
              </a:avLst>
            </a:prstGeom>
            <a:ln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Text 23">
              <a:extLst>
                <a:ext uri="{FF2B5EF4-FFF2-40B4-BE49-F238E27FC236}">
                  <a16:creationId xmlns:a16="http://schemas.microsoft.com/office/drawing/2014/main" id="{B6C54F18-4E84-B42C-BFA0-5017AC064155}"/>
                </a:ext>
              </a:extLst>
            </p:cNvPr>
            <p:cNvSpPr/>
            <p:nvPr/>
          </p:nvSpPr>
          <p:spPr>
            <a:xfrm>
              <a:off x="9235440" y="1325880"/>
              <a:ext cx="274320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২০১১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5" name="Text 24">
              <a:extLst>
                <a:ext uri="{FF2B5EF4-FFF2-40B4-BE49-F238E27FC236}">
                  <a16:creationId xmlns:a16="http://schemas.microsoft.com/office/drawing/2014/main" id="{517B6BB6-CD77-16A1-325A-3627F27C3C00}"/>
                </a:ext>
              </a:extLst>
            </p:cNvPr>
            <p:cNvSpPr/>
            <p:nvPr/>
          </p:nvSpPr>
          <p:spPr>
            <a:xfrm>
              <a:off x="9372600" y="2326727"/>
              <a:ext cx="2468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800" b="1" dirty="0" err="1">
                  <a:solidFill>
                    <a:srgbClr val="2A6F7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মোবাইল</a:t>
              </a:r>
              <a:r>
                <a:rPr lang="en-US" sz="2800" b="1" dirty="0">
                  <a:solidFill>
                    <a:srgbClr val="2A6F7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b="1" dirty="0" err="1">
                  <a:solidFill>
                    <a:srgbClr val="2A6F7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ব্যাংকিং</a:t>
              </a:r>
              <a:endParaRPr lang="en-US" sz="2800" b="1" dirty="0">
                <a:solidFill>
                  <a:srgbClr val="2A6F7F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endParaRPr>
            </a:p>
            <a:p>
              <a:pPr algn="ctr"/>
              <a:r>
                <a:rPr lang="en-US" sz="2800" dirty="0">
                  <a:latin typeface="NikoshBAN" panose="02000000000000000000" pitchFamily="2" charset="0"/>
                  <a:cs typeface="NikoshBAN" panose="02000000000000000000" pitchFamily="2" charset="0"/>
                </a:rPr>
                <a:t>bKash, Nagad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2CE3DBEA-81E9-540B-E87A-264C8D777BE4}"/>
              </a:ext>
            </a:extLst>
          </p:cNvPr>
          <p:cNvSpPr txBox="1"/>
          <p:nvPr/>
        </p:nvSpPr>
        <p:spPr>
          <a:xfrm>
            <a:off x="4452079" y="467693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2376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5E9FA0-EDE1-1A80-780C-EF8992477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12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C2E0E-0E17-22EE-CE76-67167C607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ED21D45B-D9AC-D4E2-8341-0F23CFEE7EF9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2BF4185-AE0F-6E4F-106E-2CBD58EB67B7}"/>
                </a:ext>
              </a:extLst>
            </p:cNvPr>
            <p:cNvSpPr/>
            <p:nvPr/>
          </p:nvSpPr>
          <p:spPr>
            <a:xfrm>
              <a:off x="0" y="0"/>
              <a:ext cx="614597" cy="6858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D66ED46-6ED7-4784-B28F-CBD15F4612AA}"/>
                </a:ext>
              </a:extLst>
            </p:cNvPr>
            <p:cNvSpPr/>
            <p:nvPr/>
          </p:nvSpPr>
          <p:spPr>
            <a:xfrm>
              <a:off x="11577403" y="0"/>
              <a:ext cx="614597" cy="6858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299C113D-6B3D-8302-B04B-CCDFDD8E2925}"/>
                </a:ext>
              </a:extLst>
            </p:cNvPr>
            <p:cNvSpPr/>
            <p:nvPr/>
          </p:nvSpPr>
          <p:spPr>
            <a:xfrm rot="5400000">
              <a:off x="359764" y="254833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7141D1C3-EDDD-8EC8-79CC-A31795C0CC48}"/>
                </a:ext>
              </a:extLst>
            </p:cNvPr>
            <p:cNvSpPr/>
            <p:nvPr/>
          </p:nvSpPr>
          <p:spPr>
            <a:xfrm rot="10800000">
              <a:off x="10143345" y="14992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EBF606E5-79EF-D3F1-ABE4-CC71BEC9C7E6}"/>
                </a:ext>
              </a:extLst>
            </p:cNvPr>
            <p:cNvSpPr/>
            <p:nvPr/>
          </p:nvSpPr>
          <p:spPr>
            <a:xfrm>
              <a:off x="614596" y="5904984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C283AA05-BD2E-0079-DB7D-961D891634D7}"/>
                </a:ext>
              </a:extLst>
            </p:cNvPr>
            <p:cNvSpPr/>
            <p:nvPr/>
          </p:nvSpPr>
          <p:spPr>
            <a:xfrm rot="16200000">
              <a:off x="10383185" y="5650151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 3">
            <a:extLst>
              <a:ext uri="{FF2B5EF4-FFF2-40B4-BE49-F238E27FC236}">
                <a16:creationId xmlns:a16="http://schemas.microsoft.com/office/drawing/2014/main" id="{8DF0AA6D-D229-8416-0D34-B6D8BD7399F0}"/>
              </a:ext>
            </a:extLst>
          </p:cNvPr>
          <p:cNvSpPr/>
          <p:nvPr/>
        </p:nvSpPr>
        <p:spPr>
          <a:xfrm>
            <a:off x="2967303" y="6232519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dirty="0" err="1">
                <a:solidFill>
                  <a:srgbClr val="70757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2000" dirty="0">
                <a:solidFill>
                  <a:srgbClr val="70757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70757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6B89E9F3-DA55-017F-E707-01DA7230004E}"/>
              </a:ext>
            </a:extLst>
          </p:cNvPr>
          <p:cNvSpPr/>
          <p:nvPr/>
        </p:nvSpPr>
        <p:spPr>
          <a:xfrm>
            <a:off x="457200" y="8686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অর্থায়নের</a:t>
            </a:r>
            <a:r>
              <a:rPr lang="en-US" sz="40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প্রধান প্রকারভেদ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Shape 6">
            <a:extLst>
              <a:ext uri="{FF2B5EF4-FFF2-40B4-BE49-F238E27FC236}">
                <a16:creationId xmlns:a16="http://schemas.microsoft.com/office/drawing/2014/main" id="{B65EC14E-50F0-7BE3-02AA-154D025D3944}"/>
              </a:ext>
            </a:extLst>
          </p:cNvPr>
          <p:cNvSpPr/>
          <p:nvPr/>
        </p:nvSpPr>
        <p:spPr>
          <a:xfrm>
            <a:off x="695919" y="1508368"/>
            <a:ext cx="1488523" cy="38404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63500" dist="25400" dir="16200000" algn="bl" rotWithShape="0">
              <a:srgbClr val="000000">
                <a:alpha val="6000"/>
              </a:srgbClr>
            </a:outerShdw>
          </a:effectLst>
        </p:spPr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813032D-3FDB-3FF5-891D-8BC0D5A310A4}"/>
              </a:ext>
            </a:extLst>
          </p:cNvPr>
          <p:cNvGrpSpPr/>
          <p:nvPr/>
        </p:nvGrpSpPr>
        <p:grpSpPr>
          <a:xfrm>
            <a:off x="708660" y="1737360"/>
            <a:ext cx="2011680" cy="2887268"/>
            <a:chOff x="411480" y="1737360"/>
            <a:chExt cx="2011680" cy="2887268"/>
          </a:xfrm>
        </p:grpSpPr>
        <p:sp>
          <p:nvSpPr>
            <p:cNvPr id="16" name="Shape 7">
              <a:extLst>
                <a:ext uri="{FF2B5EF4-FFF2-40B4-BE49-F238E27FC236}">
                  <a16:creationId xmlns:a16="http://schemas.microsoft.com/office/drawing/2014/main" id="{EB4F4939-52F9-3DA6-A670-EEE810BFFC7D}"/>
                </a:ext>
              </a:extLst>
            </p:cNvPr>
            <p:cNvSpPr/>
            <p:nvPr/>
          </p:nvSpPr>
          <p:spPr>
            <a:xfrm>
              <a:off x="960120" y="1737360"/>
              <a:ext cx="914400" cy="914400"/>
            </a:xfrm>
            <a:prstGeom prst="ellipse">
              <a:avLst/>
            </a:prstGeom>
            <a:solidFill>
              <a:srgbClr val="2A6F7F"/>
            </a:solidFill>
            <a:ln/>
          </p:spPr>
        </p:sp>
        <p:sp>
          <p:nvSpPr>
            <p:cNvPr id="18" name="Text 8">
              <a:extLst>
                <a:ext uri="{FF2B5EF4-FFF2-40B4-BE49-F238E27FC236}">
                  <a16:creationId xmlns:a16="http://schemas.microsoft.com/office/drawing/2014/main" id="{29BB858C-87C0-22E6-6368-D7C309996C37}"/>
                </a:ext>
              </a:extLst>
            </p:cNvPr>
            <p:cNvSpPr/>
            <p:nvPr/>
          </p:nvSpPr>
          <p:spPr>
            <a:xfrm>
              <a:off x="960120" y="1874520"/>
              <a:ext cx="91440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Text 9">
              <a:extLst>
                <a:ext uri="{FF2B5EF4-FFF2-40B4-BE49-F238E27FC236}">
                  <a16:creationId xmlns:a16="http://schemas.microsoft.com/office/drawing/2014/main" id="{15630C2E-39DE-0335-E4B7-408A22DA5832}"/>
                </a:ext>
              </a:extLst>
            </p:cNvPr>
            <p:cNvSpPr/>
            <p:nvPr/>
          </p:nvSpPr>
          <p:spPr>
            <a:xfrm>
              <a:off x="411480" y="2880360"/>
              <a:ext cx="20116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পারিবারিক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2" name="Text 10">
              <a:extLst>
                <a:ext uri="{FF2B5EF4-FFF2-40B4-BE49-F238E27FC236}">
                  <a16:creationId xmlns:a16="http://schemas.microsoft.com/office/drawing/2014/main" id="{B7766C23-7869-B8A7-6901-11C71A6B66DD}"/>
                </a:ext>
              </a:extLst>
            </p:cNvPr>
            <p:cNvSpPr/>
            <p:nvPr/>
          </p:nvSpPr>
          <p:spPr>
            <a:xfrm>
              <a:off x="457200" y="3161588"/>
              <a:ext cx="1920240" cy="1463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dirty="0" err="1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পরিবারের</a:t>
              </a:r>
              <a:r>
                <a:rPr lang="en-US" sz="24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আয়-ব্যয়</a:t>
              </a:r>
              <a:r>
                <a:rPr lang="en-US" sz="24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,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400" dirty="0" err="1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সঞ্চয়</a:t>
              </a:r>
              <a:r>
                <a:rPr lang="en-US" sz="24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ঋণ ব্যবস্থাপনা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4" name="Shape 11">
            <a:extLst>
              <a:ext uri="{FF2B5EF4-FFF2-40B4-BE49-F238E27FC236}">
                <a16:creationId xmlns:a16="http://schemas.microsoft.com/office/drawing/2014/main" id="{73582125-3B64-403C-D874-EC5C7F74FEBB}"/>
              </a:ext>
            </a:extLst>
          </p:cNvPr>
          <p:cNvSpPr/>
          <p:nvPr/>
        </p:nvSpPr>
        <p:spPr>
          <a:xfrm>
            <a:off x="2651760" y="1463040"/>
            <a:ext cx="2194560" cy="384048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63500" dist="25400" dir="16200000" algn="bl" rotWithShape="0">
              <a:srgbClr val="000000">
                <a:alpha val="6000"/>
              </a:srgbClr>
            </a:outerShdw>
          </a:effectLst>
        </p:spPr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B9A6BF0-A502-4F43-F4BE-DE2972C8EB65}"/>
              </a:ext>
            </a:extLst>
          </p:cNvPr>
          <p:cNvGrpSpPr/>
          <p:nvPr/>
        </p:nvGrpSpPr>
        <p:grpSpPr>
          <a:xfrm>
            <a:off x="2743200" y="1737360"/>
            <a:ext cx="2011680" cy="3200400"/>
            <a:chOff x="2743200" y="1737360"/>
            <a:chExt cx="2011680" cy="3200400"/>
          </a:xfrm>
        </p:grpSpPr>
        <p:sp>
          <p:nvSpPr>
            <p:cNvPr id="26" name="Shape 12">
              <a:extLst>
                <a:ext uri="{FF2B5EF4-FFF2-40B4-BE49-F238E27FC236}">
                  <a16:creationId xmlns:a16="http://schemas.microsoft.com/office/drawing/2014/main" id="{91E5B6C2-C84B-6CB3-23E4-7E37F908F745}"/>
                </a:ext>
              </a:extLst>
            </p:cNvPr>
            <p:cNvSpPr/>
            <p:nvPr/>
          </p:nvSpPr>
          <p:spPr>
            <a:xfrm>
              <a:off x="3291840" y="1737360"/>
              <a:ext cx="914400" cy="914400"/>
            </a:xfrm>
            <a:prstGeom prst="ellipse">
              <a:avLst/>
            </a:prstGeom>
            <a:solidFill>
              <a:srgbClr val="E5A23B"/>
            </a:solidFill>
            <a:ln/>
          </p:spPr>
        </p:sp>
        <p:sp>
          <p:nvSpPr>
            <p:cNvPr id="28" name="Text 13">
              <a:extLst>
                <a:ext uri="{FF2B5EF4-FFF2-40B4-BE49-F238E27FC236}">
                  <a16:creationId xmlns:a16="http://schemas.microsoft.com/office/drawing/2014/main" id="{3F849A9C-6BFC-861F-7D34-65A82F30602B}"/>
                </a:ext>
              </a:extLst>
            </p:cNvPr>
            <p:cNvSpPr/>
            <p:nvPr/>
          </p:nvSpPr>
          <p:spPr>
            <a:xfrm>
              <a:off x="3291840" y="1874520"/>
              <a:ext cx="91440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খ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0" name="Text 14">
              <a:extLst>
                <a:ext uri="{FF2B5EF4-FFF2-40B4-BE49-F238E27FC236}">
                  <a16:creationId xmlns:a16="http://schemas.microsoft.com/office/drawing/2014/main" id="{31706F8D-03FE-EB5B-E9A2-37AAFCA08F9E}"/>
                </a:ext>
              </a:extLst>
            </p:cNvPr>
            <p:cNvSpPr/>
            <p:nvPr/>
          </p:nvSpPr>
          <p:spPr>
            <a:xfrm>
              <a:off x="2743200" y="2880360"/>
              <a:ext cx="20116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সরকারি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2" name="Text 15">
              <a:extLst>
                <a:ext uri="{FF2B5EF4-FFF2-40B4-BE49-F238E27FC236}">
                  <a16:creationId xmlns:a16="http://schemas.microsoft.com/office/drawing/2014/main" id="{71F1B222-E683-786C-9038-5B637224D865}"/>
                </a:ext>
              </a:extLst>
            </p:cNvPr>
            <p:cNvSpPr/>
            <p:nvPr/>
          </p:nvSpPr>
          <p:spPr>
            <a:xfrm>
              <a:off x="2788920" y="3474720"/>
              <a:ext cx="1920240" cy="1463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বাজেট, কর, জনকল্যাণমূলক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400" dirty="0" err="1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ব্যয়</a:t>
              </a:r>
              <a:r>
                <a:rPr lang="en-US" sz="24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ও ঋণ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D689CAE-C1D9-1AAB-B526-C667B97F66B2}"/>
              </a:ext>
            </a:extLst>
          </p:cNvPr>
          <p:cNvGrpSpPr/>
          <p:nvPr/>
        </p:nvGrpSpPr>
        <p:grpSpPr>
          <a:xfrm>
            <a:off x="4762500" y="1782688"/>
            <a:ext cx="2011680" cy="3200400"/>
            <a:chOff x="5074920" y="1737360"/>
            <a:chExt cx="2011680" cy="3200400"/>
          </a:xfrm>
        </p:grpSpPr>
        <p:sp>
          <p:nvSpPr>
            <p:cNvPr id="34" name="Shape 17">
              <a:extLst>
                <a:ext uri="{FF2B5EF4-FFF2-40B4-BE49-F238E27FC236}">
                  <a16:creationId xmlns:a16="http://schemas.microsoft.com/office/drawing/2014/main" id="{16C088EC-01C7-7187-F153-FB29F748BA34}"/>
                </a:ext>
              </a:extLst>
            </p:cNvPr>
            <p:cNvSpPr/>
            <p:nvPr/>
          </p:nvSpPr>
          <p:spPr>
            <a:xfrm>
              <a:off x="5623560" y="1737360"/>
              <a:ext cx="914400" cy="914400"/>
            </a:xfrm>
            <a:prstGeom prst="ellipse">
              <a:avLst/>
            </a:prstGeom>
            <a:solidFill>
              <a:srgbClr val="3D7EA6"/>
            </a:solidFill>
            <a:ln/>
          </p:spPr>
        </p:sp>
        <p:sp>
          <p:nvSpPr>
            <p:cNvPr id="36" name="Text 18">
              <a:extLst>
                <a:ext uri="{FF2B5EF4-FFF2-40B4-BE49-F238E27FC236}">
                  <a16:creationId xmlns:a16="http://schemas.microsoft.com/office/drawing/2014/main" id="{D1A9253A-5C62-E685-4C85-E452E72720FC}"/>
                </a:ext>
              </a:extLst>
            </p:cNvPr>
            <p:cNvSpPr/>
            <p:nvPr/>
          </p:nvSpPr>
          <p:spPr>
            <a:xfrm>
              <a:off x="5623560" y="1874520"/>
              <a:ext cx="91440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গ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8" name="Text 19">
              <a:extLst>
                <a:ext uri="{FF2B5EF4-FFF2-40B4-BE49-F238E27FC236}">
                  <a16:creationId xmlns:a16="http://schemas.microsoft.com/office/drawing/2014/main" id="{B3C8E0BC-B57E-C349-AE53-301BAD73C534}"/>
                </a:ext>
              </a:extLst>
            </p:cNvPr>
            <p:cNvSpPr/>
            <p:nvPr/>
          </p:nvSpPr>
          <p:spPr>
            <a:xfrm>
              <a:off x="5074920" y="2880360"/>
              <a:ext cx="20116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আন্তর্জাতিক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0" name="Text 20">
              <a:extLst>
                <a:ext uri="{FF2B5EF4-FFF2-40B4-BE49-F238E27FC236}">
                  <a16:creationId xmlns:a16="http://schemas.microsoft.com/office/drawing/2014/main" id="{A5621C60-EA9D-39FF-ED9E-DAB594167DE7}"/>
                </a:ext>
              </a:extLst>
            </p:cNvPr>
            <p:cNvSpPr/>
            <p:nvPr/>
          </p:nvSpPr>
          <p:spPr>
            <a:xfrm>
              <a:off x="5120640" y="3474720"/>
              <a:ext cx="1920240" cy="1463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আমদানি-রপ্তানি,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4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রেমিটেন্স, বাণিজ্য ঘাটতি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9458FDB5-A9DE-C368-5B9F-8B1C6281F5EB}"/>
              </a:ext>
            </a:extLst>
          </p:cNvPr>
          <p:cNvGrpSpPr/>
          <p:nvPr/>
        </p:nvGrpSpPr>
        <p:grpSpPr>
          <a:xfrm>
            <a:off x="6954437" y="1840792"/>
            <a:ext cx="2057400" cy="3200400"/>
            <a:chOff x="7406640" y="1737360"/>
            <a:chExt cx="2057400" cy="3200400"/>
          </a:xfrm>
        </p:grpSpPr>
        <p:sp>
          <p:nvSpPr>
            <p:cNvPr id="42" name="Shape 22">
              <a:extLst>
                <a:ext uri="{FF2B5EF4-FFF2-40B4-BE49-F238E27FC236}">
                  <a16:creationId xmlns:a16="http://schemas.microsoft.com/office/drawing/2014/main" id="{2473252C-F1D1-C278-5FFC-DABBD699DD03}"/>
                </a:ext>
              </a:extLst>
            </p:cNvPr>
            <p:cNvSpPr/>
            <p:nvPr/>
          </p:nvSpPr>
          <p:spPr>
            <a:xfrm>
              <a:off x="7955280" y="1737360"/>
              <a:ext cx="914400" cy="914400"/>
            </a:xfrm>
            <a:prstGeom prst="ellipse">
              <a:avLst/>
            </a:prstGeom>
            <a:solidFill>
              <a:srgbClr val="B6446B"/>
            </a:solidFill>
            <a:ln/>
          </p:spPr>
        </p:sp>
        <p:sp>
          <p:nvSpPr>
            <p:cNvPr id="44" name="Text 23">
              <a:extLst>
                <a:ext uri="{FF2B5EF4-FFF2-40B4-BE49-F238E27FC236}">
                  <a16:creationId xmlns:a16="http://schemas.microsoft.com/office/drawing/2014/main" id="{2BFB9A57-BB14-BFAB-10D6-479A5FCE5884}"/>
                </a:ext>
              </a:extLst>
            </p:cNvPr>
            <p:cNvSpPr/>
            <p:nvPr/>
          </p:nvSpPr>
          <p:spPr>
            <a:xfrm>
              <a:off x="7955280" y="1874520"/>
              <a:ext cx="91440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ঘ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6" name="Text 24">
              <a:extLst>
                <a:ext uri="{FF2B5EF4-FFF2-40B4-BE49-F238E27FC236}">
                  <a16:creationId xmlns:a16="http://schemas.microsoft.com/office/drawing/2014/main" id="{3450E45E-8434-4977-D766-5F65983D4D43}"/>
                </a:ext>
              </a:extLst>
            </p:cNvPr>
            <p:cNvSpPr/>
            <p:nvPr/>
          </p:nvSpPr>
          <p:spPr>
            <a:xfrm>
              <a:off x="7406640" y="2880360"/>
              <a:ext cx="20116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অব্যবসায়ী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8" name="Text 25">
              <a:extLst>
                <a:ext uri="{FF2B5EF4-FFF2-40B4-BE49-F238E27FC236}">
                  <a16:creationId xmlns:a16="http://schemas.microsoft.com/office/drawing/2014/main" id="{03654409-727A-E209-E5A8-A905E227812C}"/>
                </a:ext>
              </a:extLst>
            </p:cNvPr>
            <p:cNvSpPr/>
            <p:nvPr/>
          </p:nvSpPr>
          <p:spPr>
            <a:xfrm>
              <a:off x="7543800" y="3474720"/>
              <a:ext cx="1920240" cy="1463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এতিমখানা, এনজিও—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4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সেবামূলক তহবিল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B205805-06D7-C784-5510-7ADE4069AA38}"/>
              </a:ext>
            </a:extLst>
          </p:cNvPr>
          <p:cNvGrpSpPr/>
          <p:nvPr/>
        </p:nvGrpSpPr>
        <p:grpSpPr>
          <a:xfrm>
            <a:off x="9207331" y="1523181"/>
            <a:ext cx="2194560" cy="3840480"/>
            <a:chOff x="9738360" y="1463040"/>
            <a:chExt cx="2194560" cy="3840480"/>
          </a:xfrm>
        </p:grpSpPr>
        <p:sp>
          <p:nvSpPr>
            <p:cNvPr id="50" name="Shape 26">
              <a:extLst>
                <a:ext uri="{FF2B5EF4-FFF2-40B4-BE49-F238E27FC236}">
                  <a16:creationId xmlns:a16="http://schemas.microsoft.com/office/drawing/2014/main" id="{9CB6F962-3D3F-48FD-288F-B4F1BAF2B9B3}"/>
                </a:ext>
              </a:extLst>
            </p:cNvPr>
            <p:cNvSpPr/>
            <p:nvPr/>
          </p:nvSpPr>
          <p:spPr>
            <a:xfrm>
              <a:off x="9738360" y="1463040"/>
              <a:ext cx="2194560" cy="3840480"/>
            </a:xfrm>
            <a:prstGeom prst="roundRect">
              <a:avLst>
                <a:gd name="adj" fmla="val 5000"/>
              </a:avLst>
            </a:prstGeom>
            <a:solidFill>
              <a:srgbClr val="FFFFFF"/>
            </a:solidFill>
            <a:ln/>
            <a:effectLst>
              <a:outerShdw blurRad="63500" dist="25400" dir="16200000" algn="bl" rotWithShape="0">
                <a:srgbClr val="000000">
                  <a:alpha val="6000"/>
                </a:srgbClr>
              </a:outerShdw>
            </a:effectLst>
          </p:spPr>
        </p:sp>
        <p:sp>
          <p:nvSpPr>
            <p:cNvPr id="52" name="Shape 27">
              <a:extLst>
                <a:ext uri="{FF2B5EF4-FFF2-40B4-BE49-F238E27FC236}">
                  <a16:creationId xmlns:a16="http://schemas.microsoft.com/office/drawing/2014/main" id="{F9220D68-457F-0913-8EF2-559575AD9D27}"/>
                </a:ext>
              </a:extLst>
            </p:cNvPr>
            <p:cNvSpPr/>
            <p:nvPr/>
          </p:nvSpPr>
          <p:spPr>
            <a:xfrm>
              <a:off x="10378440" y="1737360"/>
              <a:ext cx="914400" cy="914400"/>
            </a:xfrm>
            <a:prstGeom prst="ellipse">
              <a:avLst/>
            </a:prstGeom>
            <a:solidFill>
              <a:srgbClr val="2F5D3F"/>
            </a:solidFill>
            <a:ln/>
          </p:spPr>
        </p:sp>
        <p:sp>
          <p:nvSpPr>
            <p:cNvPr id="54" name="Text 28">
              <a:extLst>
                <a:ext uri="{FF2B5EF4-FFF2-40B4-BE49-F238E27FC236}">
                  <a16:creationId xmlns:a16="http://schemas.microsoft.com/office/drawing/2014/main" id="{52D1B864-C651-5BD8-8FE3-C1EFDDF0ACAF}"/>
                </a:ext>
              </a:extLst>
            </p:cNvPr>
            <p:cNvSpPr/>
            <p:nvPr/>
          </p:nvSpPr>
          <p:spPr>
            <a:xfrm>
              <a:off x="10378440" y="1874520"/>
              <a:ext cx="914400" cy="6400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44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ঙ</a:t>
              </a:r>
              <a:endParaRPr lang="en-US" sz="4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6" name="Text 29">
              <a:extLst>
                <a:ext uri="{FF2B5EF4-FFF2-40B4-BE49-F238E27FC236}">
                  <a16:creationId xmlns:a16="http://schemas.microsoft.com/office/drawing/2014/main" id="{3012607C-E0D5-33DA-4A4A-3C1FC9838C4B}"/>
                </a:ext>
              </a:extLst>
            </p:cNvPr>
            <p:cNvSpPr/>
            <p:nvPr/>
          </p:nvSpPr>
          <p:spPr>
            <a:xfrm>
              <a:off x="9829800" y="2880360"/>
              <a:ext cx="2011680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ব্যবসায়</a:t>
              </a:r>
              <a:endParaRPr lang="en-US" sz="32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8" name="Text 30">
              <a:extLst>
                <a:ext uri="{FF2B5EF4-FFF2-40B4-BE49-F238E27FC236}">
                  <a16:creationId xmlns:a16="http://schemas.microsoft.com/office/drawing/2014/main" id="{75C243EE-AC9C-94A3-6FAF-C52DD682FF62}"/>
                </a:ext>
              </a:extLst>
            </p:cNvPr>
            <p:cNvSpPr/>
            <p:nvPr/>
          </p:nvSpPr>
          <p:spPr>
            <a:xfrm>
              <a:off x="9875520" y="3474720"/>
              <a:ext cx="1920240" cy="14630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মুনাফাভিত্তিক তহবিল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 algn="ctr">
                <a:buNone/>
              </a:pPr>
              <a:r>
                <a:rPr lang="en-US" sz="2400" dirty="0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সংগ্রহ ও </a:t>
              </a:r>
              <a:r>
                <a:rPr lang="en-US" sz="2400" dirty="0" err="1">
                  <a:solidFill>
                    <a:srgbClr val="3A4140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বিনিয়োগ</a:t>
              </a:r>
              <a:endParaRPr lang="en-US" sz="24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6352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84F8F0-B160-E588-98E3-01245BADDF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668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39C879-6556-0FE4-81DC-21F279934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7C7C088-A85D-1695-60AC-21CDBD303297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53A291A2-477E-A892-F52D-44C00230CF5B}"/>
                </a:ext>
              </a:extLst>
            </p:cNvPr>
            <p:cNvSpPr/>
            <p:nvPr/>
          </p:nvSpPr>
          <p:spPr>
            <a:xfrm>
              <a:off x="0" y="0"/>
              <a:ext cx="614597" cy="6858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E1F12F5-6032-2554-E81C-1E5FBAA380A8}"/>
                </a:ext>
              </a:extLst>
            </p:cNvPr>
            <p:cNvSpPr/>
            <p:nvPr/>
          </p:nvSpPr>
          <p:spPr>
            <a:xfrm>
              <a:off x="11577403" y="0"/>
              <a:ext cx="614597" cy="6858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A9BD898D-419C-B31F-12B9-CC4B4DB966D2}"/>
                </a:ext>
              </a:extLst>
            </p:cNvPr>
            <p:cNvSpPr/>
            <p:nvPr/>
          </p:nvSpPr>
          <p:spPr>
            <a:xfrm rot="5400000">
              <a:off x="359764" y="254833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51BF7A55-82D6-5FBB-9A1A-94BC8BC0FEFB}"/>
                </a:ext>
              </a:extLst>
            </p:cNvPr>
            <p:cNvSpPr/>
            <p:nvPr/>
          </p:nvSpPr>
          <p:spPr>
            <a:xfrm rot="10800000">
              <a:off x="10143345" y="14992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CE70B6E9-4A17-C6AA-8BB7-74A2A91CAB37}"/>
                </a:ext>
              </a:extLst>
            </p:cNvPr>
            <p:cNvSpPr/>
            <p:nvPr/>
          </p:nvSpPr>
          <p:spPr>
            <a:xfrm>
              <a:off x="614596" y="5904984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CC8EF223-218C-A605-7DD6-B498CFBFF6AA}"/>
                </a:ext>
              </a:extLst>
            </p:cNvPr>
            <p:cNvSpPr/>
            <p:nvPr/>
          </p:nvSpPr>
          <p:spPr>
            <a:xfrm rot="16200000">
              <a:off x="10383185" y="5650151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Text 3">
            <a:extLst>
              <a:ext uri="{FF2B5EF4-FFF2-40B4-BE49-F238E27FC236}">
                <a16:creationId xmlns:a16="http://schemas.microsoft.com/office/drawing/2014/main" id="{14C15768-1661-093D-539F-9CB16A7C3530}"/>
              </a:ext>
            </a:extLst>
          </p:cNvPr>
          <p:cNvSpPr/>
          <p:nvPr/>
        </p:nvSpPr>
        <p:spPr>
          <a:xfrm>
            <a:off x="4771867" y="5629949"/>
            <a:ext cx="309796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100" dirty="0" err="1">
                <a:solidFill>
                  <a:srgbClr val="70757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মোহাম্মদ</a:t>
            </a:r>
            <a:r>
              <a:rPr lang="en-US" sz="1100" dirty="0">
                <a:solidFill>
                  <a:srgbClr val="70757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1100" dirty="0" err="1">
                <a:solidFill>
                  <a:srgbClr val="70757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ইব্রাহিম</a:t>
            </a:r>
            <a:endParaRPr lang="en-US" sz="11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 5">
            <a:extLst>
              <a:ext uri="{FF2B5EF4-FFF2-40B4-BE49-F238E27FC236}">
                <a16:creationId xmlns:a16="http://schemas.microsoft.com/office/drawing/2014/main" id="{3B38AE0E-E35C-F85A-670D-D8833067CC7F}"/>
              </a:ext>
            </a:extLst>
          </p:cNvPr>
          <p:cNvSpPr/>
          <p:nvPr/>
        </p:nvSpPr>
        <p:spPr>
          <a:xfrm>
            <a:off x="548640" y="8686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ব্যবসায়</a:t>
            </a:r>
            <a:r>
              <a:rPr lang="en-US" sz="2800" b="1" dirty="0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প্রতিষ্ঠানের তিন প্রকার ও </a:t>
            </a:r>
            <a:r>
              <a:rPr lang="en-US" sz="2800" b="1" dirty="0" err="1">
                <a:solidFill>
                  <a:srgbClr val="1B3A4B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অর্থায়ন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68DD7BE-B045-9259-10E2-00F8A9248C13}"/>
              </a:ext>
            </a:extLst>
          </p:cNvPr>
          <p:cNvGrpSpPr/>
          <p:nvPr/>
        </p:nvGrpSpPr>
        <p:grpSpPr>
          <a:xfrm>
            <a:off x="843197" y="1412431"/>
            <a:ext cx="3012524" cy="3369431"/>
            <a:chOff x="843197" y="1412431"/>
            <a:chExt cx="3012524" cy="3931920"/>
          </a:xfrm>
        </p:grpSpPr>
        <p:sp>
          <p:nvSpPr>
            <p:cNvPr id="14" name="Shape 6">
              <a:extLst>
                <a:ext uri="{FF2B5EF4-FFF2-40B4-BE49-F238E27FC236}">
                  <a16:creationId xmlns:a16="http://schemas.microsoft.com/office/drawing/2014/main" id="{69ACFB12-2DE3-5FC1-E412-965EA891C231}"/>
                </a:ext>
              </a:extLst>
            </p:cNvPr>
            <p:cNvSpPr/>
            <p:nvPr/>
          </p:nvSpPr>
          <p:spPr>
            <a:xfrm>
              <a:off x="843197" y="1412431"/>
              <a:ext cx="3012524" cy="3931920"/>
            </a:xfrm>
            <a:prstGeom prst="roundRect">
              <a:avLst>
                <a:gd name="adj" fmla="val 3077"/>
              </a:avLst>
            </a:prstGeom>
            <a:ln/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16" name="Shape 7">
              <a:extLst>
                <a:ext uri="{FF2B5EF4-FFF2-40B4-BE49-F238E27FC236}">
                  <a16:creationId xmlns:a16="http://schemas.microsoft.com/office/drawing/2014/main" id="{0B4FE085-F132-6BA1-48AF-362D8F891D35}"/>
                </a:ext>
              </a:extLst>
            </p:cNvPr>
            <p:cNvSpPr/>
            <p:nvPr/>
          </p:nvSpPr>
          <p:spPr>
            <a:xfrm>
              <a:off x="843197" y="1417320"/>
              <a:ext cx="3012524" cy="685800"/>
            </a:xfrm>
            <a:prstGeom prst="roundRect">
              <a:avLst>
                <a:gd name="adj" fmla="val 16000"/>
              </a:avLst>
            </a:prstGeom>
            <a:solidFill>
              <a:srgbClr val="2A6F7F"/>
            </a:solidFill>
            <a:ln/>
          </p:spPr>
        </p:sp>
        <p:sp>
          <p:nvSpPr>
            <p:cNvPr id="18" name="Text 8">
              <a:extLst>
                <a:ext uri="{FF2B5EF4-FFF2-40B4-BE49-F238E27FC236}">
                  <a16:creationId xmlns:a16="http://schemas.microsoft.com/office/drawing/2014/main" id="{DD34B636-AF32-1020-F47A-EB629A47880C}"/>
                </a:ext>
              </a:extLst>
            </p:cNvPr>
            <p:cNvSpPr/>
            <p:nvPr/>
          </p:nvSpPr>
          <p:spPr>
            <a:xfrm>
              <a:off x="843197" y="1508760"/>
              <a:ext cx="3012524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একমালিকানা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0" name="Text 9">
              <a:extLst>
                <a:ext uri="{FF2B5EF4-FFF2-40B4-BE49-F238E27FC236}">
                  <a16:creationId xmlns:a16="http://schemas.microsoft.com/office/drawing/2014/main" id="{74FF3657-EC83-B8E4-19D2-8DA42628B058}"/>
                </a:ext>
              </a:extLst>
            </p:cNvPr>
            <p:cNvSpPr/>
            <p:nvPr/>
          </p:nvSpPr>
          <p:spPr>
            <a:xfrm>
              <a:off x="1016370" y="2377440"/>
              <a:ext cx="2716181" cy="2560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মালিক একা লাভ-ক্ষতি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>
                <a:buNone/>
              </a:pP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নিজস্ব তহবিল প্রধান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>
                <a:buNone/>
              </a:pP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</a:t>
              </a:r>
              <a:r>
                <a:rPr lang="en-US" sz="28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আত্মীয়</a:t>
              </a: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/ব্যাংক ঋণ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>
                <a:buNone/>
              </a:pP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ব্যক্তিগত সম্পত্তি ঝুঁকি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033AA24-00EA-0D51-523F-0CFC4E292E46}"/>
              </a:ext>
            </a:extLst>
          </p:cNvPr>
          <p:cNvGrpSpPr/>
          <p:nvPr/>
        </p:nvGrpSpPr>
        <p:grpSpPr>
          <a:xfrm>
            <a:off x="4377128" y="1417320"/>
            <a:ext cx="3273352" cy="3364542"/>
            <a:chOff x="4377128" y="1417320"/>
            <a:chExt cx="3273352" cy="3931920"/>
          </a:xfrm>
        </p:grpSpPr>
        <p:sp>
          <p:nvSpPr>
            <p:cNvPr id="22" name="Shape 10">
              <a:extLst>
                <a:ext uri="{FF2B5EF4-FFF2-40B4-BE49-F238E27FC236}">
                  <a16:creationId xmlns:a16="http://schemas.microsoft.com/office/drawing/2014/main" id="{44DE25B1-B967-57EB-E71A-F8ABAED3A9B6}"/>
                </a:ext>
              </a:extLst>
            </p:cNvPr>
            <p:cNvSpPr/>
            <p:nvPr/>
          </p:nvSpPr>
          <p:spPr>
            <a:xfrm>
              <a:off x="4377128" y="1417320"/>
              <a:ext cx="3273352" cy="3931920"/>
            </a:xfrm>
            <a:prstGeom prst="roundRect">
              <a:avLst>
                <a:gd name="adj" fmla="val 3077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24" name="Shape 11">
              <a:extLst>
                <a:ext uri="{FF2B5EF4-FFF2-40B4-BE49-F238E27FC236}">
                  <a16:creationId xmlns:a16="http://schemas.microsoft.com/office/drawing/2014/main" id="{7EF4E799-DF45-54D3-6EBF-687B6F8E9493}"/>
                </a:ext>
              </a:extLst>
            </p:cNvPr>
            <p:cNvSpPr/>
            <p:nvPr/>
          </p:nvSpPr>
          <p:spPr>
            <a:xfrm>
              <a:off x="4377128" y="1417320"/>
              <a:ext cx="3273352" cy="685800"/>
            </a:xfrm>
            <a:prstGeom prst="roundRect">
              <a:avLst>
                <a:gd name="adj" fmla="val 16000"/>
              </a:avLst>
            </a:prstGeom>
            <a:solidFill>
              <a:srgbClr val="E5A23B"/>
            </a:solidFill>
            <a:ln/>
          </p:spPr>
        </p:sp>
        <p:sp>
          <p:nvSpPr>
            <p:cNvPr id="26" name="Text 12">
              <a:extLst>
                <a:ext uri="{FF2B5EF4-FFF2-40B4-BE49-F238E27FC236}">
                  <a16:creationId xmlns:a16="http://schemas.microsoft.com/office/drawing/2014/main" id="{8670D995-CFFE-BEA6-FFDE-7DC1E265F123}"/>
                </a:ext>
              </a:extLst>
            </p:cNvPr>
            <p:cNvSpPr/>
            <p:nvPr/>
          </p:nvSpPr>
          <p:spPr>
            <a:xfrm>
              <a:off x="4377128" y="1508760"/>
              <a:ext cx="3273352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অংশীদারি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8" name="Text 13">
              <a:extLst>
                <a:ext uri="{FF2B5EF4-FFF2-40B4-BE49-F238E27FC236}">
                  <a16:creationId xmlns:a16="http://schemas.microsoft.com/office/drawing/2014/main" id="{414C5108-9827-4B15-936B-F691F34A793F}"/>
                </a:ext>
              </a:extLst>
            </p:cNvPr>
            <p:cNvSpPr/>
            <p:nvPr/>
          </p:nvSpPr>
          <p:spPr>
            <a:xfrm>
              <a:off x="4628924" y="2377440"/>
              <a:ext cx="2769759" cy="2560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ঝুঁকি </a:t>
              </a:r>
              <a:r>
                <a:rPr lang="en-US" sz="28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ভাগ</a:t>
              </a: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হয়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>
                <a:buNone/>
              </a:pP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অংশীদারদের মূলধন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>
                <a:buNone/>
              </a:pP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ব্যক্তিগত সম্পত্তি ঝুঁকি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>
                <a:buNone/>
              </a:pP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সীমিত তহবিল উৎস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4D0B6B9-9D34-3BAA-4E3F-4B5CBFEA60DA}"/>
              </a:ext>
            </a:extLst>
          </p:cNvPr>
          <p:cNvGrpSpPr/>
          <p:nvPr/>
        </p:nvGrpSpPr>
        <p:grpSpPr>
          <a:xfrm>
            <a:off x="8052254" y="1439056"/>
            <a:ext cx="3273352" cy="3364542"/>
            <a:chOff x="8138160" y="1417320"/>
            <a:chExt cx="3566160" cy="3931920"/>
          </a:xfrm>
        </p:grpSpPr>
        <p:sp>
          <p:nvSpPr>
            <p:cNvPr id="30" name="Shape 14">
              <a:extLst>
                <a:ext uri="{FF2B5EF4-FFF2-40B4-BE49-F238E27FC236}">
                  <a16:creationId xmlns:a16="http://schemas.microsoft.com/office/drawing/2014/main" id="{8F5F4F8F-19CD-EFA8-449D-9DD7A08C482C}"/>
                </a:ext>
              </a:extLst>
            </p:cNvPr>
            <p:cNvSpPr/>
            <p:nvPr/>
          </p:nvSpPr>
          <p:spPr>
            <a:xfrm>
              <a:off x="8138160" y="1417320"/>
              <a:ext cx="3566160" cy="3931920"/>
            </a:xfrm>
            <a:prstGeom prst="roundRect">
              <a:avLst>
                <a:gd name="adj" fmla="val 3077"/>
              </a:avLst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32" name="Shape 15">
              <a:extLst>
                <a:ext uri="{FF2B5EF4-FFF2-40B4-BE49-F238E27FC236}">
                  <a16:creationId xmlns:a16="http://schemas.microsoft.com/office/drawing/2014/main" id="{B4D69037-B82A-6208-5B0E-102D8B1DAB73}"/>
                </a:ext>
              </a:extLst>
            </p:cNvPr>
            <p:cNvSpPr/>
            <p:nvPr/>
          </p:nvSpPr>
          <p:spPr>
            <a:xfrm>
              <a:off x="8138160" y="1417320"/>
              <a:ext cx="3566160" cy="685800"/>
            </a:xfrm>
            <a:prstGeom prst="roundRect">
              <a:avLst>
                <a:gd name="adj" fmla="val 16000"/>
              </a:avLst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</p:sp>
        <p:sp>
          <p:nvSpPr>
            <p:cNvPr id="34" name="Text 16">
              <a:extLst>
                <a:ext uri="{FF2B5EF4-FFF2-40B4-BE49-F238E27FC236}">
                  <a16:creationId xmlns:a16="http://schemas.microsoft.com/office/drawing/2014/main" id="{17BF0407-DCEB-7ECA-4E80-3EABC0AF0DCE}"/>
                </a:ext>
              </a:extLst>
            </p:cNvPr>
            <p:cNvSpPr/>
            <p:nvPr/>
          </p:nvSpPr>
          <p:spPr>
            <a:xfrm>
              <a:off x="8138160" y="1508760"/>
              <a:ext cx="3566160" cy="502920"/>
            </a:xfrm>
            <a:prstGeom prst="rect">
              <a:avLst/>
            </a:prstGeom>
            <a:ln/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600" b="1" dirty="0">
                  <a:solidFill>
                    <a:srgbClr val="FFFFFF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যৌথমূলধনি</a:t>
              </a:r>
              <a:endParaRPr lang="en-US" sz="36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6" name="Text 17">
              <a:extLst>
                <a:ext uri="{FF2B5EF4-FFF2-40B4-BE49-F238E27FC236}">
                  <a16:creationId xmlns:a16="http://schemas.microsoft.com/office/drawing/2014/main" id="{9E6D0CEE-0B6C-F88A-E6FF-99E255794D2D}"/>
                </a:ext>
              </a:extLst>
            </p:cNvPr>
            <p:cNvSpPr/>
            <p:nvPr/>
          </p:nvSpPr>
          <p:spPr>
            <a:xfrm>
              <a:off x="8412480" y="2377440"/>
              <a:ext cx="3017520" cy="2560320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</a:t>
              </a:r>
              <a:r>
                <a:rPr lang="en-US" sz="28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শেয়ার</a:t>
              </a: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বিক্রয়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>
                <a:buNone/>
              </a:pP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বন্ড/ডিবেঞ্চার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>
                <a:buNone/>
              </a:pP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</a:t>
              </a:r>
              <a:r>
                <a:rPr lang="en-US" sz="28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সীমিত</a:t>
              </a: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800" dirty="0" err="1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দায়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  <a:p>
              <a:pPr marL="0" indent="0">
                <a:buNone/>
              </a:pPr>
              <a:r>
                <a:rPr lang="en-US" sz="2800" dirty="0">
                  <a:solidFill>
                    <a:srgbClr val="1A1F1C"/>
                  </a:solidFill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• বড় মূলধন সংগ্রহ</a:t>
              </a:r>
              <a:endParaRPr lang="en-US" sz="2800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5620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F4DAC903-8902-D91A-0D8D-E2257706E3B7}"/>
              </a:ext>
            </a:extLst>
          </p:cNvPr>
          <p:cNvGrpSpPr/>
          <p:nvPr/>
        </p:nvGrpSpPr>
        <p:grpSpPr>
          <a:xfrm>
            <a:off x="0" y="109024"/>
            <a:ext cx="12175892" cy="6748976"/>
            <a:chOff x="0" y="109024"/>
            <a:chExt cx="12175892" cy="6748976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BCEA262-F378-4094-CC6D-8792C2F1ED2F}"/>
                </a:ext>
              </a:extLst>
            </p:cNvPr>
            <p:cNvGrpSpPr/>
            <p:nvPr/>
          </p:nvGrpSpPr>
          <p:grpSpPr>
            <a:xfrm>
              <a:off x="0" y="109024"/>
              <a:ext cx="6096000" cy="6534252"/>
              <a:chOff x="457200" y="868680"/>
              <a:chExt cx="5486400" cy="5029200"/>
            </a:xfrm>
          </p:grpSpPr>
          <p:sp>
            <p:nvSpPr>
              <p:cNvPr id="5" name="Shape 3">
                <a:extLst>
                  <a:ext uri="{FF2B5EF4-FFF2-40B4-BE49-F238E27FC236}">
                    <a16:creationId xmlns:a16="http://schemas.microsoft.com/office/drawing/2014/main" id="{81D448DD-8C53-4703-2558-C2EE0EC7029F}"/>
                  </a:ext>
                </a:extLst>
              </p:cNvPr>
              <p:cNvSpPr/>
              <p:nvPr/>
            </p:nvSpPr>
            <p:spPr>
              <a:xfrm>
                <a:off x="457200" y="868680"/>
                <a:ext cx="5486400" cy="5029200"/>
              </a:xfrm>
              <a:prstGeom prst="roundRect">
                <a:avLst>
                  <a:gd name="adj" fmla="val 1818"/>
                </a:avLst>
              </a:prstGeom>
              <a:solidFill>
                <a:srgbClr val="FFFFFF"/>
              </a:solidFill>
              <a:ln/>
              <a:effectLst>
                <a:outerShdw blurRad="101600" dist="25400" dir="8100000" algn="bl" rotWithShape="0">
                  <a:srgbClr val="000000">
                    <a:alpha val="8000"/>
                  </a:srgbClr>
                </a:outerShdw>
              </a:effec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7" name="Text 5">
                <a:extLst>
                  <a:ext uri="{FF2B5EF4-FFF2-40B4-BE49-F238E27FC236}">
                    <a16:creationId xmlns:a16="http://schemas.microsoft.com/office/drawing/2014/main" id="{C6DAA113-4832-906B-2C39-2C1E832B340C}"/>
                  </a:ext>
                </a:extLst>
              </p:cNvPr>
              <p:cNvSpPr/>
              <p:nvPr/>
            </p:nvSpPr>
            <p:spPr>
              <a:xfrm>
                <a:off x="457200" y="960120"/>
                <a:ext cx="5486400" cy="457200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marL="0" indent="0" algn="ctr">
                  <a:buNone/>
                </a:pPr>
                <a:r>
                  <a:rPr lang="en-US" sz="2000" b="1" dirty="0">
                    <a:solidFill>
                      <a:srgbClr val="FFFFFF"/>
                    </a:solidFill>
                    <a:latin typeface="NikoshBAN" panose="02000000000000000000" pitchFamily="2" charset="0"/>
                    <a:ea typeface="FreeSans" pitchFamily="34" charset="-122"/>
                    <a:cs typeface="NikoshBAN" panose="02000000000000000000" pitchFamily="2" charset="0"/>
                  </a:rPr>
                  <a:t>দলীয় কাজ</a:t>
                </a:r>
                <a:endParaRPr lang="en-US" sz="20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B27F642-0A8E-2FB4-C046-27420B1742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112108" y="109024"/>
              <a:ext cx="6063784" cy="6748976"/>
            </a:xfrm>
            <a:prstGeom prst="rect">
              <a:avLst/>
            </a:prstGeom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F15B6C5-AE9E-22CC-61BE-07A283D7F710}"/>
              </a:ext>
            </a:extLst>
          </p:cNvPr>
          <p:cNvGrpSpPr/>
          <p:nvPr/>
        </p:nvGrpSpPr>
        <p:grpSpPr>
          <a:xfrm>
            <a:off x="190675" y="214724"/>
            <a:ext cx="5921433" cy="731520"/>
            <a:chOff x="195348" y="1005840"/>
            <a:chExt cx="5921433" cy="731520"/>
          </a:xfrm>
        </p:grpSpPr>
        <p:sp>
          <p:nvSpPr>
            <p:cNvPr id="10" name="Shape 6">
              <a:extLst>
                <a:ext uri="{FF2B5EF4-FFF2-40B4-BE49-F238E27FC236}">
                  <a16:creationId xmlns:a16="http://schemas.microsoft.com/office/drawing/2014/main" id="{C35FFB05-7C05-43E9-A00F-ED80155A3403}"/>
                </a:ext>
              </a:extLst>
            </p:cNvPr>
            <p:cNvSpPr/>
            <p:nvPr/>
          </p:nvSpPr>
          <p:spPr>
            <a:xfrm>
              <a:off x="195348" y="1005840"/>
              <a:ext cx="5921433" cy="731520"/>
            </a:xfrm>
            <a:prstGeom prst="roundRect">
              <a:avLst>
                <a:gd name="adj" fmla="val 18750"/>
              </a:avLst>
            </a:prstGeom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</p:sp>
        <p:sp>
          <p:nvSpPr>
            <p:cNvPr id="12" name="Text 7">
              <a:extLst>
                <a:ext uri="{FF2B5EF4-FFF2-40B4-BE49-F238E27FC236}">
                  <a16:creationId xmlns:a16="http://schemas.microsoft.com/office/drawing/2014/main" id="{82C52C3F-862A-061B-0420-6672E9AF4D47}"/>
                </a:ext>
              </a:extLst>
            </p:cNvPr>
            <p:cNvSpPr/>
            <p:nvPr/>
          </p:nvSpPr>
          <p:spPr>
            <a:xfrm>
              <a:off x="548640" y="1143000"/>
              <a:ext cx="5214851" cy="4572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32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দলীয়</a:t>
              </a:r>
              <a:r>
                <a:rPr lang="en-US" sz="32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32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কাজ</a:t>
              </a:r>
              <a:r>
                <a:rPr lang="en-US" sz="32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 - 		১০ মিনিট</a:t>
              </a:r>
              <a:endParaRPr lang="en-US" sz="32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14" name="Text 8">
            <a:extLst>
              <a:ext uri="{FF2B5EF4-FFF2-40B4-BE49-F238E27FC236}">
                <a16:creationId xmlns:a16="http://schemas.microsoft.com/office/drawing/2014/main" id="{DF78DA5F-8C63-6686-C243-A27391A4E381}"/>
              </a:ext>
            </a:extLst>
          </p:cNvPr>
          <p:cNvSpPr/>
          <p:nvPr/>
        </p:nvSpPr>
        <p:spPr>
          <a:xfrm>
            <a:off x="914400" y="2011679"/>
            <a:ext cx="4849091" cy="78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পরিবারের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আয়ের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উৎস ও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ব্যয়ের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খাত উল্লেখ করে একটি তালিকা প্রস্তুত করো।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5C516757-BC93-5C49-117B-B393B39191BA}"/>
              </a:ext>
            </a:extLst>
          </p:cNvPr>
          <p:cNvSpPr/>
          <p:nvPr/>
        </p:nvSpPr>
        <p:spPr>
          <a:xfrm>
            <a:off x="914400" y="2796299"/>
            <a:ext cx="4849091" cy="32633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নির্দেশনা:
১. ৪-৫ জনের দল গঠন করো।
২. পরিবারের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সম্ভাব্য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আয়ের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উৎস লিখো (চাকরি,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ব্যবসায়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, কৃষি ইত্যাদি)।
৩.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ব্যয়ের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খাত লিখো (বাজার,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ভাড়া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, শিক্ষা, বিল,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সঞ্চয়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ইত্যাদি)।
৪. দলের একজন উপস্থাপন করবে।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5907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07A6A2-8AD3-23A3-CCF2-F4E8C04DA2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191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8">
            <a:extLst>
              <a:ext uri="{FF2B5EF4-FFF2-40B4-BE49-F238E27FC236}">
                <a16:creationId xmlns:a16="http://schemas.microsoft.com/office/drawing/2014/main" id="{0AEA3B13-25A2-B11B-8F9C-DBDD33CFB10A}"/>
              </a:ext>
            </a:extLst>
          </p:cNvPr>
          <p:cNvSpPr/>
          <p:nvPr/>
        </p:nvSpPr>
        <p:spPr>
          <a:xfrm>
            <a:off x="6360327" y="791481"/>
            <a:ext cx="5486400" cy="640080"/>
          </a:xfrm>
          <a:prstGeom prst="rect">
            <a:avLst/>
          </a:prstGeom>
          <a:solidFill>
            <a:srgbClr val="1E8449"/>
          </a:solidFill>
          <a:ln/>
        </p:spPr>
      </p:sp>
      <p:sp>
        <p:nvSpPr>
          <p:cNvPr id="9" name="Text 9">
            <a:extLst>
              <a:ext uri="{FF2B5EF4-FFF2-40B4-BE49-F238E27FC236}">
                <a16:creationId xmlns:a16="http://schemas.microsoft.com/office/drawing/2014/main" id="{13175CB8-7FE8-7D30-5A72-D0A30A751056}"/>
              </a:ext>
            </a:extLst>
          </p:cNvPr>
          <p:cNvSpPr/>
          <p:nvPr/>
        </p:nvSpPr>
        <p:spPr>
          <a:xfrm>
            <a:off x="6648450" y="1188720"/>
            <a:ext cx="51739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একক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কাজ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		 ৫মিনিট		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9A563B8-95B9-E8A5-873F-8DEC8F323546}"/>
              </a:ext>
            </a:extLst>
          </p:cNvPr>
          <p:cNvGrpSpPr/>
          <p:nvPr/>
        </p:nvGrpSpPr>
        <p:grpSpPr>
          <a:xfrm>
            <a:off x="-377371" y="0"/>
            <a:ext cx="12224098" cy="6858000"/>
            <a:chOff x="-377371" y="0"/>
            <a:chExt cx="12224098" cy="6858000"/>
          </a:xfrm>
        </p:grpSpPr>
        <p:sp>
          <p:nvSpPr>
            <p:cNvPr id="5" name="Shape 7">
              <a:extLst>
                <a:ext uri="{FF2B5EF4-FFF2-40B4-BE49-F238E27FC236}">
                  <a16:creationId xmlns:a16="http://schemas.microsoft.com/office/drawing/2014/main" id="{B187A1E3-6ECA-FDDF-2B59-E533530CA87F}"/>
                </a:ext>
              </a:extLst>
            </p:cNvPr>
            <p:cNvSpPr/>
            <p:nvPr/>
          </p:nvSpPr>
          <p:spPr>
            <a:xfrm>
              <a:off x="6360327" y="1431561"/>
              <a:ext cx="5486400" cy="5029200"/>
            </a:xfrm>
            <a:prstGeom prst="roundRect">
              <a:avLst>
                <a:gd name="adj" fmla="val 1818"/>
              </a:avLst>
            </a:prstGeom>
            <a:solidFill>
              <a:srgbClr val="FFFFFF"/>
            </a:solidFill>
            <a:ln/>
            <a:effectLst>
              <a:outerShdw blurRad="101600" dist="25400" dir="8100000" algn="bl" rotWithShape="0">
                <a:srgbClr val="000000">
                  <a:alpha val="8000"/>
                </a:srgbClr>
              </a:outerShdw>
            </a:effectLst>
          </p:spPr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DA0B750-CBE5-CAF8-FCD7-C6E3160ED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377371" y="0"/>
              <a:ext cx="6641011" cy="6858000"/>
            </a:xfrm>
            <a:prstGeom prst="rect">
              <a:avLst/>
            </a:prstGeom>
          </p:spPr>
        </p:pic>
      </p:grpSp>
      <p:sp>
        <p:nvSpPr>
          <p:cNvPr id="13" name="Text 8">
            <a:extLst>
              <a:ext uri="{FF2B5EF4-FFF2-40B4-BE49-F238E27FC236}">
                <a16:creationId xmlns:a16="http://schemas.microsoft.com/office/drawing/2014/main" id="{E01C2C90-0902-041B-F91F-C84A9CFFB9E7}"/>
              </a:ext>
            </a:extLst>
          </p:cNvPr>
          <p:cNvSpPr/>
          <p:nvPr/>
        </p:nvSpPr>
        <p:spPr>
          <a:xfrm>
            <a:off x="6779427" y="1828800"/>
            <a:ext cx="5067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খাতায়</a:t>
            </a:r>
            <a:r>
              <a:rPr lang="en-US" sz="28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লিখো—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90479997-8963-D493-AD8F-295153F08922}"/>
              </a:ext>
            </a:extLst>
          </p:cNvPr>
          <p:cNvSpPr/>
          <p:nvPr/>
        </p:nvSpPr>
        <p:spPr>
          <a:xfrm>
            <a:off x="6779427" y="2468880"/>
            <a:ext cx="506730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১.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অর্থায়নের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সংজ্ঞা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নিজের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ভাষায়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লেখো।
২. দর্জির দোকান ও মুদি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দোকানের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অর্থায়নের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মধ্যে দুটি পার্থক্য লেখো।
৩. যৌথমূলধনি কোম্পানি কীভাবে তহবিল সংগ্রহ করে?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দুটি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উপায়</a:t>
            </a:r>
            <a:r>
              <a:rPr lang="en-US" sz="24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লেখো।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0324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F37B54-2CCA-AFF5-4056-7C21A3C22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AE21399-20E9-738A-CA1A-AD85FEAD5FD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3AE9B7-600D-6CEE-F74E-9DDC992C7770}"/>
                </a:ext>
              </a:extLst>
            </p:cNvPr>
            <p:cNvSpPr/>
            <p:nvPr/>
          </p:nvSpPr>
          <p:spPr>
            <a:xfrm>
              <a:off x="0" y="0"/>
              <a:ext cx="614597" cy="6858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9CCF5D78-85C3-E468-6C67-007B20A34463}"/>
                </a:ext>
              </a:extLst>
            </p:cNvPr>
            <p:cNvSpPr/>
            <p:nvPr/>
          </p:nvSpPr>
          <p:spPr>
            <a:xfrm>
              <a:off x="11577403" y="0"/>
              <a:ext cx="614597" cy="6858000"/>
            </a:xfrm>
            <a:prstGeom prst="rect">
              <a:avLst/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ight Triangle 5">
              <a:extLst>
                <a:ext uri="{FF2B5EF4-FFF2-40B4-BE49-F238E27FC236}">
                  <a16:creationId xmlns:a16="http://schemas.microsoft.com/office/drawing/2014/main" id="{18570185-4379-5991-DA38-9857F3D3DFAD}"/>
                </a:ext>
              </a:extLst>
            </p:cNvPr>
            <p:cNvSpPr/>
            <p:nvPr/>
          </p:nvSpPr>
          <p:spPr>
            <a:xfrm rot="5400000">
              <a:off x="359764" y="254833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ight Triangle 6">
              <a:extLst>
                <a:ext uri="{FF2B5EF4-FFF2-40B4-BE49-F238E27FC236}">
                  <a16:creationId xmlns:a16="http://schemas.microsoft.com/office/drawing/2014/main" id="{D3BF8DAE-78AF-FA47-A971-BA8B0E250B1B}"/>
                </a:ext>
              </a:extLst>
            </p:cNvPr>
            <p:cNvSpPr/>
            <p:nvPr/>
          </p:nvSpPr>
          <p:spPr>
            <a:xfrm rot="10800000">
              <a:off x="10143345" y="14992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ight Triangle 7">
              <a:extLst>
                <a:ext uri="{FF2B5EF4-FFF2-40B4-BE49-F238E27FC236}">
                  <a16:creationId xmlns:a16="http://schemas.microsoft.com/office/drawing/2014/main" id="{D95F663A-CC68-AA79-52C7-DD365E26413C}"/>
                </a:ext>
              </a:extLst>
            </p:cNvPr>
            <p:cNvSpPr/>
            <p:nvPr/>
          </p:nvSpPr>
          <p:spPr>
            <a:xfrm>
              <a:off x="614596" y="5904984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3">
              <a:schemeClr val="lt1"/>
            </a:lnRef>
            <a:fillRef idx="1">
              <a:schemeClr val="accent3"/>
            </a:fillRef>
            <a:effectRef idx="1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ight Triangle 8">
              <a:extLst>
                <a:ext uri="{FF2B5EF4-FFF2-40B4-BE49-F238E27FC236}">
                  <a16:creationId xmlns:a16="http://schemas.microsoft.com/office/drawing/2014/main" id="{343A4EF5-31DE-F6DA-C3E7-4C961DCCE5A0}"/>
                </a:ext>
              </a:extLst>
            </p:cNvPr>
            <p:cNvSpPr/>
            <p:nvPr/>
          </p:nvSpPr>
          <p:spPr>
            <a:xfrm rot="16200000">
              <a:off x="10383185" y="5650151"/>
              <a:ext cx="1439055" cy="929390"/>
            </a:xfrm>
            <a:prstGeom prst="rtTriangle">
              <a:avLst/>
            </a:prstGeom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Text 5">
            <a:extLst>
              <a:ext uri="{FF2B5EF4-FFF2-40B4-BE49-F238E27FC236}">
                <a16:creationId xmlns:a16="http://schemas.microsoft.com/office/drawing/2014/main" id="{185A079D-9F62-C8B6-C499-D8BB008DF853}"/>
              </a:ext>
            </a:extLst>
          </p:cNvPr>
          <p:cNvSpPr/>
          <p:nvPr/>
        </p:nvSpPr>
        <p:spPr>
          <a:xfrm>
            <a:off x="2363222" y="1203711"/>
            <a:ext cx="7397470" cy="7892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highlight>
                  <a:srgbClr val="00FFFF"/>
                </a:highlight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আজকের ক্লাসে আমরা শিখেছি—</a:t>
            </a:r>
            <a:endParaRPr lang="en-US" sz="3200" b="1" dirty="0">
              <a:highlight>
                <a:srgbClr val="00FFFF"/>
              </a:highligh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 8">
            <a:extLst>
              <a:ext uri="{FF2B5EF4-FFF2-40B4-BE49-F238E27FC236}">
                <a16:creationId xmlns:a16="http://schemas.microsoft.com/office/drawing/2014/main" id="{E4AB1677-08AB-BFED-9C20-28579A34B132}"/>
              </a:ext>
            </a:extLst>
          </p:cNvPr>
          <p:cNvSpPr/>
          <p:nvPr/>
        </p:nvSpPr>
        <p:spPr>
          <a:xfrm>
            <a:off x="1439055" y="1809500"/>
            <a:ext cx="9608695" cy="986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অর্থায়ন</a:t>
            </a:r>
            <a:r>
              <a:rPr lang="en-US" sz="32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= তহবিল সংগ্রহ + সঠিক ব্যবহার + মুনাফা সর্বোচ্চকরণ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 11">
            <a:extLst>
              <a:ext uri="{FF2B5EF4-FFF2-40B4-BE49-F238E27FC236}">
                <a16:creationId xmlns:a16="http://schemas.microsoft.com/office/drawing/2014/main" id="{90C5080C-355C-D6B4-50EE-140C6F59F9B2}"/>
              </a:ext>
            </a:extLst>
          </p:cNvPr>
          <p:cNvSpPr/>
          <p:nvPr/>
        </p:nvSpPr>
        <p:spPr>
          <a:xfrm>
            <a:off x="1439055" y="2586740"/>
            <a:ext cx="9608695" cy="986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পরিবার, </a:t>
            </a:r>
            <a:r>
              <a:rPr lang="en-US" sz="32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বিদ্যালয়</a:t>
            </a:r>
            <a:r>
              <a:rPr lang="en-US" sz="32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ব্যবসায়</a:t>
            </a:r>
            <a:r>
              <a:rPr lang="en-US" sz="32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—সব </a:t>
            </a:r>
            <a:r>
              <a:rPr lang="en-US" sz="32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ক্ষেত্রেই</a:t>
            </a:r>
            <a:r>
              <a:rPr lang="en-US" sz="32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অর্থায়নের</a:t>
            </a:r>
            <a:r>
              <a:rPr lang="en-US" sz="32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প্রয়োজন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 14">
            <a:extLst>
              <a:ext uri="{FF2B5EF4-FFF2-40B4-BE49-F238E27FC236}">
                <a16:creationId xmlns:a16="http://schemas.microsoft.com/office/drawing/2014/main" id="{D2DC18DD-3EE7-2D2B-9BF7-18AAA29448B0}"/>
              </a:ext>
            </a:extLst>
          </p:cNvPr>
          <p:cNvSpPr/>
          <p:nvPr/>
        </p:nvSpPr>
        <p:spPr>
          <a:xfrm>
            <a:off x="884420" y="3363980"/>
            <a:ext cx="10568065" cy="986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অর্থায়নের</a:t>
            </a:r>
            <a:r>
              <a:rPr lang="en-US" sz="32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ক্রমবিকাশ: একত্রীকরণ → পুনর্গঠন → তারল্য → আধুনিক গ্লোবাল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 17">
            <a:extLst>
              <a:ext uri="{FF2B5EF4-FFF2-40B4-BE49-F238E27FC236}">
                <a16:creationId xmlns:a16="http://schemas.microsoft.com/office/drawing/2014/main" id="{9648B25F-1D7A-3F48-3C6E-3EE3A5BF0F58}"/>
              </a:ext>
            </a:extLst>
          </p:cNvPr>
          <p:cNvSpPr/>
          <p:nvPr/>
        </p:nvSpPr>
        <p:spPr>
          <a:xfrm>
            <a:off x="1439055" y="4141220"/>
            <a:ext cx="9608695" cy="986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পাঁচ প্রকার: পারিবারিক, সরকারি, আন্তর্জাতিক, </a:t>
            </a:r>
            <a:r>
              <a:rPr lang="en-US" sz="32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অব্যবসায়ী</a:t>
            </a:r>
            <a:r>
              <a:rPr lang="en-US" sz="32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ব্যবসায়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D086FDCB-DD28-253E-5A0A-70BF95FCDD22}"/>
              </a:ext>
            </a:extLst>
          </p:cNvPr>
          <p:cNvSpPr/>
          <p:nvPr/>
        </p:nvSpPr>
        <p:spPr>
          <a:xfrm>
            <a:off x="1439055" y="4918460"/>
            <a:ext cx="9608695" cy="9865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ব্যবসায়</a:t>
            </a:r>
            <a:r>
              <a:rPr lang="en-US" sz="32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অর্থায়ন</a:t>
            </a:r>
            <a:r>
              <a:rPr lang="en-US" sz="3200" b="1" dirty="0">
                <a:latin typeface="NikoshBAN" panose="02000000000000000000" pitchFamily="2" charset="0"/>
                <a:ea typeface="FreeSans" pitchFamily="34" charset="-122"/>
                <a:cs typeface="NikoshBAN" panose="02000000000000000000" pitchFamily="2" charset="0"/>
              </a:rPr>
              <a:t>: একমালিকানা, অংশীদারি ও যৌথমূলধনি—তিন ধরন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1959137-67D5-B73D-65A5-7E903637F3C8}"/>
              </a:ext>
            </a:extLst>
          </p:cNvPr>
          <p:cNvSpPr txBox="1"/>
          <p:nvPr/>
        </p:nvSpPr>
        <p:spPr>
          <a:xfrm>
            <a:off x="4464570" y="618936"/>
            <a:ext cx="2758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সামারি</a:t>
            </a:r>
            <a:endParaRPr lang="en-US" sz="3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1973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314913AD-224B-CDC5-C83D-FC684F6AA46E}"/>
              </a:ext>
            </a:extLst>
          </p:cNvPr>
          <p:cNvGrpSpPr/>
          <p:nvPr/>
        </p:nvGrpSpPr>
        <p:grpSpPr>
          <a:xfrm>
            <a:off x="548640" y="914400"/>
            <a:ext cx="5486400" cy="4480560"/>
            <a:chOff x="548640" y="914400"/>
            <a:chExt cx="5486400" cy="4480560"/>
          </a:xfrm>
        </p:grpSpPr>
        <p:sp>
          <p:nvSpPr>
            <p:cNvPr id="17" name="Shape 6">
              <a:extLst>
                <a:ext uri="{FF2B5EF4-FFF2-40B4-BE49-F238E27FC236}">
                  <a16:creationId xmlns:a16="http://schemas.microsoft.com/office/drawing/2014/main" id="{3427591F-EF01-CA12-15AE-EC42C80AE46C}"/>
                </a:ext>
              </a:extLst>
            </p:cNvPr>
            <p:cNvSpPr/>
            <p:nvPr/>
          </p:nvSpPr>
          <p:spPr>
            <a:xfrm>
              <a:off x="548640" y="914400"/>
              <a:ext cx="5486400" cy="594360"/>
            </a:xfrm>
            <a:prstGeom prst="roundRect">
              <a:avLst>
                <a:gd name="adj" fmla="val 18462"/>
              </a:avLst>
            </a:prstGeom>
            <a:solidFill>
              <a:srgbClr val="E5A23B"/>
            </a:solidFill>
            <a:ln/>
          </p:spPr>
        </p:sp>
        <p:sp>
          <p:nvSpPr>
            <p:cNvPr id="19" name="Text 7">
              <a:extLst>
                <a:ext uri="{FF2B5EF4-FFF2-40B4-BE49-F238E27FC236}">
                  <a16:creationId xmlns:a16="http://schemas.microsoft.com/office/drawing/2014/main" id="{3D361613-58E8-7855-6497-8FC554EE1ED1}"/>
                </a:ext>
              </a:extLst>
            </p:cNvPr>
            <p:cNvSpPr/>
            <p:nvPr/>
          </p:nvSpPr>
          <p:spPr>
            <a:xfrm>
              <a:off x="548640" y="1005840"/>
              <a:ext cx="548640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বাড়ির কাজ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21" name="Text 8">
              <a:extLst>
                <a:ext uri="{FF2B5EF4-FFF2-40B4-BE49-F238E27FC236}">
                  <a16:creationId xmlns:a16="http://schemas.microsoft.com/office/drawing/2014/main" id="{6F598F08-4F7B-8808-400C-7332A7195312}"/>
                </a:ext>
              </a:extLst>
            </p:cNvPr>
            <p:cNvSpPr/>
            <p:nvPr/>
          </p:nvSpPr>
          <p:spPr>
            <a:xfrm>
              <a:off x="822960" y="1737360"/>
              <a:ext cx="4937760" cy="3657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১. তোমার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পরিবারের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আয়-ব্যয়ের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একটি ছোট তালিকা তৈরি করো।
২.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পাঠ্যবইয়ের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১.২ অংশের ক্রমবিকাশের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ধারা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পড়ে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এসো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।
৩. পরবর্তী ক্লাসের জন্য: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অর্থায়নের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গুরুত্ব ও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নীতি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নিয়ে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প্রস্তুতি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 </a:t>
              </a:r>
              <a:r>
                <a:rPr lang="en-US" sz="2400" b="1" dirty="0" err="1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নিবে</a:t>
              </a:r>
              <a:r>
                <a:rPr lang="en-US" sz="2400" b="1" dirty="0">
                  <a:latin typeface="NikoshBAN" panose="02000000000000000000" pitchFamily="2" charset="0"/>
                  <a:ea typeface="FreeSans" pitchFamily="34" charset="-122"/>
                  <a:cs typeface="NikoshBAN" panose="02000000000000000000" pitchFamily="2" charset="0"/>
                </a:rPr>
                <a:t>।</a:t>
              </a:r>
              <a:endParaRPr lang="en-US" sz="2400" b="1" dirty="0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24" name="Picture 23">
            <a:extLst>
              <a:ext uri="{FF2B5EF4-FFF2-40B4-BE49-F238E27FC236}">
                <a16:creationId xmlns:a16="http://schemas.microsoft.com/office/drawing/2014/main" id="{590E41D1-8CE5-3D85-8652-DB0F4B27F6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859" y="26233"/>
            <a:ext cx="58811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1051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99BB696-B9CA-4A6B-092F-9FA10211C4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353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221</TotalTime>
  <Words>791</Words>
  <Application>Microsoft Office PowerPoint</Application>
  <PresentationFormat>Widescreen</PresentationFormat>
  <Paragraphs>166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Calibri Light</vt:lpstr>
      <vt:lpstr>FreeSans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 IBRAHIM</dc:creator>
  <cp:lastModifiedBy>M IBRAHIM</cp:lastModifiedBy>
  <cp:revision>40</cp:revision>
  <dcterms:created xsi:type="dcterms:W3CDTF">2026-08-25T01:13:47Z</dcterms:created>
  <dcterms:modified xsi:type="dcterms:W3CDTF">2026-10-13T00:27:10Z</dcterms:modified>
</cp:coreProperties>
</file>