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</p:sldMasterIdLst>
  <p:notesMasterIdLst>
    <p:notesMasterId r:id="rId20"/>
  </p:notesMasterIdLst>
  <p:sldIdLst>
    <p:sldId id="305" r:id="rId2"/>
    <p:sldId id="306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 autoAdjust="0"/>
    <p:restoredTop sz="94656" autoAdjust="0"/>
  </p:normalViewPr>
  <p:slideViewPr>
    <p:cSldViewPr>
      <p:cViewPr varScale="1">
        <p:scale>
          <a:sx n="109" d="100"/>
          <a:sy n="109" d="100"/>
        </p:scale>
        <p:origin x="1674" y="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5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1048736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EF3D4-C286-4575-8F80-721D7A35C3D0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1048737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1048738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39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1048740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F5B22A-D83B-43DA-84CF-2130C5E2242D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861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04861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37EA5EA-A253-43C2-9A6C-6B287EBC8E5E}" type="slidenum">
              <a:rPr lang="en-US" smtClean="0"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39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104864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5B22A-D83B-43DA-84CF-2130C5E2242D}" type="slidenum">
              <a:rPr lang="en-US" smtClean="0"/>
              <a:t>13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3145730" name="Straight Connector 16"/>
            <p:cNvCxnSpPr>
              <a:cxnSpLocks/>
            </p:cNvCxnSpPr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1" name="Straight Connector 17"/>
            <p:cNvCxnSpPr>
              <a:cxnSpLocks/>
            </p:cNvCxnSpPr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650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51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52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53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54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55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56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57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48658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59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4866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104866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6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5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59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104859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59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96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104869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9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01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02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0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104860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0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01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02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0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04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0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104870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0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6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104866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6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104859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59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25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26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2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104872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2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8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48686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8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104868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8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3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14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10487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7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</a:lvl2pPr>
            <a:lvl3pPr marL="914400" indent="0">
              <a:buFontTx/>
              <a:buNone/>
            </a:lvl3pPr>
            <a:lvl4pPr marL="1371600" indent="0">
              <a:buFontTx/>
              <a:buNone/>
            </a:lvl4pPr>
            <a:lvl5pPr marL="1828800" indent="0">
              <a:buFontTx/>
              <a:buNone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78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7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104868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8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48682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83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09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10487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6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</a:lvl2pPr>
            <a:lvl3pPr marL="914400" indent="0">
              <a:buFontTx/>
              <a:buNone/>
            </a:lvl3pPr>
            <a:lvl4pPr marL="1371600" indent="0">
              <a:buFontTx/>
              <a:buNone/>
            </a:lvl4pPr>
            <a:lvl5pPr marL="1828800" indent="0">
              <a:buFontTx/>
              <a:buNone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70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7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104867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7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4867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7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1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</a:lvl2pPr>
            <a:lvl3pPr marL="914400" indent="0">
              <a:buFontTx/>
              <a:buNone/>
            </a:lvl3pPr>
            <a:lvl4pPr marL="1371600" indent="0">
              <a:buFontTx/>
              <a:buNone/>
            </a:lvl4pPr>
            <a:lvl5pPr marL="1828800" indent="0">
              <a:buFontTx/>
              <a:buNone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20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2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104872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2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91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9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104869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9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>
            <a:normAutofit fontScale="90000"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3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3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104873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3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1048576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3145728" name="Straight Connector 7"/>
            <p:cNvCxnSpPr>
              <a:cxnSpLocks/>
            </p:cNvCxnSpPr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29" name="Straight Connector 8"/>
            <p:cNvCxnSpPr>
              <a:cxnSpLocks/>
            </p:cNvCxnSpPr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577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8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9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0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1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2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3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48584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585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586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104858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4858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2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2400"/>
            <a:ext cx="838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err="1" smtClean="0"/>
              <a:t>সবাইকে</a:t>
            </a:r>
            <a:r>
              <a:rPr lang="en-US" sz="8800" dirty="0" smtClean="0"/>
              <a:t> </a:t>
            </a:r>
            <a:r>
              <a:rPr lang="en-US" sz="8800" dirty="0" err="1" smtClean="0"/>
              <a:t>স্বাগতম</a:t>
            </a:r>
            <a:endParaRPr lang="en-US" sz="8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905000"/>
            <a:ext cx="8153400" cy="4572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extBox 5"/>
          <p:cNvSpPr txBox="1"/>
          <p:nvPr/>
        </p:nvSpPr>
        <p:spPr>
          <a:xfrm>
            <a:off x="268862" y="218963"/>
            <a:ext cx="2590800" cy="1264765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4484" tIns="37242" rIns="74484" bIns="37242">
            <a:spAutoFit/>
          </a:bodyPr>
          <a:lstStyle/>
          <a:p>
            <a:pPr algn="ctr"/>
            <a:r>
              <a:rPr lang="en-US" sz="3600" b="1" dirty="0" err="1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b="1" dirty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2624" b="1" dirty="0">
              <a:solidFill>
                <a:srgbClr val="B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08" name="Content Placeholder 14"/>
          <p:cNvSpPr>
            <a:spLocks noGrp="1"/>
          </p:cNvSpPr>
          <p:nvPr>
            <p:ph sz="half" idx="2"/>
          </p:nvPr>
        </p:nvSpPr>
        <p:spPr>
          <a:xfrm>
            <a:off x="5257800" y="2344628"/>
            <a:ext cx="3413918" cy="2977992"/>
          </a:xfrm>
          <a:prstGeom prst="roundRect">
            <a:avLst/>
          </a:prstGeom>
          <a:solidFill>
            <a:srgbClr val="D04617"/>
          </a:solidFill>
          <a:ln w="38100"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3200" b="1" dirty="0">
                <a:latin typeface="NikoshBAN" pitchFamily="2" charset="0"/>
                <a:cs typeface="NikoshBAN" pitchFamily="2" charset="0"/>
              </a:rPr>
              <a:t>৮ম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 শ্রে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ণি</a:t>
            </a:r>
            <a:endParaRPr lang="bn-BD" sz="3600" b="1" dirty="0">
              <a:latin typeface="NikoshBAN" pitchFamily="2" charset="0"/>
              <a:cs typeface="NikoshBAN" pitchFamily="2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-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কৃষি শিক্ষা</a:t>
            </a:r>
            <a:endParaRPr sz="4000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অধ্যায়ঃ৫ম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সময়ঃ</a:t>
            </a:r>
            <a:endParaRPr lang="en-US" sz="2624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09" name="Slide Number Placeholder 1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6C11235-3118-446D-9489-659F80CDB129}" type="slidenum">
              <a:rPr lang="en-US" smtClean="0"/>
              <a:t>2</a:t>
            </a:fld>
            <a:endParaRPr lang="en-US" smtClean="0"/>
          </a:p>
        </p:txBody>
      </p:sp>
      <p:sp>
        <p:nvSpPr>
          <p:cNvPr id="1048610" name="TextBox 7"/>
          <p:cNvSpPr txBox="1"/>
          <p:nvPr/>
        </p:nvSpPr>
        <p:spPr>
          <a:xfrm>
            <a:off x="4753839" y="78222"/>
            <a:ext cx="2743200" cy="1546247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4484" tIns="37242" rIns="74484" bIns="37242">
            <a:spAutoFit/>
          </a:bodyPr>
          <a:lstStyle/>
          <a:p>
            <a:pPr algn="ctr"/>
            <a:r>
              <a:rPr lang="en-US" sz="4400" b="1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2624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11" name="TextBox 1048610"/>
          <p:cNvSpPr txBox="1"/>
          <p:nvPr/>
        </p:nvSpPr>
        <p:spPr>
          <a:xfrm>
            <a:off x="268862" y="2581404"/>
            <a:ext cx="4607938" cy="2062103"/>
          </a:xfrm>
          <a:prstGeom prst="rect">
            <a:avLst/>
          </a:prstGeom>
          <a:solidFill>
            <a:srgbClr val="92D04F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9933FF"/>
                </a:solidFill>
              </a:rPr>
              <a:t>মামুনুর</a:t>
            </a:r>
            <a:r>
              <a:rPr lang="en-US" sz="3200" dirty="0" smtClean="0">
                <a:solidFill>
                  <a:srgbClr val="9933FF"/>
                </a:solidFill>
              </a:rPr>
              <a:t> </a:t>
            </a:r>
            <a:r>
              <a:rPr lang="en-US" sz="3200" dirty="0" err="1" smtClean="0">
                <a:solidFill>
                  <a:srgbClr val="9933FF"/>
                </a:solidFill>
              </a:rPr>
              <a:t>রশিদ</a:t>
            </a:r>
            <a:endParaRPr lang="en-US" sz="3200" dirty="0" smtClean="0">
              <a:solidFill>
                <a:srgbClr val="9933FF"/>
              </a:solidFill>
            </a:endParaRPr>
          </a:p>
          <a:p>
            <a:r>
              <a:rPr lang="en-US" sz="3200" dirty="0" err="1" smtClean="0">
                <a:solidFill>
                  <a:srgbClr val="9933FF"/>
                </a:solidFill>
              </a:rPr>
              <a:t>সিনিয়র</a:t>
            </a:r>
            <a:r>
              <a:rPr lang="en-US" sz="3200" dirty="0" smtClean="0">
                <a:solidFill>
                  <a:srgbClr val="9933FF"/>
                </a:solidFill>
              </a:rPr>
              <a:t> </a:t>
            </a:r>
            <a:r>
              <a:rPr lang="en-US" sz="3200" dirty="0" err="1" smtClean="0">
                <a:solidFill>
                  <a:srgbClr val="9933FF"/>
                </a:solidFill>
              </a:rPr>
              <a:t>শিক্ষক</a:t>
            </a:r>
            <a:endParaRPr lang="en-US" sz="3200" dirty="0" smtClean="0">
              <a:solidFill>
                <a:srgbClr val="9933FF"/>
              </a:solidFill>
            </a:endParaRPr>
          </a:p>
          <a:p>
            <a:r>
              <a:rPr lang="en-US" sz="3200" dirty="0" err="1" smtClean="0">
                <a:solidFill>
                  <a:srgbClr val="9933FF"/>
                </a:solidFill>
              </a:rPr>
              <a:t>তুলসীপুর</a:t>
            </a:r>
            <a:r>
              <a:rPr lang="en-US" sz="3200" dirty="0" smtClean="0">
                <a:solidFill>
                  <a:srgbClr val="9933FF"/>
                </a:solidFill>
              </a:rPr>
              <a:t> </a:t>
            </a:r>
            <a:r>
              <a:rPr lang="en-US" sz="3200" dirty="0" err="1" smtClean="0">
                <a:solidFill>
                  <a:srgbClr val="9933FF"/>
                </a:solidFill>
              </a:rPr>
              <a:t>উচ্চ</a:t>
            </a:r>
            <a:r>
              <a:rPr lang="en-US" sz="3200" dirty="0" smtClean="0">
                <a:solidFill>
                  <a:srgbClr val="9933FF"/>
                </a:solidFill>
              </a:rPr>
              <a:t> </a:t>
            </a:r>
            <a:r>
              <a:rPr lang="en-US" sz="3200" dirty="0" err="1" smtClean="0">
                <a:solidFill>
                  <a:srgbClr val="9933FF"/>
                </a:solidFill>
              </a:rPr>
              <a:t>বিদ্যালয়</a:t>
            </a:r>
            <a:endParaRPr lang="en-US" sz="3200" dirty="0" smtClean="0">
              <a:solidFill>
                <a:srgbClr val="9933FF"/>
              </a:solidFill>
            </a:endParaRPr>
          </a:p>
          <a:p>
            <a:r>
              <a:rPr lang="en-US" sz="3200" dirty="0" err="1" smtClean="0">
                <a:solidFill>
                  <a:srgbClr val="9933FF"/>
                </a:solidFill>
              </a:rPr>
              <a:t>সদর,জামালপুর</a:t>
            </a:r>
            <a:r>
              <a:rPr lang="en-US" sz="3200" dirty="0" smtClean="0">
                <a:solidFill>
                  <a:srgbClr val="9933FF"/>
                </a:solidFill>
              </a:rPr>
              <a:t>।</a:t>
            </a:r>
            <a:endParaRPr lang="en-US" sz="2800" dirty="0">
              <a:solidFill>
                <a:srgbClr val="9933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48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4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4860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486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486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486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486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6" grpId="0" animBg="1"/>
      <p:bldP spid="1048608" grpId="0" build="p" animBg="1"/>
      <p:bldP spid="10486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52" name="Picture 2" descr="g1_u106825_forest_preservation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22340" cy="3733800"/>
          </a:xfrm>
          <a:prstGeom prst="rect">
            <a:avLst/>
          </a:prstGeom>
        </p:spPr>
      </p:pic>
      <p:pic>
        <p:nvPicPr>
          <p:cNvPr id="2097153" name="Picture 3" descr="foresty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341" y="0"/>
            <a:ext cx="2973660" cy="3733800"/>
          </a:xfrm>
          <a:prstGeom prst="rect">
            <a:avLst/>
          </a:prstGeom>
        </p:spPr>
      </p:pic>
      <p:pic>
        <p:nvPicPr>
          <p:cNvPr id="2097154" name="Picture 4" descr="189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0" y="0"/>
            <a:ext cx="3200399" cy="3733800"/>
          </a:xfrm>
          <a:prstGeom prst="rect">
            <a:avLst/>
          </a:prstGeom>
        </p:spPr>
      </p:pic>
      <p:pic>
        <p:nvPicPr>
          <p:cNvPr id="2097155" name="Picture 5" descr="manoj 06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733800"/>
            <a:ext cx="4800600" cy="2819400"/>
          </a:xfrm>
          <a:prstGeom prst="rect">
            <a:avLst/>
          </a:prstGeom>
        </p:spPr>
      </p:pic>
      <p:pic>
        <p:nvPicPr>
          <p:cNvPr id="2097156" name="Picture 6" descr="100_241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00600" y="3733800"/>
            <a:ext cx="4343400" cy="2819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97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097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97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97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97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97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97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2097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4" name="Object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733800" y="2514600"/>
          <a:ext cx="5715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Packager Shell Object" showAsIcon="1" r:id="rId3" imgW="571680" imgH="685800" progId="Package">
                  <p:embed/>
                </p:oleObj>
              </mc:Choice>
              <mc:Fallback>
                <p:oleObj name="Packager Shell Object" showAsIcon="1" r:id="rId3" imgW="571680" imgH="685800" progId="Package">
                  <p:embed/>
                  <p:pic>
                    <p:nvPicPr>
                      <p:cNvPr id="2097157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2514600"/>
                        <a:ext cx="5715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598" name="TextBox 4"/>
          <p:cNvSpPr txBox="1"/>
          <p:nvPr/>
        </p:nvSpPr>
        <p:spPr>
          <a:xfrm>
            <a:off x="1066800" y="685800"/>
            <a:ext cx="7010400" cy="1691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করঃ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048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4194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2A5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i="1" u="sng" dirty="0" err="1" smtClean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000" b="1" i="1" u="sng" dirty="0" smtClean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u="sng" dirty="0" err="1" smtClean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4000" b="1" i="1" u="sng" dirty="0" smtClean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u="sng" dirty="0" err="1" smtClean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b="1" i="1" u="sng" dirty="0" smtClean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bn-BD" sz="8000" b="1" i="1" dirty="0" smtClean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বাংলাদেশে বনাঞ্চলের বিস্তৃতি </a:t>
            </a:r>
            <a:endParaRPr lang="en-US" sz="12000" b="1" dirty="0">
              <a:solidFill>
                <a:srgbClr val="B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60" name="Picture 2" descr="yellow-rose-source_ey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5029200"/>
            <a:ext cx="1985749" cy="1700476"/>
          </a:xfrm>
          <a:prstGeom prst="rect">
            <a:avLst/>
          </a:prstGeom>
        </p:spPr>
      </p:pic>
      <p:pic>
        <p:nvPicPr>
          <p:cNvPr id="2097161" name="Picture 3" descr="yellow-rose-source_ey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07296" y="152400"/>
            <a:ext cx="2536704" cy="13715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48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5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48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97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97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97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97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Rectangle 2"/>
          <p:cNvSpPr/>
          <p:nvPr/>
        </p:nvSpPr>
        <p:spPr>
          <a:xfrm>
            <a:off x="0" y="0"/>
            <a:ext cx="90678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bn-BD" sz="4800" b="1" i="1" u="sng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শিখণ ফল-</a:t>
            </a:r>
            <a:endParaRPr sz="4400"/>
          </a:p>
          <a:p>
            <a:pPr>
              <a:buFont typeface="Arial" pitchFamily="34" charset="0"/>
              <a:buChar char="•"/>
            </a:pPr>
            <a:r>
              <a:rPr lang="bn-IN" sz="4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বনায়ন </a:t>
            </a:r>
            <a:r>
              <a:rPr lang="bn-IN" sz="4800" b="1" i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 তা বলতে পারবে</a:t>
            </a:r>
            <a:r>
              <a:rPr lang="bn-BD" sz="4800" b="1" i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 </a:t>
            </a:r>
            <a:endParaRPr lang="bn-IN" sz="4400" b="1" i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bn-IN" sz="4800" b="1" i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বাংলাদেশের বনাঞ্চলের নাম উল্লেখ করতে পারবে</a:t>
            </a:r>
            <a:r>
              <a:rPr lang="bn-BD" sz="4800" b="1" i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bn-IN" sz="4400" b="1" i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bn-IN" sz="4800" b="1" i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বাংলাদেশের বনাঞ্চলের ধরন আলোচনা করতে পারবে</a:t>
            </a:r>
            <a:r>
              <a:rPr lang="bn-BD" sz="4400" b="1" i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r>
              <a:rPr lang="bn-IN" sz="4400" b="1" i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6000" b="1" i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486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extBox 5"/>
          <p:cNvSpPr txBox="1"/>
          <p:nvPr/>
        </p:nvSpPr>
        <p:spPr>
          <a:xfrm>
            <a:off x="1523999" y="517535"/>
            <a:ext cx="3955649" cy="1056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err="1" smtClean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bn-BD" sz="3200" b="1" i="1" dirty="0" smtClean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গুলির</a:t>
            </a:r>
            <a:r>
              <a:rPr lang="en-US" sz="3200" b="1" i="1" dirty="0" smtClean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i="1" dirty="0" err="1" smtClean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দিকে</a:t>
            </a:r>
            <a:r>
              <a:rPr lang="en-US" sz="3200" b="1" i="1" dirty="0" smtClean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i="1" dirty="0" err="1" smtClean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তাকাও</a:t>
            </a:r>
            <a:r>
              <a:rPr lang="en-US" sz="3200" b="1" i="1" dirty="0" smtClean="0">
                <a:solidFill>
                  <a:srgbClr val="B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b="1" i="1" dirty="0">
              <a:solidFill>
                <a:srgbClr val="B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63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76200"/>
            <a:ext cx="2438400" cy="2362200"/>
          </a:xfrm>
          <a:prstGeom prst="rect">
            <a:avLst/>
          </a:prstGeom>
        </p:spPr>
      </p:pic>
      <p:pic>
        <p:nvPicPr>
          <p:cNvPr id="2097164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343400"/>
            <a:ext cx="3048000" cy="2514600"/>
          </a:xfrm>
          <a:prstGeom prst="rect">
            <a:avLst/>
          </a:prstGeom>
        </p:spPr>
      </p:pic>
      <p:pic>
        <p:nvPicPr>
          <p:cNvPr id="2097165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4711" y="-5140"/>
            <a:ext cx="3535212" cy="2443540"/>
          </a:xfrm>
          <a:prstGeom prst="rect">
            <a:avLst/>
          </a:prstGeom>
        </p:spPr>
      </p:pic>
      <p:pic>
        <p:nvPicPr>
          <p:cNvPr id="2097166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4711" y="3648075"/>
            <a:ext cx="3535211" cy="32099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0486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097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097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097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097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67" name="Picture 4" descr="100_24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0600" y="3733800"/>
            <a:ext cx="4343400" cy="2819400"/>
          </a:xfrm>
          <a:prstGeom prst="rect">
            <a:avLst/>
          </a:prstGeom>
        </p:spPr>
      </p:pic>
      <p:pic>
        <p:nvPicPr>
          <p:cNvPr id="2097168" name="Picture 5" descr="foresty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341" y="609600"/>
            <a:ext cx="2973660" cy="3124200"/>
          </a:xfrm>
          <a:prstGeom prst="rect">
            <a:avLst/>
          </a:prstGeom>
        </p:spPr>
      </p:pic>
      <p:pic>
        <p:nvPicPr>
          <p:cNvPr id="2097169" name="Picture 6" descr="manoj 06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33800"/>
            <a:ext cx="4800600" cy="2819400"/>
          </a:xfrm>
          <a:prstGeom prst="rect">
            <a:avLst/>
          </a:prstGeom>
        </p:spPr>
      </p:pic>
      <p:pic>
        <p:nvPicPr>
          <p:cNvPr id="2097170" name="Picture 7" descr="g1_u106825_forest_preservation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09600"/>
            <a:ext cx="3122340" cy="3124200"/>
          </a:xfrm>
          <a:prstGeom prst="rect">
            <a:avLst/>
          </a:prstGeom>
        </p:spPr>
      </p:pic>
      <p:sp>
        <p:nvSpPr>
          <p:cNvPr id="1048618" name="Rounded Rectangle 8"/>
          <p:cNvSpPr/>
          <p:nvPr/>
        </p:nvSpPr>
        <p:spPr>
          <a:xfrm>
            <a:off x="685800" y="76200"/>
            <a:ext cx="18288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কৃষি বন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19" name="Rounded Rectangle 9"/>
          <p:cNvSpPr/>
          <p:nvPr/>
        </p:nvSpPr>
        <p:spPr>
          <a:xfrm>
            <a:off x="3733800" y="76200"/>
            <a:ext cx="1752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সমতল বন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20" name="Rounded Rectangle 10"/>
          <p:cNvSpPr/>
          <p:nvPr/>
        </p:nvSpPr>
        <p:spPr>
          <a:xfrm>
            <a:off x="6477000" y="76200"/>
            <a:ext cx="1752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পাহাড়ি বন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21" name="Rounded Rectangle 11"/>
          <p:cNvSpPr/>
          <p:nvPr/>
        </p:nvSpPr>
        <p:spPr>
          <a:xfrm>
            <a:off x="1295400" y="6400800"/>
            <a:ext cx="2362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সুন্দর বন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22" name="Rounded Rectangle 12"/>
          <p:cNvSpPr/>
          <p:nvPr/>
        </p:nvSpPr>
        <p:spPr>
          <a:xfrm>
            <a:off x="5791200" y="6324600"/>
            <a:ext cx="19812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সামাজিক বন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71" name="Picture 6" descr="C:\Users\ABHS\Desktop\CONTEST\Image\Untitled-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1" y="642257"/>
            <a:ext cx="3047999" cy="301534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9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2097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48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48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48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48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5" dur="2000"/>
                                        <p:tgtEl>
                                          <p:spTgt spid="209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97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97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97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97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48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48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4" dur="2000"/>
                                        <p:tgtEl>
                                          <p:spTgt spid="2097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48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48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8" grpId="0" animBg="1"/>
      <p:bldP spid="1048619" grpId="0" animBg="1"/>
      <p:bldP spid="1048620" grpId="0" animBg="1"/>
      <p:bldP spid="1048621" grpId="0" animBg="1"/>
      <p:bldP spid="10486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8624" name="Rounded Rectangle 2"/>
          <p:cNvSpPr/>
          <p:nvPr/>
        </p:nvSpPr>
        <p:spPr>
          <a:xfrm>
            <a:off x="5181600" y="0"/>
            <a:ext cx="3962400" cy="6858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কৃষি বনায়ন হলো কোন জমি থেকে একই সময়ে বা পর্যায়ক্রমিকভাবে বিভিন্ন গাছ, ফসল ঊৎপাদন ব্যবস্থাকে কৃষি বনায়ন বলে।       </a:t>
            </a:r>
            <a:endParaRPr lang="en-US" sz="4400" b="1" i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72" name="Picture 3" descr="g1_u106825_forest_preservation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81600" cy="5610225"/>
          </a:xfrm>
          <a:prstGeom prst="rect">
            <a:avLst/>
          </a:prstGeom>
        </p:spPr>
      </p:pic>
      <p:sp>
        <p:nvSpPr>
          <p:cNvPr id="1048625" name="Flowchart: Punched Tape 4"/>
          <p:cNvSpPr/>
          <p:nvPr/>
        </p:nvSpPr>
        <p:spPr>
          <a:xfrm>
            <a:off x="1143000" y="5791200"/>
            <a:ext cx="2895600" cy="7620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কৃষি বন</a:t>
            </a:r>
            <a:endParaRPr lang="en-US" sz="8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97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9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9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9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48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48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24" grpId="0" animBg="1"/>
      <p:bldP spid="10486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Rectangle 1"/>
          <p:cNvSpPr/>
          <p:nvPr/>
        </p:nvSpPr>
        <p:spPr>
          <a:xfrm>
            <a:off x="0" y="0"/>
            <a:ext cx="90678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8627" name="TextBox 2"/>
          <p:cNvSpPr txBox="1"/>
          <p:nvPr/>
        </p:nvSpPr>
        <p:spPr>
          <a:xfrm>
            <a:off x="5486400" y="609600"/>
            <a:ext cx="3276600" cy="6060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i="1" dirty="0" smtClean="0">
                <a:latin typeface="NikoshBAN" pitchFamily="2" charset="0"/>
                <a:cs typeface="NikoshBAN" pitchFamily="2" charset="0"/>
              </a:rPr>
              <a:t>বৃহত্তর ঢাকা, টাঙ্গাইল, রংপুর, দিনাজপুর, রাজশাহী ও কুমিল্লা অঞ্চলের বনকে </a:t>
            </a:r>
            <a:r>
              <a:rPr lang="en-US" sz="4000" b="1" i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IN" sz="4000" b="1" i="1" dirty="0" smtClean="0">
                <a:latin typeface="NikoshBAN" pitchFamily="2" charset="0"/>
                <a:cs typeface="NikoshBAN" pitchFamily="2" charset="0"/>
              </a:rPr>
              <a:t>সমতল ভূমির বন বলে</a:t>
            </a:r>
            <a:r>
              <a:rPr lang="bn-BD" sz="4000" b="1" i="1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IN" sz="4000" b="1" i="1" dirty="0" smtClean="0">
                <a:latin typeface="NikoshBAN" pitchFamily="2" charset="0"/>
                <a:cs typeface="NikoshBAN" pitchFamily="2" charset="0"/>
              </a:rPr>
              <a:t> মোট </a:t>
            </a:r>
            <a:r>
              <a:rPr lang="bn-BD" sz="4000" b="1" i="1" dirty="0" smtClean="0">
                <a:latin typeface="NikoshBAN" pitchFamily="2" charset="0"/>
                <a:cs typeface="NikoshBAN" pitchFamily="2" charset="0"/>
              </a:rPr>
              <a:t>আয়তন- </a:t>
            </a:r>
            <a:r>
              <a:rPr lang="bn-IN" sz="40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i="1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4000" b="1" i="1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IN" sz="4000" b="1" i="1" dirty="0" smtClean="0">
                <a:latin typeface="NikoshBAN" pitchFamily="2" charset="0"/>
                <a:cs typeface="NikoshBAN" pitchFamily="2" charset="0"/>
              </a:rPr>
              <a:t>২৩ লক্ষ হেক্টর ।</a:t>
            </a:r>
            <a:endParaRPr lang="en-US" sz="4000" b="1" i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73" name="Picture 3" descr="foresty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07"/>
            <a:ext cx="5029200" cy="5791200"/>
          </a:xfrm>
          <a:prstGeom prst="rect">
            <a:avLst/>
          </a:prstGeom>
        </p:spPr>
      </p:pic>
      <p:sp>
        <p:nvSpPr>
          <p:cNvPr id="1048628" name="Rectangle 4"/>
          <p:cNvSpPr/>
          <p:nvPr/>
        </p:nvSpPr>
        <p:spPr>
          <a:xfrm>
            <a:off x="707173" y="5867400"/>
            <a:ext cx="3886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40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সমতল  ভূমি</a:t>
            </a:r>
            <a:r>
              <a:rPr lang="bn-BD" sz="40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 বন </a:t>
            </a:r>
            <a:r>
              <a:rPr lang="bn-IN" sz="40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b="1" i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9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48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10486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27" grpId="0"/>
      <p:bldP spid="10486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30" name="TextBox 7"/>
          <p:cNvSpPr txBox="1"/>
          <p:nvPr/>
        </p:nvSpPr>
        <p:spPr>
          <a:xfrm>
            <a:off x="4724400" y="25400"/>
            <a:ext cx="4419600" cy="7292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IN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4400" b="1" i="1" dirty="0" smtClean="0">
                <a:latin typeface="NikoshBAN" pitchFamily="2" charset="0"/>
                <a:cs typeface="NikoshBAN" pitchFamily="2" charset="0"/>
              </a:rPr>
              <a:t>কক্সবাজার, রাঙামাটি, বান্দরবান,</a:t>
            </a:r>
            <a:r>
              <a:rPr lang="bn-BD" sz="44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b="1" i="1" dirty="0" smtClean="0">
                <a:latin typeface="NikoshBAN" pitchFamily="2" charset="0"/>
                <a:cs typeface="NikoshBAN" pitchFamily="2" charset="0"/>
              </a:rPr>
              <a:t>সিলেট,          হবিগঞ্জ</a:t>
            </a:r>
            <a:r>
              <a:rPr lang="bn-BD" sz="44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b="1" i="1" dirty="0" smtClean="0">
                <a:latin typeface="NikoshBAN" pitchFamily="2" charset="0"/>
                <a:cs typeface="NikoshBAN" pitchFamily="2" charset="0"/>
              </a:rPr>
              <a:t>ও</a:t>
            </a:r>
            <a:endParaRPr lang="bn-BD" sz="4800" b="1" i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4400" b="1" i="1" dirty="0" smtClean="0">
                <a:latin typeface="NikoshBAN" pitchFamily="2" charset="0"/>
                <a:cs typeface="NikoshBAN" pitchFamily="2" charset="0"/>
              </a:rPr>
              <a:t>মৌলভীবাজা</a:t>
            </a:r>
            <a:r>
              <a:rPr lang="bn-BD" sz="4400" b="1" i="1" dirty="0" smtClean="0">
                <a:latin typeface="NikoshBAN" pitchFamily="2" charset="0"/>
                <a:cs typeface="NikoshBAN" pitchFamily="2" charset="0"/>
              </a:rPr>
              <a:t>রে </a:t>
            </a:r>
            <a:r>
              <a:rPr lang="bn-IN" sz="4400" b="1" i="1" dirty="0" smtClean="0">
                <a:latin typeface="NikoshBAN" pitchFamily="2" charset="0"/>
                <a:cs typeface="NikoshBAN" pitchFamily="2" charset="0"/>
              </a:rPr>
              <a:t> এ বন ছড়িয়ে ছিটিয়ে আছে</a:t>
            </a:r>
            <a:r>
              <a:rPr lang="bn-BD" sz="4400" b="1" i="1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IN" sz="4400" b="1" i="1" dirty="0" smtClean="0">
                <a:latin typeface="NikoshBAN" pitchFamily="2" charset="0"/>
                <a:cs typeface="NikoshBAN" pitchFamily="2" charset="0"/>
              </a:rPr>
              <a:t>  মোট </a:t>
            </a:r>
            <a:r>
              <a:rPr lang="bn-BD" sz="4400" b="1" i="1" dirty="0" smtClean="0">
                <a:latin typeface="NikoshBAN" pitchFamily="2" charset="0"/>
                <a:cs typeface="NikoshBAN" pitchFamily="2" charset="0"/>
              </a:rPr>
              <a:t>আয়তন </a:t>
            </a:r>
            <a:endParaRPr sz="4800"/>
          </a:p>
          <a:p>
            <a:r>
              <a:rPr lang="bn-IN" sz="4400" b="1" i="1" dirty="0" smtClean="0">
                <a:latin typeface="NikoshBAN" pitchFamily="2" charset="0"/>
                <a:cs typeface="NikoshBAN" pitchFamily="2" charset="0"/>
              </a:rPr>
              <a:t>১৩</a:t>
            </a:r>
            <a:r>
              <a:rPr lang="en-US" sz="4400" b="1" i="1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IN" sz="4400" b="1" i="1" dirty="0" smtClean="0">
                <a:latin typeface="NikoshBAN" pitchFamily="2" charset="0"/>
                <a:cs typeface="NikoshBAN" pitchFamily="2" charset="0"/>
              </a:rPr>
              <a:t>১৬</a:t>
            </a:r>
            <a:r>
              <a:rPr lang="en-US" sz="44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i="1" dirty="0" err="1" smtClean="0">
                <a:latin typeface="NikoshBAN" pitchFamily="2" charset="0"/>
                <a:cs typeface="NikoshBAN" pitchFamily="2" charset="0"/>
              </a:rPr>
              <a:t>লক্ষ</a:t>
            </a:r>
            <a:r>
              <a:rPr lang="bn-IN" sz="4400" b="1" i="1" dirty="0" smtClean="0">
                <a:latin typeface="NikoshBAN" pitchFamily="2" charset="0"/>
                <a:cs typeface="NikoshBAN" pitchFamily="2" charset="0"/>
              </a:rPr>
              <a:t> হেক্টর ।</a:t>
            </a:r>
            <a:r>
              <a:rPr lang="bn-BD" sz="4400" b="1" i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800" b="1" i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74" name="Picture 3" descr="189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00" y="25400"/>
            <a:ext cx="4749800" cy="5956300"/>
          </a:xfrm>
          <a:prstGeom prst="rect">
            <a:avLst/>
          </a:prstGeom>
        </p:spPr>
      </p:pic>
      <p:sp>
        <p:nvSpPr>
          <p:cNvPr id="1048631" name="Flowchart: Punched Tape 4"/>
          <p:cNvSpPr/>
          <p:nvPr/>
        </p:nvSpPr>
        <p:spPr>
          <a:xfrm>
            <a:off x="304800" y="6096000"/>
            <a:ext cx="3657600" cy="7620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44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পাহাড়ি বন</a:t>
            </a:r>
            <a:endParaRPr lang="en-US" sz="5400" b="1" i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75" name="Picture 6" descr="C:\Users\ABHS\Desktop\CONTEST\Image\Untitled-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7057" y="933450"/>
            <a:ext cx="3048000" cy="36576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9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48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048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9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9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2097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09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09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9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30" grpId="0"/>
      <p:bldP spid="10486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Rectangle 1"/>
          <p:cNvSpPr/>
          <p:nvPr/>
        </p:nvSpPr>
        <p:spPr>
          <a:xfrm>
            <a:off x="0" y="0"/>
            <a:ext cx="89916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33" name="Rounded Rectangle 3"/>
          <p:cNvSpPr/>
          <p:nvPr/>
        </p:nvSpPr>
        <p:spPr>
          <a:xfrm>
            <a:off x="5415156" y="0"/>
            <a:ext cx="3576444" cy="6705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 বন </a:t>
            </a:r>
            <a:r>
              <a:rPr lang="bn-IN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খুলনা, সাতক্ষীরা ও বাগেরহাট এলাকা</a:t>
            </a:r>
            <a:r>
              <a:rPr lang="bn-BD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IN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জুড়ে রয়েছে </a:t>
            </a:r>
            <a:r>
              <a:rPr lang="bn-BD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IN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এ বনের প্রধান বৃক্ষ সুন্দরি </a:t>
            </a:r>
            <a:r>
              <a:rPr lang="bn-BD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bn-IN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তাই এ বনের নামকরণ</a:t>
            </a:r>
            <a:r>
              <a:rPr lang="bn-BD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 হয়েছে সুন্দরবন</a:t>
            </a:r>
            <a:r>
              <a:rPr lang="bn-BD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 </a:t>
            </a:r>
            <a:r>
              <a:rPr lang="bn-IN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এ বনে বাস করে রয়েল বেঙ্গল টাইগার, চিতা বাঘ, হরিণ</a:t>
            </a:r>
            <a:r>
              <a:rPr lang="bn-BD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,</a:t>
            </a:r>
            <a:r>
              <a:rPr lang="bn-IN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বানর</a:t>
            </a:r>
            <a:r>
              <a:rPr lang="bn-BD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অন্যান্য প্রাণী। </a:t>
            </a:r>
            <a:r>
              <a:rPr lang="bn-IN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মোট </a:t>
            </a:r>
            <a:r>
              <a:rPr lang="bn-BD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আয়তন</a:t>
            </a:r>
            <a:r>
              <a:rPr lang="bn-BD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bn-BD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IN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০০০ বর্গ কিলোমিটার । </a:t>
            </a:r>
            <a:endParaRPr sz="2400"/>
          </a:p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76" name="Picture 4" descr="manoj 06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0"/>
            <a:ext cx="5364356" cy="6019800"/>
          </a:xfrm>
          <a:prstGeom prst="rect">
            <a:avLst/>
          </a:prstGeom>
        </p:spPr>
      </p:pic>
      <p:sp>
        <p:nvSpPr>
          <p:cNvPr id="1048634" name="Flowchart: Punched Tape 5"/>
          <p:cNvSpPr/>
          <p:nvPr/>
        </p:nvSpPr>
        <p:spPr>
          <a:xfrm>
            <a:off x="1447800" y="6096000"/>
            <a:ext cx="3124200" cy="6096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সুন্দরবন</a:t>
            </a:r>
            <a:endParaRPr lang="en-US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9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9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9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9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48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48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48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8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48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48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33" grpId="0" animBg="1"/>
      <p:bldP spid="10486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Rectangle 1"/>
          <p:cNvSpPr/>
          <p:nvPr/>
        </p:nvSpPr>
        <p:spPr>
          <a:xfrm>
            <a:off x="0" y="0"/>
            <a:ext cx="89916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8636" name="Rounded Rectangle 2"/>
          <p:cNvSpPr/>
          <p:nvPr/>
        </p:nvSpPr>
        <p:spPr>
          <a:xfrm>
            <a:off x="5181600" y="0"/>
            <a:ext cx="3352800" cy="6858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দেশের প্রায় সকল সড়ক , মহাসড়ক ও রেল লাইনের পাশে </a:t>
            </a:r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সারিবদ্ধভাবে যে গাছ লাগানো  </a:t>
            </a:r>
            <a:r>
              <a:rPr lang="bn-IN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রয়েছে </a:t>
            </a:r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 গাছগুলিকে </a:t>
            </a:r>
            <a:r>
              <a:rPr lang="bn-IN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সামাজিক বন বলে</a:t>
            </a:r>
            <a:r>
              <a:rPr lang="bn-IN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 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37" name="Wave 4"/>
          <p:cNvSpPr/>
          <p:nvPr/>
        </p:nvSpPr>
        <p:spPr>
          <a:xfrm>
            <a:off x="914400" y="5867400"/>
            <a:ext cx="3124200" cy="76200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সামাজিক বন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77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181600" cy="5638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9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048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48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48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36" grpId="0" animBg="1"/>
      <p:bldP spid="104863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42" name="Rectangle 2"/>
          <p:cNvSpPr/>
          <p:nvPr/>
        </p:nvSpPr>
        <p:spPr>
          <a:xfrm>
            <a:off x="25400" y="0"/>
            <a:ext cx="7010400" cy="2061865"/>
          </a:xfrm>
          <a:prstGeom prst="rect">
            <a:avLst/>
          </a:prstGeom>
          <a:solidFill>
            <a:srgbClr val="02A5E3"/>
          </a:solidFill>
        </p:spPr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en-US" sz="1200" b="0" i="1" u="none" cap="none" spc="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5"/>
                </a:solidFill>
                <a:effectLst/>
                <a:latin typeface="SutonnyMJ" pitchFamily="2" charset="0"/>
                <a:cs typeface="SutonnyMJ" pitchFamily="2" charset="0"/>
              </a:rPr>
              <a:t>দলীয়</a:t>
            </a:r>
            <a:r>
              <a:rPr lang="en-US" sz="1200" b="0" i="1" u="none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5"/>
                </a:solidFill>
                <a:effectLst/>
                <a:latin typeface="SutonnyMJ" pitchFamily="2" charset="0"/>
                <a:cs typeface="SutonnyMJ" pitchFamily="2" charset="0"/>
              </a:rPr>
              <a:t> </a:t>
            </a:r>
            <a:r>
              <a:rPr lang="en-US" sz="1200" b="0" i="1" u="none" cap="none" spc="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5"/>
                </a:solidFill>
                <a:effectLst/>
                <a:latin typeface="SutonnyMJ" pitchFamily="2" charset="0"/>
                <a:cs typeface="SutonnyMJ" pitchFamily="2" charset="0"/>
              </a:rPr>
              <a:t>কাজ</a:t>
            </a:r>
            <a:r>
              <a:rPr lang="en-US" sz="1200" b="0" i="1" u="none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5"/>
                </a:solidFill>
                <a:effectLst/>
                <a:latin typeface="SutonnyMJ" pitchFamily="2" charset="0"/>
                <a:cs typeface="SutonnyMJ" pitchFamily="2" charset="0"/>
              </a:rPr>
              <a:t>-</a:t>
            </a:r>
            <a:endParaRPr lang="bn-BD" sz="1400" b="0" i="1" u="none" cap="none" spc="0" dirty="0" smtClean="0">
              <a:ln w="6600">
                <a:solidFill>
                  <a:schemeClr val="accent2"/>
                </a:solidFill>
                <a:prstDash val="solid"/>
              </a:ln>
              <a:solidFill>
                <a:schemeClr val="accent5"/>
              </a:solidFill>
              <a:effectLst/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48643" name="Rectangle 3"/>
          <p:cNvSpPr/>
          <p:nvPr/>
        </p:nvSpPr>
        <p:spPr>
          <a:xfrm>
            <a:off x="25400" y="3429000"/>
            <a:ext cx="9118600" cy="206186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bn-BD" sz="6600" b="0" i="0" dirty="0" smtClean="0">
                <a:solidFill>
                  <a:srgbClr val="92D04F"/>
                </a:solidFill>
                <a:latin typeface="NikoshBAN" pitchFamily="2" charset="0"/>
                <a:cs typeface="NikoshBAN" pitchFamily="2" charset="0"/>
              </a:rPr>
              <a:t># </a:t>
            </a:r>
            <a:r>
              <a:rPr lang="bn-BD" sz="6600" b="0" i="0" dirty="0">
                <a:solidFill>
                  <a:srgbClr val="92D04F"/>
                </a:solidFill>
                <a:latin typeface="NikoshBAN" pitchFamily="2" charset="0"/>
                <a:cs typeface="NikoshBAN" pitchFamily="2" charset="0"/>
              </a:rPr>
              <a:t>সুন্দরবন-এর </a:t>
            </a:r>
            <a:r>
              <a:rPr lang="bn-BD" sz="6600" b="0" i="0" dirty="0" smtClean="0">
                <a:solidFill>
                  <a:srgbClr val="92D04F"/>
                </a:solidFill>
                <a:latin typeface="NikoshBAN" pitchFamily="2" charset="0"/>
                <a:cs typeface="NikoshBAN" pitchFamily="2" charset="0"/>
              </a:rPr>
              <a:t>বৈশিষ্ট্য </a:t>
            </a:r>
            <a:r>
              <a:rPr lang="bn-BD" sz="6600" b="0" i="0" dirty="0">
                <a:solidFill>
                  <a:srgbClr val="92D04F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bn-BD" sz="6600" b="0" i="0" dirty="0" smtClean="0">
                <a:solidFill>
                  <a:srgbClr val="92D04F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16600" b="0" i="0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92D04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86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6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486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486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86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86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486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486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2" grpId="0" animBg="1"/>
      <p:bldP spid="10486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Title 1"/>
          <p:cNvSpPr>
            <a:spLocks noGrp="1"/>
          </p:cNvSpPr>
          <p:nvPr>
            <p:ph type="title"/>
          </p:nvPr>
        </p:nvSpPr>
        <p:spPr>
          <a:xfrm>
            <a:off x="628650" y="228600"/>
            <a:ext cx="3505200" cy="1143000"/>
          </a:xfrm>
        </p:spPr>
        <p:txBody>
          <a:bodyPr>
            <a:normAutofit/>
          </a:bodyPr>
          <a:lstStyle/>
          <a:p>
            <a:r>
              <a:rPr lang="bn-BD" sz="6000" b="1" u="sng" dirty="0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মিলিয়ে নাও- </a:t>
            </a:r>
            <a:endParaRPr lang="en-US" sz="6000" b="1" u="sng" dirty="0">
              <a:solidFill>
                <a:schemeClr val="tx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48645" name="Rectangle 3"/>
          <p:cNvSpPr/>
          <p:nvPr/>
        </p:nvSpPr>
        <p:spPr>
          <a:xfrm>
            <a:off x="0" y="1371600"/>
            <a:ext cx="9144000" cy="4053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44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খুলনা, সাতক্ষীরা ও </a:t>
            </a:r>
            <a:r>
              <a:rPr lang="bn-BD" sz="44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বাগেরহাট এলাকা</a:t>
            </a:r>
            <a:r>
              <a:rPr lang="bn-BD" sz="44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IN" sz="44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জুড়ে </a:t>
            </a:r>
            <a:r>
              <a:rPr lang="bn-IN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রয়েছে</a:t>
            </a:r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bn-IN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bn-IN" sz="44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বনের প্রধান বৃক্ষ </a:t>
            </a:r>
            <a:r>
              <a:rPr lang="bn-IN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সুন্দ</a:t>
            </a:r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রী। </a:t>
            </a:r>
            <a:r>
              <a:rPr lang="bn-IN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তাই এ বনের </a:t>
            </a:r>
            <a:r>
              <a:rPr lang="bn-IN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নামকরণ </a:t>
            </a:r>
            <a:r>
              <a:rPr lang="bn-IN" sz="44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করা হয়েছে </a:t>
            </a:r>
            <a:r>
              <a:rPr lang="bn-IN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সুন্দরবন</a:t>
            </a:r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IN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এ বনে বাস করে রয়েল বেঙ্গল টাইগার, চিতা বাঘ, হরিণ, </a:t>
            </a:r>
            <a:r>
              <a:rPr lang="bn-IN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বানর</a:t>
            </a:r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ইত্যাদি। </a:t>
            </a:r>
            <a:r>
              <a:rPr lang="bn-IN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মোট আয়তন ৬</a:t>
            </a:r>
            <a:r>
              <a:rPr lang="bn-BD" sz="44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IN" sz="44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০০০ </a:t>
            </a:r>
            <a:r>
              <a:rPr lang="bn-IN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বর্গ কিলোমিটার</a:t>
            </a:r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bn-IN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48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4" grpId="0"/>
      <p:bldP spid="104864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Rectangle 1"/>
          <p:cNvSpPr/>
          <p:nvPr/>
        </p:nvSpPr>
        <p:spPr>
          <a:xfrm>
            <a:off x="0" y="-25400"/>
            <a:ext cx="9144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i="1" u="sng" dirty="0" smtClean="0">
                <a:solidFill>
                  <a:srgbClr val="65FF6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মূল্যায়ন-</a:t>
            </a:r>
            <a:endParaRPr sz="4800">
              <a:solidFill>
                <a:srgbClr val="65FF65"/>
              </a:solidFill>
            </a:endParaRPr>
          </a:p>
          <a:p>
            <a:pPr algn="ctr"/>
            <a:r>
              <a:rPr lang="bn-BD" sz="5400" b="1" i="1" dirty="0" smtClean="0">
                <a:solidFill>
                  <a:srgbClr val="65FF6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পাহাড়ী বন কোথায় অবস্থিত?</a:t>
            </a:r>
            <a:endParaRPr sz="4800">
              <a:solidFill>
                <a:srgbClr val="65FF65"/>
              </a:solidFill>
            </a:endParaRPr>
          </a:p>
          <a:p>
            <a:pPr algn="ctr"/>
            <a:r>
              <a:rPr lang="bn-BD" sz="5400" b="1" i="1" dirty="0" smtClean="0">
                <a:solidFill>
                  <a:srgbClr val="65FF6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সুন্দরবনের আয়তন কত?</a:t>
            </a:r>
            <a:endParaRPr sz="4800">
              <a:solidFill>
                <a:srgbClr val="65FF65"/>
              </a:solidFill>
            </a:endParaRPr>
          </a:p>
          <a:p>
            <a:pPr algn="ctr"/>
            <a:r>
              <a:rPr lang="bn-BD" sz="5400" b="1" i="1" dirty="0" smtClean="0">
                <a:solidFill>
                  <a:srgbClr val="65FF6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দিনাজপুরে কোন  ধরনের বন আছে? </a:t>
            </a:r>
            <a:endParaRPr sz="4800">
              <a:solidFill>
                <a:srgbClr val="65FF65"/>
              </a:solidFill>
            </a:endParaRPr>
          </a:p>
          <a:p>
            <a:pPr algn="ctr"/>
            <a:endParaRPr lang="en-US" sz="8000" dirty="0">
              <a:solidFill>
                <a:srgbClr val="65FF6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8" name="Picture 1" descr="graphics-christmas-trees-49449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5298" y="-184666"/>
            <a:ext cx="9144000" cy="6858000"/>
          </a:xfrm>
          <a:prstGeom prst="rect">
            <a:avLst/>
          </a:prstGeom>
        </p:spPr>
      </p:pic>
      <p:sp>
        <p:nvSpPr>
          <p:cNvPr id="1048647" name="Rectangle 3"/>
          <p:cNvSpPr/>
          <p:nvPr/>
        </p:nvSpPr>
        <p:spPr>
          <a:xfrm>
            <a:off x="457200" y="381000"/>
            <a:ext cx="4678680" cy="11709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7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7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48" name="Rectangle 4"/>
          <p:cNvSpPr/>
          <p:nvPr/>
        </p:nvSpPr>
        <p:spPr>
          <a:xfrm>
            <a:off x="391160" y="5642600"/>
            <a:ext cx="7510780" cy="815341"/>
          </a:xfrm>
          <a:prstGeom prst="rect">
            <a:avLst/>
          </a:prstGeom>
          <a:solidFill>
            <a:srgbClr val="3399FF"/>
          </a:solidFill>
        </p:spPr>
        <p:txBody>
          <a:bodyPr wrap="none">
            <a:spAutoFit/>
          </a:bodyPr>
          <a:lstStyle/>
          <a:p>
            <a:pPr algn="ctr"/>
            <a:r>
              <a:rPr lang="bn-BD" sz="1100" b="1" dirty="0">
                <a:solidFill>
                  <a:schemeClr val="bg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* </a:t>
            </a:r>
            <a:r>
              <a:rPr lang="bn-BD" sz="4800" b="1" i="1" dirty="0">
                <a:latin typeface="NikoshBAN" pitchFamily="2" charset="0"/>
                <a:cs typeface="NikoshBAN" pitchFamily="2" charset="0"/>
              </a:rPr>
              <a:t>বনায়নের গুরুত্ব বিশ্লেষণ কর। </a:t>
            </a:r>
            <a:endParaRPr lang="en-US" b="1" i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79" name="Picture 2097178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79414" y="0"/>
            <a:ext cx="9144000" cy="4972836"/>
          </a:xfrm>
          <a:prstGeom prst="rect">
            <a:avLst/>
          </a:prstGeom>
        </p:spPr>
      </p:pic>
      <p:sp>
        <p:nvSpPr>
          <p:cNvPr id="1048649" name="TextBox 1048648"/>
          <p:cNvSpPr txBox="1"/>
          <p:nvPr/>
        </p:nvSpPr>
        <p:spPr>
          <a:xfrm>
            <a:off x="1811960" y="0"/>
            <a:ext cx="4000000" cy="891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65FF65"/>
                </a:solidFill>
              </a:rPr>
              <a:t>বাড়ির কাজ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97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9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9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486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48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48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48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48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486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48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7" grpId="0"/>
      <p:bldP spid="104864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TextBox 1048662"/>
          <p:cNvSpPr txBox="1"/>
          <p:nvPr/>
        </p:nvSpPr>
        <p:spPr>
          <a:xfrm>
            <a:off x="2057400" y="152400"/>
            <a:ext cx="5600451" cy="7694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0000FF"/>
                </a:solidFill>
              </a:rPr>
              <a:t>সবাই</a:t>
            </a:r>
            <a:r>
              <a:rPr lang="en-US" sz="4400" dirty="0">
                <a:solidFill>
                  <a:srgbClr val="0000FF"/>
                </a:solidFill>
              </a:rPr>
              <a:t> </a:t>
            </a:r>
            <a:r>
              <a:rPr lang="en-US" sz="4400" dirty="0" err="1">
                <a:solidFill>
                  <a:srgbClr val="0000FF"/>
                </a:solidFill>
              </a:rPr>
              <a:t>কে</a:t>
            </a:r>
            <a:r>
              <a:rPr lang="en-US" sz="4400" dirty="0">
                <a:solidFill>
                  <a:srgbClr val="0000FF"/>
                </a:solidFill>
              </a:rPr>
              <a:t> </a:t>
            </a:r>
            <a:r>
              <a:rPr lang="en-US" sz="4400" dirty="0" err="1">
                <a:solidFill>
                  <a:srgbClr val="0000FF"/>
                </a:solidFill>
              </a:rPr>
              <a:t>ধন্যবাদ</a:t>
            </a:r>
            <a:r>
              <a:rPr lang="en-US" sz="4400" dirty="0">
                <a:solidFill>
                  <a:srgbClr val="0000FF"/>
                </a:solidFill>
              </a:rPr>
              <a:t> </a:t>
            </a:r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600200"/>
            <a:ext cx="6781800" cy="4191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323</Words>
  <Application>Microsoft Office PowerPoint</Application>
  <PresentationFormat>On-screen Show (4:3)</PresentationFormat>
  <Paragraphs>52</Paragraphs>
  <Slides>18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NikoshBAN</vt:lpstr>
      <vt:lpstr>SutonnyMJ</vt:lpstr>
      <vt:lpstr>Trebuchet MS</vt:lpstr>
      <vt:lpstr>Wingdings 3</vt:lpstr>
      <vt:lpstr>Facet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মিলিয়ে নাও-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পরিচিতি</dc:title>
  <dc:creator>CPH2083</dc:creator>
  <cp:lastModifiedBy>MAMUNUR RASHID</cp:lastModifiedBy>
  <cp:revision>6</cp:revision>
  <dcterms:created xsi:type="dcterms:W3CDTF">2006-08-14T00:00:00Z</dcterms:created>
  <dcterms:modified xsi:type="dcterms:W3CDTF">2026-10-12T04:43:12Z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8690e91c4ffe4d81a16c2b9d0130a418</vt:lpwstr>
  </property>
</Properties>
</file>